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charts/chart4.xml" ContentType="application/vnd.openxmlformats-officedocument.drawingml.chart+xml"/>
  <Override PartName="/ppt/theme/themeOverride3.xml" ContentType="application/vnd.openxmlformats-officedocument.themeOverride+xml"/>
  <Override PartName="/ppt/charts/chart5.xml" ContentType="application/vnd.openxmlformats-officedocument.drawingml.chart+xml"/>
  <Override PartName="/ppt/theme/themeOverride4.xml" ContentType="application/vnd.openxmlformats-officedocument.themeOverrid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theme/themeOverride5.xml" ContentType="application/vnd.openxmlformats-officedocument.themeOverride+xml"/>
  <Override PartName="/ppt/charts/chart9.xml" ContentType="application/vnd.openxmlformats-officedocument.drawingml.chart+xml"/>
  <Override PartName="/ppt/theme/themeOverride6.xml" ContentType="application/vnd.openxmlformats-officedocument.themeOverride+xml"/>
  <Override PartName="/ppt/charts/chart10.xml" ContentType="application/vnd.openxmlformats-officedocument.drawingml.chart+xml"/>
  <Override PartName="/ppt/theme/themeOverride7.xml" ContentType="application/vnd.openxmlformats-officedocument.themeOverride+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theme/themeOverride8.xml" ContentType="application/vnd.openxmlformats-officedocument.themeOverride+xml"/>
  <Override PartName="/ppt/charts/chart14.xml" ContentType="application/vnd.openxmlformats-officedocument.drawingml.chart+xml"/>
  <Override PartName="/ppt/theme/themeOverride9.xml" ContentType="application/vnd.openxmlformats-officedocument.themeOverride+xml"/>
  <Override PartName="/ppt/charts/chart15.xml" ContentType="application/vnd.openxmlformats-officedocument.drawingml.chart+xml"/>
  <Override PartName="/ppt/theme/themeOverride10.xml" ContentType="application/vnd.openxmlformats-officedocument.themeOverride+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theme/themeOverride11.xml" ContentType="application/vnd.openxmlformats-officedocument.themeOverride+xml"/>
  <Override PartName="/ppt/charts/chart24.xml" ContentType="application/vnd.openxmlformats-officedocument.drawingml.chart+xml"/>
  <Override PartName="/ppt/theme/themeOverride12.xml" ContentType="application/vnd.openxmlformats-officedocument.themeOverride+xml"/>
  <Override PartName="/ppt/charts/chart25.xml" ContentType="application/vnd.openxmlformats-officedocument.drawingml.chart+xml"/>
  <Override PartName="/ppt/theme/themeOverride13.xml" ContentType="application/vnd.openxmlformats-officedocument.themeOverride+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notesSlides/notesSlide1.xml" ContentType="application/vnd.openxmlformats-officedocument.presentationml.notesSlide+xml"/>
  <Override PartName="/ppt/charts/chart31.xml" ContentType="application/vnd.openxmlformats-officedocument.drawingml.chart+xml"/>
  <Override PartName="/ppt/notesSlides/notesSlide2.xml" ContentType="application/vnd.openxmlformats-officedocument.presentationml.notesSlide+xml"/>
  <Override PartName="/ppt/charts/chart32.xml" ContentType="application/vnd.openxmlformats-officedocument.drawingml.chart+xml"/>
  <Override PartName="/ppt/theme/themeOverride14.xml" ContentType="application/vnd.openxmlformats-officedocument.themeOverride+xml"/>
  <Override PartName="/ppt/charts/chart33.xml" ContentType="application/vnd.openxmlformats-officedocument.drawingml.chart+xml"/>
  <Override PartName="/ppt/theme/themeOverride15.xml" ContentType="application/vnd.openxmlformats-officedocument.themeOverride+xml"/>
  <Override PartName="/ppt/charts/chart34.xml" ContentType="application/vnd.openxmlformats-officedocument.drawingml.chart+xml"/>
  <Override PartName="/ppt/theme/themeOverride16.xml" ContentType="application/vnd.openxmlformats-officedocument.themeOverride+xml"/>
  <Override PartName="/ppt/charts/chart35.xml" ContentType="application/vnd.openxmlformats-officedocument.drawingml.chart+xml"/>
  <Override PartName="/ppt/theme/themeOverride17.xml" ContentType="application/vnd.openxmlformats-officedocument.themeOverride+xml"/>
  <Override PartName="/ppt/charts/chart36.xml" ContentType="application/vnd.openxmlformats-officedocument.drawingml.chart+xml"/>
  <Override PartName="/ppt/theme/themeOverride18.xml" ContentType="application/vnd.openxmlformats-officedocument.themeOverride+xml"/>
  <Override PartName="/ppt/charts/chart37.xml" ContentType="application/vnd.openxmlformats-officedocument.drawingml.chart+xml"/>
  <Override PartName="/ppt/theme/themeOverride19.xml" ContentType="application/vnd.openxmlformats-officedocument.themeOverride+xml"/>
  <Override PartName="/ppt/charts/chart38.xml" ContentType="application/vnd.openxmlformats-officedocument.drawingml.chart+xml"/>
  <Override PartName="/ppt/theme/themeOverride20.xml" ContentType="application/vnd.openxmlformats-officedocument.themeOverride+xml"/>
  <Override PartName="/ppt/charts/chart39.xml" ContentType="application/vnd.openxmlformats-officedocument.drawingml.chart+xml"/>
  <Override PartName="/ppt/charts/chart40.xml" ContentType="application/vnd.openxmlformats-officedocument.drawingml.chart+xml"/>
  <Override PartName="/ppt/charts/chart4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4"/>
  </p:notesMasterIdLst>
  <p:sldIdLst>
    <p:sldId id="257" r:id="rId2"/>
    <p:sldId id="326" r:id="rId3"/>
    <p:sldId id="325" r:id="rId4"/>
    <p:sldId id="331" r:id="rId5"/>
    <p:sldId id="320" r:id="rId6"/>
    <p:sldId id="259" r:id="rId7"/>
    <p:sldId id="317" r:id="rId8"/>
    <p:sldId id="260" r:id="rId9"/>
    <p:sldId id="310" r:id="rId10"/>
    <p:sldId id="262" r:id="rId11"/>
    <p:sldId id="332" r:id="rId12"/>
    <p:sldId id="263" r:id="rId13"/>
    <p:sldId id="264" r:id="rId14"/>
    <p:sldId id="265" r:id="rId15"/>
    <p:sldId id="266" r:id="rId16"/>
    <p:sldId id="267" r:id="rId17"/>
    <p:sldId id="268" r:id="rId18"/>
    <p:sldId id="314" r:id="rId19"/>
    <p:sldId id="330" r:id="rId20"/>
    <p:sldId id="328" r:id="rId21"/>
    <p:sldId id="333" r:id="rId22"/>
    <p:sldId id="273" r:id="rId23"/>
    <p:sldId id="274" r:id="rId24"/>
    <p:sldId id="275" r:id="rId25"/>
    <p:sldId id="276" r:id="rId26"/>
    <p:sldId id="277" r:id="rId27"/>
    <p:sldId id="279" r:id="rId28"/>
    <p:sldId id="281" r:id="rId29"/>
    <p:sldId id="283" r:id="rId30"/>
    <p:sldId id="315" r:id="rId31"/>
    <p:sldId id="286" r:id="rId32"/>
    <p:sldId id="334" r:id="rId33"/>
    <p:sldId id="287" r:id="rId34"/>
    <p:sldId id="327" r:id="rId35"/>
    <p:sldId id="289" r:id="rId36"/>
    <p:sldId id="290" r:id="rId37"/>
    <p:sldId id="291" r:id="rId38"/>
    <p:sldId id="292" r:id="rId39"/>
    <p:sldId id="294" r:id="rId40"/>
    <p:sldId id="296" r:id="rId41"/>
    <p:sldId id="312" r:id="rId42"/>
    <p:sldId id="313" r:id="rId43"/>
    <p:sldId id="300" r:id="rId44"/>
    <p:sldId id="301" r:id="rId45"/>
    <p:sldId id="311" r:id="rId46"/>
    <p:sldId id="303" r:id="rId47"/>
    <p:sldId id="304" r:id="rId48"/>
    <p:sldId id="305" r:id="rId49"/>
    <p:sldId id="309" r:id="rId50"/>
    <p:sldId id="318" r:id="rId51"/>
    <p:sldId id="329" r:id="rId52"/>
    <p:sldId id="307"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ina Lau" initials="CL" lastIdx="55" clrIdx="0">
    <p:extLst>
      <p:ext uri="{19B8F6BF-5375-455C-9EA6-DF929625EA0E}">
        <p15:presenceInfo xmlns:p15="http://schemas.microsoft.com/office/powerpoint/2012/main" xmlns="" userId="S-1-5-21-3242187522-2901293556-625820962-1385" providerId="AD"/>
      </p:ext>
    </p:extLst>
  </p:cmAuthor>
  <p:cmAuthor id="2" name="David Blaiklock" initials="DB" lastIdx="10" clrIdx="1">
    <p:extLst>
      <p:ext uri="{19B8F6BF-5375-455C-9EA6-DF929625EA0E}">
        <p15:presenceInfo xmlns:p15="http://schemas.microsoft.com/office/powerpoint/2012/main" xmlns="" userId="David Blaiklock" providerId="None"/>
      </p:ext>
    </p:extLst>
  </p:cmAuthor>
  <p:cmAuthor id="3" name="Kaitlyn Rediger" initials="KR" lastIdx="20" clrIdx="2">
    <p:extLst>
      <p:ext uri="{19B8F6BF-5375-455C-9EA6-DF929625EA0E}">
        <p15:presenceInfo xmlns:p15="http://schemas.microsoft.com/office/powerpoint/2012/main" xmlns="" userId="S-1-5-21-3242187522-2901293556-625820962-1263" providerId="AD"/>
      </p:ext>
    </p:extLst>
  </p:cmAuthor>
  <p:cmAuthor id="4" name="Erika Moore" initials="EM" lastIdx="12" clrIdx="3">
    <p:extLst>
      <p:ext uri="{19B8F6BF-5375-455C-9EA6-DF929625EA0E}">
        <p15:presenceInfo xmlns:p15="http://schemas.microsoft.com/office/powerpoint/2012/main" xmlns="" userId="S-1-5-21-3242187522-2901293556-625820962-13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7B539D"/>
    <a:srgbClr val="1893C7"/>
    <a:srgbClr val="F1AA19"/>
    <a:srgbClr val="114188"/>
    <a:srgbClr val="53A035"/>
    <a:srgbClr val="67C6EB"/>
    <a:srgbClr val="BFBF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p:normalViewPr>
  <p:slideViewPr>
    <p:cSldViewPr snapToGrid="0">
      <p:cViewPr>
        <p:scale>
          <a:sx n="72" d="100"/>
          <a:sy n="72" d="100"/>
        </p:scale>
        <p:origin x="-594" y="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oleObject" Target="file:///C:\Google%20Drive\Favorites\Team%20-%20Midwest\Naperville%20203%20School%20Calendar%20and%20School%20Day%20Survey\161026%202016-17%20School%20Calendar%20and%20Start%20Time%20Survey%20AM\SID%2011.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7.xml"/></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Excel_Worksheet12.xlsx"/><Relationship Id="rId1" Type="http://schemas.openxmlformats.org/officeDocument/2006/relationships/themeOverride" Target="../theme/themeOverride8.xml"/></Relationships>
</file>

<file path=ppt/charts/_rels/chart14.xml.rels><?xml version="1.0" encoding="UTF-8" standalone="yes"?>
<Relationships xmlns="http://schemas.openxmlformats.org/package/2006/relationships"><Relationship Id="rId3" Type="http://schemas.microsoft.com/office/2011/relationships/chartColorStyle" Target="colors2.xml"/><Relationship Id="rId2" Type="http://schemas.openxmlformats.org/officeDocument/2006/relationships/oleObject" Target="file:///C:\Google%20Drive\Favorites\Team%20-%20Midwest\Naperville%20203%20School%20Calendar%20and%20School%20Day%20Survey\161026%202016-17%20School%20Calendar%20and%20Start%20Time%20Survey%20AM\SID%2011.xlsx" TargetMode="External"/><Relationship Id="rId1" Type="http://schemas.openxmlformats.org/officeDocument/2006/relationships/themeOverride" Target="../theme/themeOverride9.xml"/><Relationship Id="rId4" Type="http://schemas.microsoft.com/office/2011/relationships/chartStyle" Target="style2.xml"/></Relationships>
</file>

<file path=ppt/charts/_rels/chart15.xml.rels><?xml version="1.0" encoding="UTF-8" standalone="yes"?>
<Relationships xmlns="http://schemas.openxmlformats.org/package/2006/relationships"><Relationship Id="rId2" Type="http://schemas.openxmlformats.org/officeDocument/2006/relationships/oleObject" Target="file:///C:\Google%20Drive\Christina\Team%20A\IL%20-%20Naperville%20205\Staff.xls" TargetMode="External"/><Relationship Id="rId1" Type="http://schemas.openxmlformats.org/officeDocument/2006/relationships/themeOverride" Target="../theme/themeOverride10.xml"/></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3.xml.rels><?xml version="1.0" encoding="UTF-8" standalone="yes"?>
<Relationships xmlns="http://schemas.openxmlformats.org/package/2006/relationships"><Relationship Id="rId2" Type="http://schemas.openxmlformats.org/officeDocument/2006/relationships/package" Target="../embeddings/Microsoft_Excel_Worksheet20.xlsx"/><Relationship Id="rId1" Type="http://schemas.openxmlformats.org/officeDocument/2006/relationships/themeOverride" Target="../theme/themeOverride11.xml"/></Relationships>
</file>

<file path=ppt/charts/_rels/chart24.xml.rels><?xml version="1.0" encoding="UTF-8" standalone="yes"?>
<Relationships xmlns="http://schemas.openxmlformats.org/package/2006/relationships"><Relationship Id="rId2" Type="http://schemas.openxmlformats.org/officeDocument/2006/relationships/package" Target="../embeddings/Microsoft_Excel_Worksheet21.xlsx"/><Relationship Id="rId1" Type="http://schemas.openxmlformats.org/officeDocument/2006/relationships/themeOverride" Target="../theme/themeOverride12.xml"/></Relationships>
</file>

<file path=ppt/charts/_rels/chart25.xml.rels><?xml version="1.0" encoding="UTF-8" standalone="yes"?>
<Relationships xmlns="http://schemas.openxmlformats.org/package/2006/relationships"><Relationship Id="rId3" Type="http://schemas.microsoft.com/office/2011/relationships/chartColorStyle" Target="colors3.xml"/><Relationship Id="rId2" Type="http://schemas.openxmlformats.org/officeDocument/2006/relationships/oleObject" Target="file:///C:\Users\dblaiklock\Google%20Drive\Favorites\Team%20-%20Midwest\Naperville%20203%20School%20Calendar%20and%20School%20Day%20Survey\161026%202016-17%20School%20Calendar%20and%20Start%20Time%20Survey%20AM\SID%2011.xlsx" TargetMode="External"/><Relationship Id="rId1" Type="http://schemas.openxmlformats.org/officeDocument/2006/relationships/themeOverride" Target="../theme/themeOverride13.xml"/><Relationship Id="rId4" Type="http://schemas.microsoft.com/office/2011/relationships/chartStyle" Target="style3.xml"/></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32.xml.rels><?xml version="1.0" encoding="UTF-8" standalone="yes"?>
<Relationships xmlns="http://schemas.openxmlformats.org/package/2006/relationships"><Relationship Id="rId2" Type="http://schemas.openxmlformats.org/officeDocument/2006/relationships/package" Target="../embeddings/Microsoft_Excel_Worksheet28.xlsx"/><Relationship Id="rId1" Type="http://schemas.openxmlformats.org/officeDocument/2006/relationships/themeOverride" Target="../theme/themeOverride14.xml"/></Relationships>
</file>

<file path=ppt/charts/_rels/chart33.xml.rels><?xml version="1.0" encoding="UTF-8" standalone="yes"?>
<Relationships xmlns="http://schemas.openxmlformats.org/package/2006/relationships"><Relationship Id="rId2" Type="http://schemas.openxmlformats.org/officeDocument/2006/relationships/package" Target="../embeddings/Microsoft_Excel_Worksheet29.xlsx"/><Relationship Id="rId1" Type="http://schemas.openxmlformats.org/officeDocument/2006/relationships/themeOverride" Target="../theme/themeOverride15.xml"/></Relationships>
</file>

<file path=ppt/charts/_rels/chart34.xml.rels><?xml version="1.0" encoding="UTF-8" standalone="yes"?>
<Relationships xmlns="http://schemas.openxmlformats.org/package/2006/relationships"><Relationship Id="rId2" Type="http://schemas.openxmlformats.org/officeDocument/2006/relationships/package" Target="../embeddings/Microsoft_Excel_Worksheet30.xlsx"/><Relationship Id="rId1" Type="http://schemas.openxmlformats.org/officeDocument/2006/relationships/themeOverride" Target="../theme/themeOverride16.xml"/></Relationships>
</file>

<file path=ppt/charts/_rels/chart35.xml.rels><?xml version="1.0" encoding="UTF-8" standalone="yes"?>
<Relationships xmlns="http://schemas.openxmlformats.org/package/2006/relationships"><Relationship Id="rId2" Type="http://schemas.openxmlformats.org/officeDocument/2006/relationships/package" Target="../embeddings/Microsoft_Excel_Worksheet31.xlsx"/><Relationship Id="rId1" Type="http://schemas.openxmlformats.org/officeDocument/2006/relationships/themeOverride" Target="../theme/themeOverride17.xml"/></Relationships>
</file>

<file path=ppt/charts/_rels/chart36.xml.rels><?xml version="1.0" encoding="UTF-8" standalone="yes"?>
<Relationships xmlns="http://schemas.openxmlformats.org/package/2006/relationships"><Relationship Id="rId2" Type="http://schemas.openxmlformats.org/officeDocument/2006/relationships/package" Target="../embeddings/Microsoft_Excel_Worksheet32.xlsx"/><Relationship Id="rId1" Type="http://schemas.openxmlformats.org/officeDocument/2006/relationships/themeOverride" Target="../theme/themeOverride18.xml"/></Relationships>
</file>

<file path=ppt/charts/_rels/chart37.xml.rels><?xml version="1.0" encoding="UTF-8" standalone="yes"?>
<Relationships xmlns="http://schemas.openxmlformats.org/package/2006/relationships"><Relationship Id="rId2" Type="http://schemas.openxmlformats.org/officeDocument/2006/relationships/package" Target="../embeddings/Microsoft_Excel_Worksheet33.xlsx"/><Relationship Id="rId1" Type="http://schemas.openxmlformats.org/officeDocument/2006/relationships/themeOverride" Target="../theme/themeOverride19.xml"/></Relationships>
</file>

<file path=ppt/charts/_rels/chart38.xml.rels><?xml version="1.0" encoding="UTF-8" standalone="yes"?>
<Relationships xmlns="http://schemas.openxmlformats.org/package/2006/relationships"><Relationship Id="rId2" Type="http://schemas.openxmlformats.org/officeDocument/2006/relationships/package" Target="../embeddings/Microsoft_Excel_Worksheet34.xlsx"/><Relationship Id="rId1" Type="http://schemas.openxmlformats.org/officeDocument/2006/relationships/themeOverride" Target="../theme/themeOverride20.xml"/></Relationships>
</file>

<file path=ppt/charts/_rels/chart39.xml.rels><?xml version="1.0" encoding="UTF-8" standalone="yes"?>
<Relationships xmlns="http://schemas.openxmlformats.org/package/2006/relationships"><Relationship Id="rId1" Type="http://schemas.openxmlformats.org/officeDocument/2006/relationships/package" Target="../embeddings/Microsoft_Excel_Worksheet35.xlsx"/></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0.xml.rels><?xml version="1.0" encoding="UTF-8" standalone="yes"?>
<Relationships xmlns="http://schemas.openxmlformats.org/package/2006/relationships"><Relationship Id="rId1" Type="http://schemas.openxmlformats.org/officeDocument/2006/relationships/package" Target="../embeddings/Microsoft_Excel_Worksheet36.xlsx"/></Relationships>
</file>

<file path=ppt/charts/_rels/chart41.xml.rels><?xml version="1.0" encoding="UTF-8" standalone="yes"?>
<Relationships xmlns="http://schemas.openxmlformats.org/package/2006/relationships"><Relationship Id="rId1" Type="http://schemas.openxmlformats.org/officeDocument/2006/relationships/package" Target="../embeddings/Microsoft_Excel_Worksheet37.xlsx"/></Relationships>
</file>

<file path=ppt/charts/_rels/chart5.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package" Target="../embeddings/Microsoft_Excel_Worksheet4.xlsx"/><Relationship Id="rId1" Type="http://schemas.openxmlformats.org/officeDocument/2006/relationships/themeOverride" Target="../theme/themeOverride4.xml"/><Relationship Id="rId4" Type="http://schemas.microsoft.com/office/2011/relationships/chartStyle" Target="style1.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5.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1082533948485198"/>
          <c:y val="3.0225821722607876E-2"/>
          <c:w val="0.45216433876180112"/>
          <c:h val="0.88053487371794481"/>
        </c:manualLayout>
      </c:layout>
      <c:barChart>
        <c:barDir val="bar"/>
        <c:grouping val="clustered"/>
        <c:varyColors val="0"/>
        <c:ser>
          <c:idx val="0"/>
          <c:order val="0"/>
          <c:spPr>
            <a:solidFill>
              <a:srgbClr val="114188"/>
            </a:solidFill>
          </c:spPr>
          <c:invertIfNegative val="0"/>
          <c:dLbls>
            <c:dLbl>
              <c:idx val="5"/>
              <c:layout/>
              <c:tx>
                <c:rich>
                  <a:bodyPr/>
                  <a:lstStyle/>
                  <a:p>
                    <a:r>
                      <a:rPr lang="en-US" dirty="0"/>
                      <a:t>&lt;1%</a:t>
                    </a:r>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E36A-4AE0-9768-CF3074A392CB}"/>
                </c:ext>
              </c:extLst>
            </c:dLbl>
            <c:spPr>
              <a:noFill/>
              <a:ln>
                <a:noFill/>
              </a:ln>
              <a:effectLst/>
            </c:spPr>
            <c:txPr>
              <a:bodyPr wrap="square" lIns="38100" tIns="19050" rIns="38100" bIns="19050" anchor="ctr">
                <a:spAutoFit/>
              </a:bodyPr>
              <a:lstStyle/>
              <a:p>
                <a:pPr>
                  <a:defRPr sz="14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Overall!$E$18:$E$27</c:f>
              <c:strCache>
                <c:ptCount val="10"/>
                <c:pt idx="0">
                  <c:v>Resident</c:v>
                </c:pt>
                <c:pt idx="1">
                  <c:v>Parent or guardian of a Naperville District 203 graduate</c:v>
                </c:pt>
                <c:pt idx="2">
                  <c:v>Parent or guardian of a current Naperville District 203 student</c:v>
                </c:pt>
                <c:pt idx="3">
                  <c:v>Parent or guardian of a future Naperville District 203 student</c:v>
                </c:pt>
                <c:pt idx="4">
                  <c:v>Naperville District 203 graduate</c:v>
                </c:pt>
                <c:pt idx="5">
                  <c:v>Naperville District 203 retiree</c:v>
                </c:pt>
                <c:pt idx="6">
                  <c:v>Naperville District 203 employee</c:v>
                </c:pt>
                <c:pt idx="7">
                  <c:v>Business owner/manager in the Naperville District 203 area</c:v>
                </c:pt>
                <c:pt idx="8">
                  <c:v>Parent of a student within boundaries of Naperville District 203 (who does not attend a Naperville 203 School)</c:v>
                </c:pt>
                <c:pt idx="9">
                  <c:v>Other</c:v>
                </c:pt>
              </c:strCache>
            </c:strRef>
          </c:cat>
          <c:val>
            <c:numRef>
              <c:f>Overall!$F$18:$F$27</c:f>
              <c:numCache>
                <c:formatCode>0%</c:formatCode>
                <c:ptCount val="10"/>
                <c:pt idx="0">
                  <c:v>0.65</c:v>
                </c:pt>
                <c:pt idx="1">
                  <c:v>0.17</c:v>
                </c:pt>
                <c:pt idx="2">
                  <c:v>0.81</c:v>
                </c:pt>
                <c:pt idx="3">
                  <c:v>0.11</c:v>
                </c:pt>
                <c:pt idx="4">
                  <c:v>0.09</c:v>
                </c:pt>
                <c:pt idx="5">
                  <c:v>0</c:v>
                </c:pt>
                <c:pt idx="6">
                  <c:v>7.0000000000000007E-2</c:v>
                </c:pt>
                <c:pt idx="7">
                  <c:v>0.03</c:v>
                </c:pt>
                <c:pt idx="8">
                  <c:v>0.03</c:v>
                </c:pt>
                <c:pt idx="9">
                  <c:v>0.01</c:v>
                </c:pt>
              </c:numCache>
            </c:numRef>
          </c:val>
          <c:extLst xmlns:c16r2="http://schemas.microsoft.com/office/drawing/2015/06/chart">
            <c:ext xmlns:c16="http://schemas.microsoft.com/office/drawing/2014/chart" uri="{C3380CC4-5D6E-409C-BE32-E72D297353CC}">
              <c16:uniqueId val="{00000000-3394-4AEA-8C9D-4DF6AEAB449A}"/>
            </c:ext>
          </c:extLst>
        </c:ser>
        <c:dLbls>
          <c:showLegendKey val="0"/>
          <c:showVal val="0"/>
          <c:showCatName val="0"/>
          <c:showSerName val="0"/>
          <c:showPercent val="0"/>
          <c:showBubbleSize val="0"/>
        </c:dLbls>
        <c:gapWidth val="50"/>
        <c:axId val="27876352"/>
        <c:axId val="27910912"/>
      </c:barChart>
      <c:catAx>
        <c:axId val="27876352"/>
        <c:scaling>
          <c:orientation val="maxMin"/>
        </c:scaling>
        <c:delete val="0"/>
        <c:axPos val="l"/>
        <c:numFmt formatCode="General" sourceLinked="0"/>
        <c:majorTickMark val="out"/>
        <c:minorTickMark val="none"/>
        <c:tickLblPos val="nextTo"/>
        <c:spPr>
          <a:ln>
            <a:solidFill>
              <a:sysClr val="windowText" lastClr="000000">
                <a:lumMod val="65000"/>
                <a:lumOff val="35000"/>
              </a:sysClr>
            </a:solidFill>
          </a:ln>
        </c:spPr>
        <c:txPr>
          <a:bodyPr/>
          <a:lstStyle/>
          <a:p>
            <a:pPr>
              <a:defRPr sz="1300">
                <a:solidFill>
                  <a:sysClr val="windowText" lastClr="000000"/>
                </a:solidFill>
              </a:defRPr>
            </a:pPr>
            <a:endParaRPr lang="en-US"/>
          </a:p>
        </c:txPr>
        <c:crossAx val="27910912"/>
        <c:crosses val="autoZero"/>
        <c:auto val="1"/>
        <c:lblAlgn val="ctr"/>
        <c:lblOffset val="100"/>
        <c:noMultiLvlLbl val="0"/>
      </c:catAx>
      <c:valAx>
        <c:axId val="27910912"/>
        <c:scaling>
          <c:orientation val="minMax"/>
          <c:max val="1"/>
        </c:scaling>
        <c:delete val="0"/>
        <c:axPos val="b"/>
        <c:numFmt formatCode="0%" sourceLinked="1"/>
        <c:majorTickMark val="out"/>
        <c:minorTickMark val="none"/>
        <c:tickLblPos val="nextTo"/>
        <c:spPr>
          <a:ln>
            <a:solidFill>
              <a:sysClr val="windowText" lastClr="000000">
                <a:lumMod val="65000"/>
                <a:lumOff val="35000"/>
              </a:sysClr>
            </a:solidFill>
          </a:ln>
        </c:spPr>
        <c:txPr>
          <a:bodyPr/>
          <a:lstStyle/>
          <a:p>
            <a:pPr>
              <a:defRPr sz="1400">
                <a:solidFill>
                  <a:sysClr val="windowText" lastClr="000000"/>
                </a:solidFill>
              </a:defRPr>
            </a:pPr>
            <a:endParaRPr lang="en-US"/>
          </a:p>
        </c:txPr>
        <c:crossAx val="27876352"/>
        <c:crosses val="max"/>
        <c:crossBetween val="between"/>
        <c:majorUnit val="0.2"/>
      </c:valAx>
    </c:plotArea>
    <c:plotVisOnly val="1"/>
    <c:dispBlanksAs val="gap"/>
    <c:showDLblsOverMax val="0"/>
  </c:chart>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0761712598425204"/>
          <c:y val="6.5180846859209218E-2"/>
          <c:w val="0.5553724846894138"/>
          <c:h val="0.73146282507079519"/>
        </c:manualLayout>
      </c:layout>
      <c:barChart>
        <c:barDir val="bar"/>
        <c:grouping val="clustered"/>
        <c:varyColors val="0"/>
        <c:ser>
          <c:idx val="0"/>
          <c:order val="0"/>
          <c:tx>
            <c:strRef>
              <c:f>Sheet1!$B$1</c:f>
              <c:strCache>
                <c:ptCount val="1"/>
                <c:pt idx="0">
                  <c:v>Series 1</c:v>
                </c:pt>
              </c:strCache>
            </c:strRef>
          </c:tx>
          <c:spPr>
            <a:solidFill>
              <a:srgbClr val="114188"/>
            </a:solidFill>
          </c:spPr>
          <c:invertIfNegative val="0"/>
          <c:dLbls>
            <c:spPr>
              <a:noFill/>
              <a:ln>
                <a:noFill/>
              </a:ln>
              <a:effectLst/>
            </c:spPr>
            <c:txPr>
              <a:bodyPr wrap="square" lIns="38100" tIns="19050" rIns="38100" bIns="19050" anchor="ctr">
                <a:spAutoFit/>
              </a:bodyPr>
              <a:lstStyle/>
              <a:p>
                <a:pPr>
                  <a:defRPr sz="14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Sheet1!$A$2:$A$5</c:f>
              <c:strCache>
                <c:ptCount val="4"/>
                <c:pt idx="0">
                  <c:v>Parents of Current Students (N=6,961)</c:v>
                </c:pt>
                <c:pt idx="1">
                  <c:v>Employees (N=1,382)</c:v>
                </c:pt>
                <c:pt idx="2">
                  <c:v>Parents of Future Students (N=130)</c:v>
                </c:pt>
                <c:pt idx="3">
                  <c:v>Other Community Members (N=1,318)</c:v>
                </c:pt>
              </c:strCache>
            </c:strRef>
          </c:cat>
          <c:val>
            <c:numRef>
              <c:f>Sheet1!$B$2:$B$5</c:f>
              <c:numCache>
                <c:formatCode>0%</c:formatCode>
                <c:ptCount val="4"/>
                <c:pt idx="0">
                  <c:v>0.32394770866254846</c:v>
                </c:pt>
                <c:pt idx="1">
                  <c:v>0.34732272069464543</c:v>
                </c:pt>
                <c:pt idx="2">
                  <c:v>0.40769230769230769</c:v>
                </c:pt>
                <c:pt idx="3">
                  <c:v>0.33687405159332323</c:v>
                </c:pt>
              </c:numCache>
            </c:numRef>
          </c:val>
          <c:extLst xmlns:c16r2="http://schemas.microsoft.com/office/drawing/2015/06/chart">
            <c:ext xmlns:c16="http://schemas.microsoft.com/office/drawing/2014/chart" uri="{C3380CC4-5D6E-409C-BE32-E72D297353CC}">
              <c16:uniqueId val="{00000000-9259-4E6E-9A3E-622138CFCD15}"/>
            </c:ext>
          </c:extLst>
        </c:ser>
        <c:dLbls>
          <c:showLegendKey val="0"/>
          <c:showVal val="0"/>
          <c:showCatName val="0"/>
          <c:showSerName val="0"/>
          <c:showPercent val="0"/>
          <c:showBubbleSize val="0"/>
        </c:dLbls>
        <c:gapWidth val="50"/>
        <c:axId val="62465536"/>
        <c:axId val="62467072"/>
      </c:barChart>
      <c:catAx>
        <c:axId val="62465536"/>
        <c:scaling>
          <c:orientation val="maxMin"/>
        </c:scaling>
        <c:delete val="0"/>
        <c:axPos val="l"/>
        <c:numFmt formatCode="General" sourceLinked="0"/>
        <c:majorTickMark val="out"/>
        <c:minorTickMark val="none"/>
        <c:tickLblPos val="nextTo"/>
        <c:spPr>
          <a:ln/>
        </c:spPr>
        <c:txPr>
          <a:bodyPr/>
          <a:lstStyle/>
          <a:p>
            <a:pPr>
              <a:defRPr sz="1400"/>
            </a:pPr>
            <a:endParaRPr lang="en-US"/>
          </a:p>
        </c:txPr>
        <c:crossAx val="62467072"/>
        <c:crosses val="autoZero"/>
        <c:auto val="1"/>
        <c:lblAlgn val="ctr"/>
        <c:lblOffset val="100"/>
        <c:noMultiLvlLbl val="0"/>
      </c:catAx>
      <c:valAx>
        <c:axId val="62467072"/>
        <c:scaling>
          <c:orientation val="minMax"/>
          <c:max val="1"/>
        </c:scaling>
        <c:delete val="0"/>
        <c:axPos val="b"/>
        <c:title>
          <c:tx>
            <c:rich>
              <a:bodyPr/>
              <a:lstStyle/>
              <a:p>
                <a:pPr>
                  <a:defRPr sz="1400"/>
                </a:pPr>
                <a:r>
                  <a:rPr lang="en-US" dirty="0"/>
                  <a:t>Percentage Strongly Support or Support</a:t>
                </a:r>
              </a:p>
            </c:rich>
          </c:tx>
          <c:overlay val="0"/>
        </c:title>
        <c:numFmt formatCode="0%" sourceLinked="1"/>
        <c:majorTickMark val="out"/>
        <c:minorTickMark val="none"/>
        <c:tickLblPos val="nextTo"/>
        <c:txPr>
          <a:bodyPr/>
          <a:lstStyle/>
          <a:p>
            <a:pPr>
              <a:defRPr sz="1400"/>
            </a:pPr>
            <a:endParaRPr lang="en-US"/>
          </a:p>
        </c:txPr>
        <c:crossAx val="62465536"/>
        <c:crosses val="max"/>
        <c:crossBetween val="between"/>
        <c:majorUnit val="0.2"/>
      </c:valAx>
    </c:plotArea>
    <c:plotVisOnly val="1"/>
    <c:dispBlanksAs val="gap"/>
    <c:showDLblsOverMax val="0"/>
  </c:chart>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sz="100" b="0" i="0" dirty="0">
              <a:solidFill>
                <a:srgbClr val="FFFFFF"/>
              </a:solidFill>
              <a:effectLst/>
            </a:endParaRPr>
          </a:p>
        </c:rich>
      </c:tx>
      <c:overlay val="1"/>
    </c:title>
    <c:autoTitleDeleted val="0"/>
    <c:plotArea>
      <c:layout>
        <c:manualLayout>
          <c:layoutTarget val="inner"/>
          <c:xMode val="edge"/>
          <c:yMode val="edge"/>
          <c:x val="0.50071981627296591"/>
          <c:y val="8.2082624266431162E-2"/>
          <c:w val="0.45949201662292216"/>
          <c:h val="0.72642891513560803"/>
        </c:manualLayout>
      </c:layout>
      <c:barChart>
        <c:barDir val="bar"/>
        <c:grouping val="stacked"/>
        <c:varyColors val="0"/>
        <c:ser>
          <c:idx val="0"/>
          <c:order val="0"/>
          <c:tx>
            <c:strRef>
              <c:f>Sheet1!$B$1</c:f>
              <c:strCache>
                <c:ptCount val="1"/>
                <c:pt idx="0">
                  <c:v>Strongly Agree</c:v>
                </c:pt>
              </c:strCache>
            </c:strRef>
          </c:tx>
          <c:spPr>
            <a:solidFill>
              <a:srgbClr val="61AC4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0-DFE3-4E1A-B0FF-7DBC59593BC9}"/>
              </c:ext>
            </c:extLst>
          </c:dPt>
          <c:dPt>
            <c:idx val="1"/>
            <c:invertIfNegative val="1"/>
            <c:bubble3D val="0"/>
            <c:extLst xmlns:c16r2="http://schemas.microsoft.com/office/drawing/2015/06/chart">
              <c:ext xmlns:c16="http://schemas.microsoft.com/office/drawing/2014/chart" uri="{C3380CC4-5D6E-409C-BE32-E72D297353CC}">
                <c16:uniqueId val="{00000001-DFE3-4E1A-B0FF-7DBC59593BC9}"/>
              </c:ext>
            </c:extLst>
          </c:dPt>
          <c:dPt>
            <c:idx val="2"/>
            <c:invertIfNegative val="1"/>
            <c:bubble3D val="0"/>
            <c:extLst xmlns:c16r2="http://schemas.microsoft.com/office/drawing/2015/06/chart">
              <c:ext xmlns:c16="http://schemas.microsoft.com/office/drawing/2014/chart" uri="{C3380CC4-5D6E-409C-BE32-E72D297353CC}">
                <c16:uniqueId val="{00000002-DFE3-4E1A-B0FF-7DBC59593BC9}"/>
              </c:ext>
            </c:extLst>
          </c:dPt>
          <c:dPt>
            <c:idx val="3"/>
            <c:invertIfNegative val="1"/>
            <c:bubble3D val="0"/>
            <c:extLst xmlns:c16r2="http://schemas.microsoft.com/office/drawing/2015/06/chart">
              <c:ext xmlns:c16="http://schemas.microsoft.com/office/drawing/2014/chart" uri="{C3380CC4-5D6E-409C-BE32-E72D297353CC}">
                <c16:uniqueId val="{00000003-DFE3-4E1A-B0FF-7DBC59593BC9}"/>
              </c:ext>
            </c:extLst>
          </c:dPt>
          <c:dPt>
            <c:idx val="4"/>
            <c:invertIfNegative val="1"/>
            <c:bubble3D val="0"/>
            <c:extLst xmlns:c16r2="http://schemas.microsoft.com/office/drawing/2015/06/chart">
              <c:ext xmlns:c16="http://schemas.microsoft.com/office/drawing/2014/chart" uri="{C3380CC4-5D6E-409C-BE32-E72D297353CC}">
                <c16:uniqueId val="{00000004-DFE3-4E1A-B0FF-7DBC59593BC9}"/>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DFE3-4E1A-B0FF-7DBC59593BC9}"/>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DFE3-4E1A-B0FF-7DBC59593BC9}"/>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DFE3-4E1A-B0FF-7DBC59593BC9}"/>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DFE3-4E1A-B0FF-7DBC59593BC9}"/>
                </c:ext>
              </c:extLst>
            </c:dLbl>
            <c:dLbl>
              <c:idx val="4"/>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DFE3-4E1A-B0FF-7DBC59593BC9}"/>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child’s after-school activities. (N=4,231)*</c:v>
                </c:pt>
                <c:pt idx="1">
                  <c:v>cause my child to return home too late. (N=4,230)*</c:v>
                </c:pt>
                <c:pt idx="2">
                  <c:v>have a positive impact on my child’s health. (N=4,228)</c:v>
                </c:pt>
                <c:pt idx="3">
                  <c:v>help my child complete homework. (N=4,225)</c:v>
                </c:pt>
                <c:pt idx="4">
                  <c:v>improve my child’s academic performance. (N=4,233)</c:v>
                </c:pt>
              </c:strCache>
            </c:strRef>
          </c:cat>
          <c:val>
            <c:numRef>
              <c:f>Sheet1!$B$2:$B$6</c:f>
              <c:numCache>
                <c:formatCode>0%</c:formatCode>
                <c:ptCount val="5"/>
                <c:pt idx="0">
                  <c:v>0.14000000000000001</c:v>
                </c:pt>
                <c:pt idx="1">
                  <c:v>0.13</c:v>
                </c:pt>
                <c:pt idx="2">
                  <c:v>0.11</c:v>
                </c:pt>
                <c:pt idx="3">
                  <c:v>0.22</c:v>
                </c:pt>
                <c:pt idx="4">
                  <c:v>0.27</c:v>
                </c:pt>
              </c:numCache>
            </c:numRef>
          </c:val>
          <c:extLst xmlns:c16r2="http://schemas.microsoft.com/office/drawing/2015/06/chart">
            <c:ext xmlns:c16="http://schemas.microsoft.com/office/drawing/2014/chart" uri="{C3380CC4-5D6E-409C-BE32-E72D297353CC}">
              <c16:uniqueId val="{00000005-DFE3-4E1A-B0FF-7DBC59593BC9}"/>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1"/>
          <c:order val="1"/>
          <c:tx>
            <c:strRef>
              <c:f>Sheet1!$C$1</c:f>
              <c:strCache>
                <c:ptCount val="1"/>
                <c:pt idx="0">
                  <c:v>Agree</c:v>
                </c:pt>
              </c:strCache>
            </c:strRef>
          </c:tx>
          <c:spPr>
            <a:solidFill>
              <a:srgbClr val="8CC36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6-DFE3-4E1A-B0FF-7DBC59593BC9}"/>
              </c:ext>
            </c:extLst>
          </c:dPt>
          <c:dPt>
            <c:idx val="1"/>
            <c:invertIfNegative val="1"/>
            <c:bubble3D val="0"/>
            <c:extLst xmlns:c16r2="http://schemas.microsoft.com/office/drawing/2015/06/chart">
              <c:ext xmlns:c16="http://schemas.microsoft.com/office/drawing/2014/chart" uri="{C3380CC4-5D6E-409C-BE32-E72D297353CC}">
                <c16:uniqueId val="{00000007-DFE3-4E1A-B0FF-7DBC59593BC9}"/>
              </c:ext>
            </c:extLst>
          </c:dPt>
          <c:dPt>
            <c:idx val="2"/>
            <c:invertIfNegative val="1"/>
            <c:bubble3D val="0"/>
            <c:extLst xmlns:c16r2="http://schemas.microsoft.com/office/drawing/2015/06/chart">
              <c:ext xmlns:c16="http://schemas.microsoft.com/office/drawing/2014/chart" uri="{C3380CC4-5D6E-409C-BE32-E72D297353CC}">
                <c16:uniqueId val="{00000008-DFE3-4E1A-B0FF-7DBC59593BC9}"/>
              </c:ext>
            </c:extLst>
          </c:dPt>
          <c:dPt>
            <c:idx val="3"/>
            <c:invertIfNegative val="1"/>
            <c:bubble3D val="0"/>
            <c:extLst xmlns:c16r2="http://schemas.microsoft.com/office/drawing/2015/06/chart">
              <c:ext xmlns:c16="http://schemas.microsoft.com/office/drawing/2014/chart" uri="{C3380CC4-5D6E-409C-BE32-E72D297353CC}">
                <c16:uniqueId val="{00000009-DFE3-4E1A-B0FF-7DBC59593BC9}"/>
              </c:ext>
            </c:extLst>
          </c:dPt>
          <c:dPt>
            <c:idx val="4"/>
            <c:invertIfNegative val="1"/>
            <c:bubble3D val="0"/>
            <c:extLst xmlns:c16r2="http://schemas.microsoft.com/office/drawing/2015/06/chart">
              <c:ext xmlns:c16="http://schemas.microsoft.com/office/drawing/2014/chart" uri="{C3380CC4-5D6E-409C-BE32-E72D297353CC}">
                <c16:uniqueId val="{0000000A-DFE3-4E1A-B0FF-7DBC59593BC9}"/>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DFE3-4E1A-B0FF-7DBC59593BC9}"/>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DFE3-4E1A-B0FF-7DBC59593BC9}"/>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DFE3-4E1A-B0FF-7DBC59593BC9}"/>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DFE3-4E1A-B0FF-7DBC59593BC9}"/>
                </c:ext>
              </c:extLst>
            </c:dLbl>
            <c:dLbl>
              <c:idx val="4"/>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DFE3-4E1A-B0FF-7DBC59593BC9}"/>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child’s after-school activities. (N=4,231)*</c:v>
                </c:pt>
                <c:pt idx="1">
                  <c:v>cause my child to return home too late. (N=4,230)*</c:v>
                </c:pt>
                <c:pt idx="2">
                  <c:v>have a positive impact on my child’s health. (N=4,228)</c:v>
                </c:pt>
                <c:pt idx="3">
                  <c:v>help my child complete homework. (N=4,225)</c:v>
                </c:pt>
                <c:pt idx="4">
                  <c:v>improve my child’s academic performance. (N=4,233)</c:v>
                </c:pt>
              </c:strCache>
            </c:strRef>
          </c:cat>
          <c:val>
            <c:numRef>
              <c:f>Sheet1!$C$2:$C$6</c:f>
              <c:numCache>
                <c:formatCode>0%</c:formatCode>
                <c:ptCount val="5"/>
                <c:pt idx="0">
                  <c:v>0.22</c:v>
                </c:pt>
                <c:pt idx="1">
                  <c:v>0.21</c:v>
                </c:pt>
                <c:pt idx="2">
                  <c:v>0.22</c:v>
                </c:pt>
                <c:pt idx="3">
                  <c:v>0.39</c:v>
                </c:pt>
                <c:pt idx="4">
                  <c:v>0.36</c:v>
                </c:pt>
              </c:numCache>
            </c:numRef>
          </c:val>
          <c:extLst xmlns:c16r2="http://schemas.microsoft.com/office/drawing/2015/06/chart">
            <c:ext xmlns:c16="http://schemas.microsoft.com/office/drawing/2014/chart" uri="{C3380CC4-5D6E-409C-BE32-E72D297353CC}">
              <c16:uniqueId val="{0000000B-DFE3-4E1A-B0FF-7DBC59593BC9}"/>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2"/>
          <c:order val="2"/>
          <c:tx>
            <c:strRef>
              <c:f>Sheet1!$D$1</c:f>
              <c:strCache>
                <c:ptCount val="1"/>
                <c:pt idx="0">
                  <c:v>Disagree</c:v>
                </c:pt>
              </c:strCache>
            </c:strRef>
          </c:tx>
          <c:spPr>
            <a:solidFill>
              <a:srgbClr val="F7C660"/>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C-DFE3-4E1A-B0FF-7DBC59593BC9}"/>
              </c:ext>
            </c:extLst>
          </c:dPt>
          <c:dPt>
            <c:idx val="1"/>
            <c:invertIfNegative val="1"/>
            <c:bubble3D val="0"/>
            <c:extLst xmlns:c16r2="http://schemas.microsoft.com/office/drawing/2015/06/chart">
              <c:ext xmlns:c16="http://schemas.microsoft.com/office/drawing/2014/chart" uri="{C3380CC4-5D6E-409C-BE32-E72D297353CC}">
                <c16:uniqueId val="{0000000D-DFE3-4E1A-B0FF-7DBC59593BC9}"/>
              </c:ext>
            </c:extLst>
          </c:dPt>
          <c:dPt>
            <c:idx val="2"/>
            <c:invertIfNegative val="1"/>
            <c:bubble3D val="0"/>
            <c:extLst xmlns:c16r2="http://schemas.microsoft.com/office/drawing/2015/06/chart">
              <c:ext xmlns:c16="http://schemas.microsoft.com/office/drawing/2014/chart" uri="{C3380CC4-5D6E-409C-BE32-E72D297353CC}">
                <c16:uniqueId val="{0000000E-DFE3-4E1A-B0FF-7DBC59593BC9}"/>
              </c:ext>
            </c:extLst>
          </c:dPt>
          <c:dPt>
            <c:idx val="3"/>
            <c:invertIfNegative val="1"/>
            <c:bubble3D val="0"/>
            <c:extLst xmlns:c16r2="http://schemas.microsoft.com/office/drawing/2015/06/chart">
              <c:ext xmlns:c16="http://schemas.microsoft.com/office/drawing/2014/chart" uri="{C3380CC4-5D6E-409C-BE32-E72D297353CC}">
                <c16:uniqueId val="{0000000F-DFE3-4E1A-B0FF-7DBC59593BC9}"/>
              </c:ext>
            </c:extLst>
          </c:dPt>
          <c:dPt>
            <c:idx val="4"/>
            <c:invertIfNegative val="1"/>
            <c:bubble3D val="0"/>
            <c:extLst xmlns:c16r2="http://schemas.microsoft.com/office/drawing/2015/06/chart">
              <c:ext xmlns:c16="http://schemas.microsoft.com/office/drawing/2014/chart" uri="{C3380CC4-5D6E-409C-BE32-E72D297353CC}">
                <c16:uniqueId val="{00000010-DFE3-4E1A-B0FF-7DBC59593BC9}"/>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DFE3-4E1A-B0FF-7DBC59593BC9}"/>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DFE3-4E1A-B0FF-7DBC59593BC9}"/>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DFE3-4E1A-B0FF-7DBC59593BC9}"/>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DFE3-4E1A-B0FF-7DBC59593BC9}"/>
                </c:ext>
              </c:extLst>
            </c:dLbl>
            <c:dLbl>
              <c:idx val="4"/>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DFE3-4E1A-B0FF-7DBC59593BC9}"/>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child’s after-school activities. (N=4,231)*</c:v>
                </c:pt>
                <c:pt idx="1">
                  <c:v>cause my child to return home too late. (N=4,230)*</c:v>
                </c:pt>
                <c:pt idx="2">
                  <c:v>have a positive impact on my child’s health. (N=4,228)</c:v>
                </c:pt>
                <c:pt idx="3">
                  <c:v>help my child complete homework. (N=4,225)</c:v>
                </c:pt>
                <c:pt idx="4">
                  <c:v>improve my child’s academic performance. (N=4,233)</c:v>
                </c:pt>
              </c:strCache>
            </c:strRef>
          </c:cat>
          <c:val>
            <c:numRef>
              <c:f>Sheet1!$D$2:$D$6</c:f>
              <c:numCache>
                <c:formatCode>0%</c:formatCode>
                <c:ptCount val="5"/>
                <c:pt idx="0">
                  <c:v>0.4</c:v>
                </c:pt>
                <c:pt idx="1">
                  <c:v>0.42</c:v>
                </c:pt>
                <c:pt idx="2">
                  <c:v>0.28999999999999998</c:v>
                </c:pt>
                <c:pt idx="3">
                  <c:v>0.2</c:v>
                </c:pt>
                <c:pt idx="4">
                  <c:v>0.17</c:v>
                </c:pt>
              </c:numCache>
            </c:numRef>
          </c:val>
          <c:extLst xmlns:c16r2="http://schemas.microsoft.com/office/drawing/2015/06/chart">
            <c:ext xmlns:c16="http://schemas.microsoft.com/office/drawing/2014/chart" uri="{C3380CC4-5D6E-409C-BE32-E72D297353CC}">
              <c16:uniqueId val="{00000011-DFE3-4E1A-B0FF-7DBC59593BC9}"/>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3"/>
          <c:order val="3"/>
          <c:tx>
            <c:strRef>
              <c:f>Sheet1!$E$1</c:f>
              <c:strCache>
                <c:ptCount val="1"/>
                <c:pt idx="0">
                  <c:v>Strongly Disagree</c:v>
                </c:pt>
              </c:strCache>
            </c:strRef>
          </c:tx>
          <c:spPr>
            <a:solidFill>
              <a:srgbClr val="F3B71C"/>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12-DFE3-4E1A-B0FF-7DBC59593BC9}"/>
              </c:ext>
            </c:extLst>
          </c:dPt>
          <c:dPt>
            <c:idx val="1"/>
            <c:invertIfNegative val="1"/>
            <c:bubble3D val="0"/>
            <c:extLst xmlns:c16r2="http://schemas.microsoft.com/office/drawing/2015/06/chart">
              <c:ext xmlns:c16="http://schemas.microsoft.com/office/drawing/2014/chart" uri="{C3380CC4-5D6E-409C-BE32-E72D297353CC}">
                <c16:uniqueId val="{00000013-DFE3-4E1A-B0FF-7DBC59593BC9}"/>
              </c:ext>
            </c:extLst>
          </c:dPt>
          <c:dPt>
            <c:idx val="2"/>
            <c:invertIfNegative val="1"/>
            <c:bubble3D val="0"/>
            <c:extLst xmlns:c16r2="http://schemas.microsoft.com/office/drawing/2015/06/chart">
              <c:ext xmlns:c16="http://schemas.microsoft.com/office/drawing/2014/chart" uri="{C3380CC4-5D6E-409C-BE32-E72D297353CC}">
                <c16:uniqueId val="{00000014-DFE3-4E1A-B0FF-7DBC59593BC9}"/>
              </c:ext>
            </c:extLst>
          </c:dPt>
          <c:dPt>
            <c:idx val="3"/>
            <c:invertIfNegative val="1"/>
            <c:bubble3D val="0"/>
            <c:extLst xmlns:c16r2="http://schemas.microsoft.com/office/drawing/2015/06/chart">
              <c:ext xmlns:c16="http://schemas.microsoft.com/office/drawing/2014/chart" uri="{C3380CC4-5D6E-409C-BE32-E72D297353CC}">
                <c16:uniqueId val="{00000015-DFE3-4E1A-B0FF-7DBC59593BC9}"/>
              </c:ext>
            </c:extLst>
          </c:dPt>
          <c:dPt>
            <c:idx val="4"/>
            <c:invertIfNegative val="1"/>
            <c:bubble3D val="0"/>
            <c:extLst xmlns:c16r2="http://schemas.microsoft.com/office/drawing/2015/06/chart">
              <c:ext xmlns:c16="http://schemas.microsoft.com/office/drawing/2014/chart" uri="{C3380CC4-5D6E-409C-BE32-E72D297353CC}">
                <c16:uniqueId val="{00000016-DFE3-4E1A-B0FF-7DBC59593BC9}"/>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DFE3-4E1A-B0FF-7DBC59593BC9}"/>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3-DFE3-4E1A-B0FF-7DBC59593BC9}"/>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4-DFE3-4E1A-B0FF-7DBC59593BC9}"/>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5-DFE3-4E1A-B0FF-7DBC59593BC9}"/>
                </c:ext>
              </c:extLst>
            </c:dLbl>
            <c:dLbl>
              <c:idx val="4"/>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6-DFE3-4E1A-B0FF-7DBC59593BC9}"/>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child’s after-school activities. (N=4,231)*</c:v>
                </c:pt>
                <c:pt idx="1">
                  <c:v>cause my child to return home too late. (N=4,230)*</c:v>
                </c:pt>
                <c:pt idx="2">
                  <c:v>have a positive impact on my child’s health. (N=4,228)</c:v>
                </c:pt>
                <c:pt idx="3">
                  <c:v>help my child complete homework. (N=4,225)</c:v>
                </c:pt>
                <c:pt idx="4">
                  <c:v>improve my child’s academic performance. (N=4,233)</c:v>
                </c:pt>
              </c:strCache>
            </c:strRef>
          </c:cat>
          <c:val>
            <c:numRef>
              <c:f>Sheet1!$E$2:$E$6</c:f>
              <c:numCache>
                <c:formatCode>0%</c:formatCode>
                <c:ptCount val="5"/>
                <c:pt idx="0">
                  <c:v>0.14000000000000001</c:v>
                </c:pt>
                <c:pt idx="1">
                  <c:v>0.17</c:v>
                </c:pt>
                <c:pt idx="2">
                  <c:v>0.14000000000000001</c:v>
                </c:pt>
                <c:pt idx="3">
                  <c:v>0.1</c:v>
                </c:pt>
                <c:pt idx="4">
                  <c:v>0.11</c:v>
                </c:pt>
              </c:numCache>
            </c:numRef>
          </c:val>
          <c:extLst xmlns:c16r2="http://schemas.microsoft.com/office/drawing/2015/06/chart">
            <c:ext xmlns:c16="http://schemas.microsoft.com/office/drawing/2014/chart" uri="{C3380CC4-5D6E-409C-BE32-E72D297353CC}">
              <c16:uniqueId val="{00000017-DFE3-4E1A-B0FF-7DBC59593BC9}"/>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4"/>
          <c:order val="4"/>
          <c:tx>
            <c:strRef>
              <c:f>Sheet1!$F$1</c:f>
              <c:strCache>
                <c:ptCount val="1"/>
                <c:pt idx="0">
                  <c:v>Don’t Know</c:v>
                </c:pt>
              </c:strCache>
            </c:strRef>
          </c:tx>
          <c:spPr>
            <a:solidFill>
              <a:srgbClr val="7F7F7F"/>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18-DFE3-4E1A-B0FF-7DBC59593BC9}"/>
              </c:ext>
            </c:extLst>
          </c:dPt>
          <c:dPt>
            <c:idx val="1"/>
            <c:invertIfNegative val="1"/>
            <c:bubble3D val="0"/>
            <c:extLst xmlns:c16r2="http://schemas.microsoft.com/office/drawing/2015/06/chart">
              <c:ext xmlns:c16="http://schemas.microsoft.com/office/drawing/2014/chart" uri="{C3380CC4-5D6E-409C-BE32-E72D297353CC}">
                <c16:uniqueId val="{00000019-DFE3-4E1A-B0FF-7DBC59593BC9}"/>
              </c:ext>
            </c:extLst>
          </c:dPt>
          <c:dPt>
            <c:idx val="2"/>
            <c:invertIfNegative val="1"/>
            <c:bubble3D val="0"/>
            <c:extLst xmlns:c16r2="http://schemas.microsoft.com/office/drawing/2015/06/chart">
              <c:ext xmlns:c16="http://schemas.microsoft.com/office/drawing/2014/chart" uri="{C3380CC4-5D6E-409C-BE32-E72D297353CC}">
                <c16:uniqueId val="{0000001A-DFE3-4E1A-B0FF-7DBC59593BC9}"/>
              </c:ext>
            </c:extLst>
          </c:dPt>
          <c:dPt>
            <c:idx val="3"/>
            <c:invertIfNegative val="1"/>
            <c:bubble3D val="0"/>
            <c:extLst xmlns:c16r2="http://schemas.microsoft.com/office/drawing/2015/06/chart">
              <c:ext xmlns:c16="http://schemas.microsoft.com/office/drawing/2014/chart" uri="{C3380CC4-5D6E-409C-BE32-E72D297353CC}">
                <c16:uniqueId val="{0000001B-DFE3-4E1A-B0FF-7DBC59593BC9}"/>
              </c:ext>
            </c:extLst>
          </c:dPt>
          <c:dPt>
            <c:idx val="4"/>
            <c:invertIfNegative val="1"/>
            <c:bubble3D val="0"/>
            <c:extLst xmlns:c16r2="http://schemas.microsoft.com/office/drawing/2015/06/chart">
              <c:ext xmlns:c16="http://schemas.microsoft.com/office/drawing/2014/chart" uri="{C3380CC4-5D6E-409C-BE32-E72D297353CC}">
                <c16:uniqueId val="{0000001C-DFE3-4E1A-B0FF-7DBC59593BC9}"/>
              </c:ext>
            </c:extLst>
          </c:dPt>
          <c:dLbls>
            <c:dLbl>
              <c:idx val="0"/>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8-DFE3-4E1A-B0FF-7DBC59593BC9}"/>
                </c:ext>
              </c:extLst>
            </c:dLbl>
            <c:dLbl>
              <c:idx val="1"/>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9-DFE3-4E1A-B0FF-7DBC59593BC9}"/>
                </c:ext>
              </c:extLst>
            </c:dLbl>
            <c:dLbl>
              <c:idx val="2"/>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A-DFE3-4E1A-B0FF-7DBC59593BC9}"/>
                </c:ext>
              </c:extLst>
            </c:dLbl>
            <c:dLbl>
              <c:idx val="3"/>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B-DFE3-4E1A-B0FF-7DBC59593BC9}"/>
                </c:ext>
              </c:extLst>
            </c:dLbl>
            <c:dLbl>
              <c:idx val="4"/>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C-DFE3-4E1A-B0FF-7DBC59593BC9}"/>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child’s after-school activities. (N=4,231)*</c:v>
                </c:pt>
                <c:pt idx="1">
                  <c:v>cause my child to return home too late. (N=4,230)*</c:v>
                </c:pt>
                <c:pt idx="2">
                  <c:v>have a positive impact on my child’s health. (N=4,228)</c:v>
                </c:pt>
                <c:pt idx="3">
                  <c:v>help my child complete homework. (N=4,225)</c:v>
                </c:pt>
                <c:pt idx="4">
                  <c:v>improve my child’s academic performance. (N=4,233)</c:v>
                </c:pt>
              </c:strCache>
            </c:strRef>
          </c:cat>
          <c:val>
            <c:numRef>
              <c:f>Sheet1!$F$2:$F$6</c:f>
              <c:numCache>
                <c:formatCode>0%</c:formatCode>
                <c:ptCount val="5"/>
                <c:pt idx="0">
                  <c:v>0.09</c:v>
                </c:pt>
                <c:pt idx="1">
                  <c:v>0.06</c:v>
                </c:pt>
                <c:pt idx="2">
                  <c:v>0.24</c:v>
                </c:pt>
                <c:pt idx="3">
                  <c:v>0.09</c:v>
                </c:pt>
                <c:pt idx="4">
                  <c:v>0.1</c:v>
                </c:pt>
              </c:numCache>
            </c:numRef>
          </c:val>
          <c:extLst xmlns:c16r2="http://schemas.microsoft.com/office/drawing/2015/06/chart">
            <c:ext xmlns:c16="http://schemas.microsoft.com/office/drawing/2014/chart" uri="{C3380CC4-5D6E-409C-BE32-E72D297353CC}">
              <c16:uniqueId val="{0000001D-DFE3-4E1A-B0FF-7DBC59593BC9}"/>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dLbls>
          <c:showLegendKey val="0"/>
          <c:showVal val="0"/>
          <c:showCatName val="0"/>
          <c:showSerName val="0"/>
          <c:showPercent val="0"/>
          <c:showBubbleSize val="0"/>
        </c:dLbls>
        <c:gapWidth val="50"/>
        <c:overlap val="100"/>
        <c:axId val="62862080"/>
        <c:axId val="62864000"/>
      </c:barChart>
      <c:catAx>
        <c:axId val="62862080"/>
        <c:scaling>
          <c:orientation val="minMax"/>
        </c:scaling>
        <c:delete val="0"/>
        <c:axPos val="l"/>
        <c:title>
          <c:tx>
            <c:rich>
              <a:bodyPr/>
              <a:lstStyle/>
              <a:p>
                <a:pPr>
                  <a:defRPr/>
                </a:pPr>
                <a:endParaRPr lang="en-US" sz="1400" b="0" dirty="0">
                  <a:solidFill>
                    <a:srgbClr val="000000"/>
                  </a:solidFill>
                  <a:effectLst/>
                  <a:latin typeface="Calibri"/>
                </a:endParaRPr>
              </a:p>
            </c:rich>
          </c:tx>
          <c:overlay val="0"/>
        </c:title>
        <c:numFmt formatCode="General" sourceLinked="1"/>
        <c:majorTickMark val="out"/>
        <c:minorTickMark val="none"/>
        <c:tickLblPos val="nextTo"/>
        <c:txPr>
          <a:bodyPr/>
          <a:lstStyle/>
          <a:p>
            <a:pPr>
              <a:defRPr sz="1400" b="0" i="0">
                <a:solidFill>
                  <a:srgbClr val="000000"/>
                </a:solidFill>
                <a:effectLst/>
                <a:latin typeface="Calibri"/>
              </a:defRPr>
            </a:pPr>
            <a:endParaRPr lang="en-US"/>
          </a:p>
        </c:txPr>
        <c:crossAx val="62864000"/>
        <c:crosses val="autoZero"/>
        <c:auto val="0"/>
        <c:lblAlgn val="ctr"/>
        <c:lblOffset val="100"/>
        <c:noMultiLvlLbl val="0"/>
      </c:catAx>
      <c:valAx>
        <c:axId val="62864000"/>
        <c:scaling>
          <c:orientation val="minMax"/>
          <c:max val="1"/>
          <c:min val="0"/>
        </c:scaling>
        <c:delete val="0"/>
        <c:axPos val="b"/>
        <c:title>
          <c:tx>
            <c:rich>
              <a:bodyPr/>
              <a:lstStyle/>
              <a:p>
                <a:pPr>
                  <a:defRPr/>
                </a:pPr>
                <a:endParaRPr lang="en-US" sz="1400" b="1" dirty="0">
                  <a:solidFill>
                    <a:srgbClr val="000000"/>
                  </a:solidFill>
                  <a:effectLst/>
                  <a:latin typeface="Calibri"/>
                </a:endParaRPr>
              </a:p>
            </c:rich>
          </c:tx>
          <c:overlay val="0"/>
        </c:title>
        <c:numFmt formatCode="0%" sourceLinked="1"/>
        <c:majorTickMark val="out"/>
        <c:minorTickMark val="none"/>
        <c:tickLblPos val="low"/>
        <c:spPr>
          <a:ln>
            <a:solidFill>
              <a:srgbClr val="808080"/>
            </a:solidFill>
          </a:ln>
          <a:effectLst/>
        </c:spPr>
        <c:txPr>
          <a:bodyPr/>
          <a:lstStyle/>
          <a:p>
            <a:pPr>
              <a:defRPr sz="1400" b="0" i="0">
                <a:solidFill>
                  <a:srgbClr val="000000"/>
                </a:solidFill>
                <a:effectLst/>
                <a:latin typeface="Calibri"/>
              </a:defRPr>
            </a:pPr>
            <a:endParaRPr lang="en-US"/>
          </a:p>
        </c:txPr>
        <c:crossAx val="62862080"/>
        <c:crosses val="autoZero"/>
        <c:crossBetween val="between"/>
        <c:majorUnit val="0.2"/>
        <c:minorUnit val="0.04"/>
      </c:valAx>
    </c:plotArea>
    <c:legend>
      <c:legendPos val="b"/>
      <c:overlay val="0"/>
      <c:txPr>
        <a:bodyPr/>
        <a:lstStyle/>
        <a:p>
          <a:pPr>
            <a:defRPr sz="1400">
              <a:solidFill>
                <a:srgbClr val="000000"/>
              </a:solidFill>
              <a:effectLst/>
              <a:latin typeface="Calibri"/>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sz="100" b="0" i="0" dirty="0">
              <a:solidFill>
                <a:srgbClr val="FFFFFF"/>
              </a:solidFill>
              <a:effectLst/>
            </a:endParaRPr>
          </a:p>
        </c:rich>
      </c:tx>
      <c:overlay val="1"/>
    </c:title>
    <c:autoTitleDeleted val="0"/>
    <c:plotArea>
      <c:layout>
        <c:manualLayout>
          <c:layoutTarget val="inner"/>
          <c:xMode val="edge"/>
          <c:yMode val="edge"/>
          <c:x val="0.50349759405074368"/>
          <c:y val="3.0555555555555555E-2"/>
          <c:w val="0.45949201662292216"/>
          <c:h val="0.72642891513560803"/>
        </c:manualLayout>
      </c:layout>
      <c:barChart>
        <c:barDir val="bar"/>
        <c:grouping val="stacked"/>
        <c:varyColors val="0"/>
        <c:ser>
          <c:idx val="0"/>
          <c:order val="0"/>
          <c:tx>
            <c:strRef>
              <c:f>Sheet1!$B$1</c:f>
              <c:strCache>
                <c:ptCount val="1"/>
                <c:pt idx="0">
                  <c:v>Strongly Agree</c:v>
                </c:pt>
              </c:strCache>
            </c:strRef>
          </c:tx>
          <c:spPr>
            <a:solidFill>
              <a:srgbClr val="61AC4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0-799F-4E7D-9EB2-E032D34EBCAA}"/>
              </c:ext>
            </c:extLst>
          </c:dPt>
          <c:dPt>
            <c:idx val="1"/>
            <c:invertIfNegative val="1"/>
            <c:bubble3D val="0"/>
            <c:extLst xmlns:c16r2="http://schemas.microsoft.com/office/drawing/2015/06/chart">
              <c:ext xmlns:c16="http://schemas.microsoft.com/office/drawing/2014/chart" uri="{C3380CC4-5D6E-409C-BE32-E72D297353CC}">
                <c16:uniqueId val="{00000001-799F-4E7D-9EB2-E032D34EBCAA}"/>
              </c:ext>
            </c:extLst>
          </c:dPt>
          <c:dPt>
            <c:idx val="2"/>
            <c:invertIfNegative val="1"/>
            <c:bubble3D val="0"/>
            <c:extLst xmlns:c16r2="http://schemas.microsoft.com/office/drawing/2015/06/chart">
              <c:ext xmlns:c16="http://schemas.microsoft.com/office/drawing/2014/chart" uri="{C3380CC4-5D6E-409C-BE32-E72D297353CC}">
                <c16:uniqueId val="{00000002-799F-4E7D-9EB2-E032D34EBCAA}"/>
              </c:ext>
            </c:extLst>
          </c:dPt>
          <c:dPt>
            <c:idx val="3"/>
            <c:invertIfNegative val="1"/>
            <c:bubble3D val="0"/>
            <c:extLst xmlns:c16r2="http://schemas.microsoft.com/office/drawing/2015/06/chart">
              <c:ext xmlns:c16="http://schemas.microsoft.com/office/drawing/2014/chart" uri="{C3380CC4-5D6E-409C-BE32-E72D297353CC}">
                <c16:uniqueId val="{00000003-799F-4E7D-9EB2-E032D34EBCAA}"/>
              </c:ext>
            </c:extLst>
          </c:dPt>
          <c:dPt>
            <c:idx val="4"/>
            <c:invertIfNegative val="1"/>
            <c:bubble3D val="0"/>
            <c:extLst xmlns:c16r2="http://schemas.microsoft.com/office/drawing/2015/06/chart">
              <c:ext xmlns:c16="http://schemas.microsoft.com/office/drawing/2014/chart" uri="{C3380CC4-5D6E-409C-BE32-E72D297353CC}">
                <c16:uniqueId val="{00000004-799F-4E7D-9EB2-E032D34EBCAA}"/>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799F-4E7D-9EB2-E032D34EBCAA}"/>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799F-4E7D-9EB2-E032D34EBCAA}"/>
                </c:ext>
              </c:extLst>
            </c:dLbl>
            <c:dLbl>
              <c:idx val="2"/>
              <c:spPr/>
              <c:txPr>
                <a:bodyPr/>
                <a:lstStyle/>
                <a:p>
                  <a:pPr>
                    <a:defRPr sz="1400" b="1">
                      <a:solidFill>
                        <a:srgbClr val="000000"/>
                      </a:solidFill>
                      <a:effectLst/>
                      <a:latin typeface="Calibri"/>
                    </a:defRPr>
                  </a:pPr>
                  <a:endParaRPr lang="en-US"/>
                </a:p>
              </c:txPr>
              <c:showLegendKey val="0"/>
              <c:showVal val="0"/>
              <c:showCatName val="0"/>
              <c:showSerName val="0"/>
              <c:showPercent val="0"/>
              <c:showBubbleSize val="0"/>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799F-4E7D-9EB2-E032D34EBCAA}"/>
                </c:ext>
              </c:extLst>
            </c:dLbl>
            <c:dLbl>
              <c:idx val="4"/>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799F-4E7D-9EB2-E032D34EBCAA}"/>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students’ after-school activities. (N=532)*</c:v>
                </c:pt>
                <c:pt idx="1">
                  <c:v>cause my students to return home too late. (N=531)*</c:v>
                </c:pt>
                <c:pt idx="2">
                  <c:v>have a positive impact on my students’ health. (N=530)</c:v>
                </c:pt>
                <c:pt idx="3">
                  <c:v>help my students complete homework. (N=532)</c:v>
                </c:pt>
                <c:pt idx="4">
                  <c:v>improve my students’ academic performance. (N=532)</c:v>
                </c:pt>
              </c:strCache>
            </c:strRef>
          </c:cat>
          <c:val>
            <c:numRef>
              <c:f>Sheet1!$B$2:$B$6</c:f>
              <c:numCache>
                <c:formatCode>0%</c:formatCode>
                <c:ptCount val="5"/>
                <c:pt idx="0">
                  <c:v>0.24</c:v>
                </c:pt>
                <c:pt idx="1">
                  <c:v>0.23</c:v>
                </c:pt>
                <c:pt idx="2">
                  <c:v>0.04</c:v>
                </c:pt>
                <c:pt idx="3">
                  <c:v>0.09</c:v>
                </c:pt>
                <c:pt idx="4">
                  <c:v>0.13</c:v>
                </c:pt>
              </c:numCache>
            </c:numRef>
          </c:val>
          <c:extLst xmlns:c16r2="http://schemas.microsoft.com/office/drawing/2015/06/chart">
            <c:ext xmlns:c16="http://schemas.microsoft.com/office/drawing/2014/chart" uri="{C3380CC4-5D6E-409C-BE32-E72D297353CC}">
              <c16:uniqueId val="{00000005-799F-4E7D-9EB2-E032D34EBCAA}"/>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1"/>
          <c:order val="1"/>
          <c:tx>
            <c:strRef>
              <c:f>Sheet1!$C$1</c:f>
              <c:strCache>
                <c:ptCount val="1"/>
                <c:pt idx="0">
                  <c:v>Agree</c:v>
                </c:pt>
              </c:strCache>
            </c:strRef>
          </c:tx>
          <c:spPr>
            <a:solidFill>
              <a:srgbClr val="8CC36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6-799F-4E7D-9EB2-E032D34EBCAA}"/>
              </c:ext>
            </c:extLst>
          </c:dPt>
          <c:dPt>
            <c:idx val="1"/>
            <c:invertIfNegative val="1"/>
            <c:bubble3D val="0"/>
            <c:extLst xmlns:c16r2="http://schemas.microsoft.com/office/drawing/2015/06/chart">
              <c:ext xmlns:c16="http://schemas.microsoft.com/office/drawing/2014/chart" uri="{C3380CC4-5D6E-409C-BE32-E72D297353CC}">
                <c16:uniqueId val="{00000007-799F-4E7D-9EB2-E032D34EBCAA}"/>
              </c:ext>
            </c:extLst>
          </c:dPt>
          <c:dPt>
            <c:idx val="2"/>
            <c:invertIfNegative val="1"/>
            <c:bubble3D val="0"/>
            <c:extLst xmlns:c16r2="http://schemas.microsoft.com/office/drawing/2015/06/chart">
              <c:ext xmlns:c16="http://schemas.microsoft.com/office/drawing/2014/chart" uri="{C3380CC4-5D6E-409C-BE32-E72D297353CC}">
                <c16:uniqueId val="{00000008-799F-4E7D-9EB2-E032D34EBCAA}"/>
              </c:ext>
            </c:extLst>
          </c:dPt>
          <c:dPt>
            <c:idx val="3"/>
            <c:invertIfNegative val="1"/>
            <c:bubble3D val="0"/>
            <c:extLst xmlns:c16r2="http://schemas.microsoft.com/office/drawing/2015/06/chart">
              <c:ext xmlns:c16="http://schemas.microsoft.com/office/drawing/2014/chart" uri="{C3380CC4-5D6E-409C-BE32-E72D297353CC}">
                <c16:uniqueId val="{00000009-799F-4E7D-9EB2-E032D34EBCAA}"/>
              </c:ext>
            </c:extLst>
          </c:dPt>
          <c:dPt>
            <c:idx val="4"/>
            <c:invertIfNegative val="1"/>
            <c:bubble3D val="0"/>
            <c:extLst xmlns:c16r2="http://schemas.microsoft.com/office/drawing/2015/06/chart">
              <c:ext xmlns:c16="http://schemas.microsoft.com/office/drawing/2014/chart" uri="{C3380CC4-5D6E-409C-BE32-E72D297353CC}">
                <c16:uniqueId val="{0000000A-799F-4E7D-9EB2-E032D34EBCAA}"/>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799F-4E7D-9EB2-E032D34EBCAA}"/>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799F-4E7D-9EB2-E032D34EBCAA}"/>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799F-4E7D-9EB2-E032D34EBCAA}"/>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799F-4E7D-9EB2-E032D34EBCAA}"/>
                </c:ext>
              </c:extLst>
            </c:dLbl>
            <c:dLbl>
              <c:idx val="4"/>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799F-4E7D-9EB2-E032D34EBCAA}"/>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students’ after-school activities. (N=532)*</c:v>
                </c:pt>
                <c:pt idx="1">
                  <c:v>cause my students to return home too late. (N=531)*</c:v>
                </c:pt>
                <c:pt idx="2">
                  <c:v>have a positive impact on my students’ health. (N=530)</c:v>
                </c:pt>
                <c:pt idx="3">
                  <c:v>help my students complete homework. (N=532)</c:v>
                </c:pt>
                <c:pt idx="4">
                  <c:v>improve my students’ academic performance. (N=532)</c:v>
                </c:pt>
              </c:strCache>
            </c:strRef>
          </c:cat>
          <c:val>
            <c:numRef>
              <c:f>Sheet1!$C$2:$C$6</c:f>
              <c:numCache>
                <c:formatCode>0%</c:formatCode>
                <c:ptCount val="5"/>
                <c:pt idx="0">
                  <c:v>0.33</c:v>
                </c:pt>
                <c:pt idx="1">
                  <c:v>0.3</c:v>
                </c:pt>
                <c:pt idx="2">
                  <c:v>0.14000000000000001</c:v>
                </c:pt>
                <c:pt idx="3">
                  <c:v>0.23</c:v>
                </c:pt>
                <c:pt idx="4">
                  <c:v>0.31</c:v>
                </c:pt>
              </c:numCache>
            </c:numRef>
          </c:val>
          <c:extLst xmlns:c16r2="http://schemas.microsoft.com/office/drawing/2015/06/chart">
            <c:ext xmlns:c16="http://schemas.microsoft.com/office/drawing/2014/chart" uri="{C3380CC4-5D6E-409C-BE32-E72D297353CC}">
              <c16:uniqueId val="{0000000B-799F-4E7D-9EB2-E032D34EBCAA}"/>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2"/>
          <c:order val="2"/>
          <c:tx>
            <c:strRef>
              <c:f>Sheet1!$D$1</c:f>
              <c:strCache>
                <c:ptCount val="1"/>
                <c:pt idx="0">
                  <c:v>Disagree</c:v>
                </c:pt>
              </c:strCache>
            </c:strRef>
          </c:tx>
          <c:spPr>
            <a:solidFill>
              <a:srgbClr val="F7C660"/>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C-799F-4E7D-9EB2-E032D34EBCAA}"/>
              </c:ext>
            </c:extLst>
          </c:dPt>
          <c:dPt>
            <c:idx val="1"/>
            <c:invertIfNegative val="1"/>
            <c:bubble3D val="0"/>
            <c:extLst xmlns:c16r2="http://schemas.microsoft.com/office/drawing/2015/06/chart">
              <c:ext xmlns:c16="http://schemas.microsoft.com/office/drawing/2014/chart" uri="{C3380CC4-5D6E-409C-BE32-E72D297353CC}">
                <c16:uniqueId val="{0000000D-799F-4E7D-9EB2-E032D34EBCAA}"/>
              </c:ext>
            </c:extLst>
          </c:dPt>
          <c:dPt>
            <c:idx val="2"/>
            <c:invertIfNegative val="1"/>
            <c:bubble3D val="0"/>
            <c:extLst xmlns:c16r2="http://schemas.microsoft.com/office/drawing/2015/06/chart">
              <c:ext xmlns:c16="http://schemas.microsoft.com/office/drawing/2014/chart" uri="{C3380CC4-5D6E-409C-BE32-E72D297353CC}">
                <c16:uniqueId val="{0000000E-799F-4E7D-9EB2-E032D34EBCAA}"/>
              </c:ext>
            </c:extLst>
          </c:dPt>
          <c:dPt>
            <c:idx val="3"/>
            <c:invertIfNegative val="1"/>
            <c:bubble3D val="0"/>
            <c:extLst xmlns:c16r2="http://schemas.microsoft.com/office/drawing/2015/06/chart">
              <c:ext xmlns:c16="http://schemas.microsoft.com/office/drawing/2014/chart" uri="{C3380CC4-5D6E-409C-BE32-E72D297353CC}">
                <c16:uniqueId val="{0000000F-799F-4E7D-9EB2-E032D34EBCAA}"/>
              </c:ext>
            </c:extLst>
          </c:dPt>
          <c:dPt>
            <c:idx val="4"/>
            <c:invertIfNegative val="1"/>
            <c:bubble3D val="0"/>
            <c:extLst xmlns:c16r2="http://schemas.microsoft.com/office/drawing/2015/06/chart">
              <c:ext xmlns:c16="http://schemas.microsoft.com/office/drawing/2014/chart" uri="{C3380CC4-5D6E-409C-BE32-E72D297353CC}">
                <c16:uniqueId val="{00000010-799F-4E7D-9EB2-E032D34EBCAA}"/>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799F-4E7D-9EB2-E032D34EBCAA}"/>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799F-4E7D-9EB2-E032D34EBCAA}"/>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799F-4E7D-9EB2-E032D34EBCAA}"/>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799F-4E7D-9EB2-E032D34EBCAA}"/>
                </c:ext>
              </c:extLst>
            </c:dLbl>
            <c:dLbl>
              <c:idx val="4"/>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799F-4E7D-9EB2-E032D34EBCAA}"/>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students’ after-school activities. (N=532)*</c:v>
                </c:pt>
                <c:pt idx="1">
                  <c:v>cause my students to return home too late. (N=531)*</c:v>
                </c:pt>
                <c:pt idx="2">
                  <c:v>have a positive impact on my students’ health. (N=530)</c:v>
                </c:pt>
                <c:pt idx="3">
                  <c:v>help my students complete homework. (N=532)</c:v>
                </c:pt>
                <c:pt idx="4">
                  <c:v>improve my students’ academic performance. (N=532)</c:v>
                </c:pt>
              </c:strCache>
            </c:strRef>
          </c:cat>
          <c:val>
            <c:numRef>
              <c:f>Sheet1!$D$2:$D$6</c:f>
              <c:numCache>
                <c:formatCode>0%</c:formatCode>
                <c:ptCount val="5"/>
                <c:pt idx="0">
                  <c:v>0.24</c:v>
                </c:pt>
                <c:pt idx="1">
                  <c:v>0.32</c:v>
                </c:pt>
                <c:pt idx="2">
                  <c:v>0.39</c:v>
                </c:pt>
                <c:pt idx="3">
                  <c:v>0.36</c:v>
                </c:pt>
                <c:pt idx="4">
                  <c:v>0.28000000000000003</c:v>
                </c:pt>
              </c:numCache>
            </c:numRef>
          </c:val>
          <c:extLst xmlns:c16r2="http://schemas.microsoft.com/office/drawing/2015/06/chart">
            <c:ext xmlns:c16="http://schemas.microsoft.com/office/drawing/2014/chart" uri="{C3380CC4-5D6E-409C-BE32-E72D297353CC}">
              <c16:uniqueId val="{00000011-799F-4E7D-9EB2-E032D34EBCAA}"/>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3"/>
          <c:order val="3"/>
          <c:tx>
            <c:strRef>
              <c:f>Sheet1!$E$1</c:f>
              <c:strCache>
                <c:ptCount val="1"/>
                <c:pt idx="0">
                  <c:v>Strongly Disagree</c:v>
                </c:pt>
              </c:strCache>
            </c:strRef>
          </c:tx>
          <c:spPr>
            <a:solidFill>
              <a:srgbClr val="F3B71C"/>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12-799F-4E7D-9EB2-E032D34EBCAA}"/>
              </c:ext>
            </c:extLst>
          </c:dPt>
          <c:dPt>
            <c:idx val="1"/>
            <c:invertIfNegative val="1"/>
            <c:bubble3D val="0"/>
            <c:extLst xmlns:c16r2="http://schemas.microsoft.com/office/drawing/2015/06/chart">
              <c:ext xmlns:c16="http://schemas.microsoft.com/office/drawing/2014/chart" uri="{C3380CC4-5D6E-409C-BE32-E72D297353CC}">
                <c16:uniqueId val="{00000013-799F-4E7D-9EB2-E032D34EBCAA}"/>
              </c:ext>
            </c:extLst>
          </c:dPt>
          <c:dPt>
            <c:idx val="2"/>
            <c:invertIfNegative val="1"/>
            <c:bubble3D val="0"/>
            <c:extLst xmlns:c16r2="http://schemas.microsoft.com/office/drawing/2015/06/chart">
              <c:ext xmlns:c16="http://schemas.microsoft.com/office/drawing/2014/chart" uri="{C3380CC4-5D6E-409C-BE32-E72D297353CC}">
                <c16:uniqueId val="{00000014-799F-4E7D-9EB2-E032D34EBCAA}"/>
              </c:ext>
            </c:extLst>
          </c:dPt>
          <c:dPt>
            <c:idx val="3"/>
            <c:invertIfNegative val="1"/>
            <c:bubble3D val="0"/>
            <c:extLst xmlns:c16r2="http://schemas.microsoft.com/office/drawing/2015/06/chart">
              <c:ext xmlns:c16="http://schemas.microsoft.com/office/drawing/2014/chart" uri="{C3380CC4-5D6E-409C-BE32-E72D297353CC}">
                <c16:uniqueId val="{00000015-799F-4E7D-9EB2-E032D34EBCAA}"/>
              </c:ext>
            </c:extLst>
          </c:dPt>
          <c:dPt>
            <c:idx val="4"/>
            <c:invertIfNegative val="1"/>
            <c:bubble3D val="0"/>
            <c:extLst xmlns:c16r2="http://schemas.microsoft.com/office/drawing/2015/06/chart">
              <c:ext xmlns:c16="http://schemas.microsoft.com/office/drawing/2014/chart" uri="{C3380CC4-5D6E-409C-BE32-E72D297353CC}">
                <c16:uniqueId val="{00000016-799F-4E7D-9EB2-E032D34EBCAA}"/>
              </c:ext>
            </c:extLst>
          </c:dPt>
          <c:dLbls>
            <c:dLbl>
              <c:idx val="0"/>
              <c:spPr/>
              <c:txPr>
                <a:bodyPr/>
                <a:lstStyle/>
                <a:p>
                  <a:pPr>
                    <a:defRPr sz="1400" b="1">
                      <a:solidFill>
                        <a:srgbClr val="000000"/>
                      </a:solidFill>
                      <a:effectLst/>
                      <a:latin typeface="Calibri"/>
                    </a:defRPr>
                  </a:pPr>
                  <a:endParaRPr lang="en-US"/>
                </a:p>
              </c:txPr>
              <c:showLegendKey val="0"/>
              <c:showVal val="0"/>
              <c:showCatName val="0"/>
              <c:showSerName val="0"/>
              <c:showPercent val="0"/>
              <c:showBubbleSize val="0"/>
            </c:dLbl>
            <c:dLbl>
              <c:idx val="1"/>
              <c:spPr/>
              <c:txPr>
                <a:bodyPr/>
                <a:lstStyle/>
                <a:p>
                  <a:pPr>
                    <a:defRPr sz="1400" b="1">
                      <a:solidFill>
                        <a:srgbClr val="000000"/>
                      </a:solidFill>
                      <a:effectLst/>
                      <a:latin typeface="Calibri"/>
                    </a:defRPr>
                  </a:pPr>
                  <a:endParaRPr lang="en-US"/>
                </a:p>
              </c:txPr>
              <c:showLegendKey val="0"/>
              <c:showVal val="0"/>
              <c:showCatName val="0"/>
              <c:showSerName val="0"/>
              <c:showPercent val="0"/>
              <c:showBubbleSize val="0"/>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4-799F-4E7D-9EB2-E032D34EBCAA}"/>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5-799F-4E7D-9EB2-E032D34EBCAA}"/>
                </c:ext>
              </c:extLst>
            </c:dLbl>
            <c:dLbl>
              <c:idx val="4"/>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6-799F-4E7D-9EB2-E032D34EBCAA}"/>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students’ after-school activities. (N=532)*</c:v>
                </c:pt>
                <c:pt idx="1">
                  <c:v>cause my students to return home too late. (N=531)*</c:v>
                </c:pt>
                <c:pt idx="2">
                  <c:v>have a positive impact on my students’ health. (N=530)</c:v>
                </c:pt>
                <c:pt idx="3">
                  <c:v>help my students complete homework. (N=532)</c:v>
                </c:pt>
                <c:pt idx="4">
                  <c:v>improve my students’ academic performance. (N=532)</c:v>
                </c:pt>
              </c:strCache>
            </c:strRef>
          </c:cat>
          <c:val>
            <c:numRef>
              <c:f>Sheet1!$E$2:$E$6</c:f>
              <c:numCache>
                <c:formatCode>0%</c:formatCode>
                <c:ptCount val="5"/>
                <c:pt idx="0">
                  <c:v>0.02</c:v>
                </c:pt>
                <c:pt idx="1">
                  <c:v>0.03</c:v>
                </c:pt>
                <c:pt idx="2">
                  <c:v>0.22</c:v>
                </c:pt>
                <c:pt idx="3">
                  <c:v>0.22</c:v>
                </c:pt>
                <c:pt idx="4">
                  <c:v>0.18</c:v>
                </c:pt>
              </c:numCache>
            </c:numRef>
          </c:val>
          <c:extLst xmlns:c16r2="http://schemas.microsoft.com/office/drawing/2015/06/chart">
            <c:ext xmlns:c16="http://schemas.microsoft.com/office/drawing/2014/chart" uri="{C3380CC4-5D6E-409C-BE32-E72D297353CC}">
              <c16:uniqueId val="{00000017-799F-4E7D-9EB2-E032D34EBCAA}"/>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4"/>
          <c:order val="4"/>
          <c:tx>
            <c:strRef>
              <c:f>Sheet1!$F$1</c:f>
              <c:strCache>
                <c:ptCount val="1"/>
                <c:pt idx="0">
                  <c:v>Don’t Know</c:v>
                </c:pt>
              </c:strCache>
            </c:strRef>
          </c:tx>
          <c:spPr>
            <a:solidFill>
              <a:srgbClr val="7F7F7F"/>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18-799F-4E7D-9EB2-E032D34EBCAA}"/>
              </c:ext>
            </c:extLst>
          </c:dPt>
          <c:dPt>
            <c:idx val="1"/>
            <c:invertIfNegative val="1"/>
            <c:bubble3D val="0"/>
            <c:extLst xmlns:c16r2="http://schemas.microsoft.com/office/drawing/2015/06/chart">
              <c:ext xmlns:c16="http://schemas.microsoft.com/office/drawing/2014/chart" uri="{C3380CC4-5D6E-409C-BE32-E72D297353CC}">
                <c16:uniqueId val="{00000019-799F-4E7D-9EB2-E032D34EBCAA}"/>
              </c:ext>
            </c:extLst>
          </c:dPt>
          <c:dPt>
            <c:idx val="2"/>
            <c:invertIfNegative val="1"/>
            <c:bubble3D val="0"/>
            <c:extLst xmlns:c16r2="http://schemas.microsoft.com/office/drawing/2015/06/chart">
              <c:ext xmlns:c16="http://schemas.microsoft.com/office/drawing/2014/chart" uri="{C3380CC4-5D6E-409C-BE32-E72D297353CC}">
                <c16:uniqueId val="{0000001A-799F-4E7D-9EB2-E032D34EBCAA}"/>
              </c:ext>
            </c:extLst>
          </c:dPt>
          <c:dPt>
            <c:idx val="3"/>
            <c:invertIfNegative val="1"/>
            <c:bubble3D val="0"/>
            <c:extLst xmlns:c16r2="http://schemas.microsoft.com/office/drawing/2015/06/chart">
              <c:ext xmlns:c16="http://schemas.microsoft.com/office/drawing/2014/chart" uri="{C3380CC4-5D6E-409C-BE32-E72D297353CC}">
                <c16:uniqueId val="{0000001B-799F-4E7D-9EB2-E032D34EBCAA}"/>
              </c:ext>
            </c:extLst>
          </c:dPt>
          <c:dPt>
            <c:idx val="4"/>
            <c:invertIfNegative val="1"/>
            <c:bubble3D val="0"/>
            <c:extLst xmlns:c16r2="http://schemas.microsoft.com/office/drawing/2015/06/chart">
              <c:ext xmlns:c16="http://schemas.microsoft.com/office/drawing/2014/chart" uri="{C3380CC4-5D6E-409C-BE32-E72D297353CC}">
                <c16:uniqueId val="{0000001C-799F-4E7D-9EB2-E032D34EBCAA}"/>
              </c:ext>
            </c:extLst>
          </c:dPt>
          <c:dLbls>
            <c:dLbl>
              <c:idx val="0"/>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8-799F-4E7D-9EB2-E032D34EBCAA}"/>
                </c:ext>
              </c:extLst>
            </c:dLbl>
            <c:dLbl>
              <c:idx val="1"/>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9-799F-4E7D-9EB2-E032D34EBCAA}"/>
                </c:ext>
              </c:extLst>
            </c:dLbl>
            <c:dLbl>
              <c:idx val="2"/>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A-799F-4E7D-9EB2-E032D34EBCAA}"/>
                </c:ext>
              </c:extLst>
            </c:dLbl>
            <c:dLbl>
              <c:idx val="3"/>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B-799F-4E7D-9EB2-E032D34EBCAA}"/>
                </c:ext>
              </c:extLst>
            </c:dLbl>
            <c:dLbl>
              <c:idx val="4"/>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C-799F-4E7D-9EB2-E032D34EBCAA}"/>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students’ after-school activities. (N=532)*</c:v>
                </c:pt>
                <c:pt idx="1">
                  <c:v>cause my students to return home too late. (N=531)*</c:v>
                </c:pt>
                <c:pt idx="2">
                  <c:v>have a positive impact on my students’ health. (N=530)</c:v>
                </c:pt>
                <c:pt idx="3">
                  <c:v>help my students complete homework. (N=532)</c:v>
                </c:pt>
                <c:pt idx="4">
                  <c:v>improve my students’ academic performance. (N=532)</c:v>
                </c:pt>
              </c:strCache>
            </c:strRef>
          </c:cat>
          <c:val>
            <c:numRef>
              <c:f>Sheet1!$F$2:$F$6</c:f>
              <c:numCache>
                <c:formatCode>0%</c:formatCode>
                <c:ptCount val="5"/>
                <c:pt idx="0">
                  <c:v>0.17</c:v>
                </c:pt>
                <c:pt idx="1">
                  <c:v>0.12</c:v>
                </c:pt>
                <c:pt idx="2">
                  <c:v>0.21</c:v>
                </c:pt>
                <c:pt idx="3">
                  <c:v>0.11</c:v>
                </c:pt>
                <c:pt idx="4">
                  <c:v>0.1</c:v>
                </c:pt>
              </c:numCache>
            </c:numRef>
          </c:val>
          <c:extLst xmlns:c16r2="http://schemas.microsoft.com/office/drawing/2015/06/chart">
            <c:ext xmlns:c16="http://schemas.microsoft.com/office/drawing/2014/chart" uri="{C3380CC4-5D6E-409C-BE32-E72D297353CC}">
              <c16:uniqueId val="{0000001D-799F-4E7D-9EB2-E032D34EBCAA}"/>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dLbls>
          <c:showLegendKey val="0"/>
          <c:showVal val="0"/>
          <c:showCatName val="0"/>
          <c:showSerName val="0"/>
          <c:showPercent val="0"/>
          <c:showBubbleSize val="0"/>
        </c:dLbls>
        <c:gapWidth val="50"/>
        <c:overlap val="100"/>
        <c:axId val="62970496"/>
        <c:axId val="62984960"/>
      </c:barChart>
      <c:catAx>
        <c:axId val="62970496"/>
        <c:scaling>
          <c:orientation val="minMax"/>
        </c:scaling>
        <c:delete val="0"/>
        <c:axPos val="l"/>
        <c:title>
          <c:tx>
            <c:rich>
              <a:bodyPr/>
              <a:lstStyle/>
              <a:p>
                <a:pPr>
                  <a:defRPr/>
                </a:pPr>
                <a:endParaRPr lang="en-US" sz="1400" b="0" dirty="0">
                  <a:solidFill>
                    <a:srgbClr val="000000"/>
                  </a:solidFill>
                  <a:effectLst/>
                  <a:latin typeface="Calibri"/>
                </a:endParaRPr>
              </a:p>
            </c:rich>
          </c:tx>
          <c:overlay val="0"/>
        </c:title>
        <c:numFmt formatCode="General" sourceLinked="1"/>
        <c:majorTickMark val="out"/>
        <c:minorTickMark val="none"/>
        <c:tickLblPos val="nextTo"/>
        <c:txPr>
          <a:bodyPr/>
          <a:lstStyle/>
          <a:p>
            <a:pPr>
              <a:defRPr sz="1400" b="0" i="0">
                <a:solidFill>
                  <a:srgbClr val="000000"/>
                </a:solidFill>
                <a:effectLst/>
                <a:latin typeface="Calibri"/>
              </a:defRPr>
            </a:pPr>
            <a:endParaRPr lang="en-US"/>
          </a:p>
        </c:txPr>
        <c:crossAx val="62984960"/>
        <c:crosses val="autoZero"/>
        <c:auto val="0"/>
        <c:lblAlgn val="ctr"/>
        <c:lblOffset val="100"/>
        <c:noMultiLvlLbl val="0"/>
      </c:catAx>
      <c:valAx>
        <c:axId val="62984960"/>
        <c:scaling>
          <c:orientation val="minMax"/>
          <c:max val="1"/>
          <c:min val="0"/>
        </c:scaling>
        <c:delete val="0"/>
        <c:axPos val="b"/>
        <c:title>
          <c:tx>
            <c:rich>
              <a:bodyPr/>
              <a:lstStyle/>
              <a:p>
                <a:pPr>
                  <a:defRPr/>
                </a:pPr>
                <a:endParaRPr lang="en-US" sz="1400" b="1" dirty="0">
                  <a:solidFill>
                    <a:srgbClr val="000000"/>
                  </a:solidFill>
                  <a:effectLst/>
                  <a:latin typeface="Calibri"/>
                </a:endParaRPr>
              </a:p>
            </c:rich>
          </c:tx>
          <c:overlay val="0"/>
        </c:title>
        <c:numFmt formatCode="0%" sourceLinked="1"/>
        <c:majorTickMark val="out"/>
        <c:minorTickMark val="none"/>
        <c:tickLblPos val="low"/>
        <c:spPr>
          <a:ln>
            <a:solidFill>
              <a:srgbClr val="808080"/>
            </a:solidFill>
          </a:ln>
          <a:effectLst/>
        </c:spPr>
        <c:txPr>
          <a:bodyPr/>
          <a:lstStyle/>
          <a:p>
            <a:pPr>
              <a:defRPr sz="1400" b="0" i="0">
                <a:solidFill>
                  <a:srgbClr val="000000"/>
                </a:solidFill>
                <a:effectLst/>
                <a:latin typeface="Calibri"/>
              </a:defRPr>
            </a:pPr>
            <a:endParaRPr lang="en-US"/>
          </a:p>
        </c:txPr>
        <c:crossAx val="62970496"/>
        <c:crosses val="autoZero"/>
        <c:crossBetween val="between"/>
        <c:majorUnit val="0.2"/>
        <c:minorUnit val="0.04"/>
      </c:valAx>
    </c:plotArea>
    <c:legend>
      <c:legendPos val="b"/>
      <c:overlay val="0"/>
      <c:txPr>
        <a:bodyPr/>
        <a:lstStyle/>
        <a:p>
          <a:pPr>
            <a:defRPr sz="1400">
              <a:solidFill>
                <a:srgbClr val="000000"/>
              </a:solidFill>
              <a:effectLst/>
              <a:latin typeface="Calibri"/>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Sheet1!$B$1</c:f>
              <c:strCache>
                <c:ptCount val="1"/>
                <c:pt idx="0">
                  <c:v>Strongly Support</c:v>
                </c:pt>
              </c:strCache>
            </c:strRef>
          </c:tx>
          <c:spPr>
            <a:solidFill>
              <a:srgbClr val="53A035"/>
            </a:solidFill>
            <a:effectLst/>
          </c:spPr>
          <c:invertIfNegative val="0"/>
          <c:dLbls>
            <c:dLbl>
              <c:idx val="0"/>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C9DF-41C3-A33B-3A8998C867F6}"/>
                </c:ext>
              </c:extLst>
            </c:dLbl>
            <c:dLbl>
              <c:idx val="1"/>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C9DF-41C3-A33B-3A8998C867F6}"/>
                </c:ext>
              </c:extLst>
            </c:dLbl>
            <c:dLbl>
              <c:idx val="2"/>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C9DF-41C3-A33B-3A8998C867F6}"/>
                </c:ext>
              </c:extLst>
            </c:dLbl>
            <c:dLbl>
              <c:idx val="3"/>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C9DF-41C3-A33B-3A8998C867F6}"/>
                </c:ext>
              </c:extLst>
            </c:dLbl>
            <c:dLbl>
              <c:idx val="4"/>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C9DF-41C3-A33B-3A8998C867F6}"/>
                </c:ext>
              </c:extLst>
            </c:dLbl>
            <c:dLbl>
              <c:idx val="5"/>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C9DF-41C3-A33B-3A8998C867F6}"/>
                </c:ext>
              </c:extLst>
            </c:dLbl>
            <c:dLbl>
              <c:idx val="6"/>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C9DF-41C3-A33B-3A8998C867F6}"/>
                </c:ext>
              </c:extLst>
            </c:dLbl>
            <c:spPr>
              <a:noFill/>
              <a:ln>
                <a:noFill/>
              </a:ln>
              <a:effectLst/>
            </c:spPr>
            <c:txPr>
              <a:bodyPr/>
              <a:lstStyle/>
              <a:p>
                <a:pPr>
                  <a:defRPr b="1">
                    <a:solidFill>
                      <a:schemeClr val="tx1"/>
                    </a:solidFill>
                  </a:defRPr>
                </a:pPr>
                <a:endParaRPr lang="en-US"/>
              </a:p>
            </c:txPr>
            <c:dLblPos val="ct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strRef>
              <c:f>Sheet1!$A$2:$A$5</c:f>
              <c:strCache>
                <c:ptCount val="4"/>
                <c:pt idx="0">
                  <c:v>Parents of Current Students (N=6,981)</c:v>
                </c:pt>
                <c:pt idx="1">
                  <c:v>Employees (N=1,384)</c:v>
                </c:pt>
                <c:pt idx="2">
                  <c:v>Parents of Future Students (N=130)</c:v>
                </c:pt>
                <c:pt idx="3">
                  <c:v>Other Community Members (N=1,324)</c:v>
                </c:pt>
              </c:strCache>
            </c:strRef>
          </c:cat>
          <c:val>
            <c:numRef>
              <c:f>Sheet1!$B$2:$B$5</c:f>
              <c:numCache>
                <c:formatCode>0%</c:formatCode>
                <c:ptCount val="4"/>
                <c:pt idx="0">
                  <c:v>0.28000000000000003</c:v>
                </c:pt>
                <c:pt idx="1">
                  <c:v>0.15</c:v>
                </c:pt>
                <c:pt idx="2">
                  <c:v>0.28999999999999998</c:v>
                </c:pt>
                <c:pt idx="3">
                  <c:v>0.22</c:v>
                </c:pt>
              </c:numCache>
            </c:numRef>
          </c:val>
          <c:extLst xmlns:c16r2="http://schemas.microsoft.com/office/drawing/2015/06/chart">
            <c:ext xmlns:c16="http://schemas.microsoft.com/office/drawing/2014/chart" uri="{C3380CC4-5D6E-409C-BE32-E72D297353CC}">
              <c16:uniqueId val="{00000007-C9DF-41C3-A33B-3A8998C867F6}"/>
            </c:ext>
          </c:extLst>
        </c:ser>
        <c:ser>
          <c:idx val="1"/>
          <c:order val="1"/>
          <c:tx>
            <c:strRef>
              <c:f>Sheet1!$C$1</c:f>
              <c:strCache>
                <c:ptCount val="1"/>
                <c:pt idx="0">
                  <c:v>Support</c:v>
                </c:pt>
              </c:strCache>
            </c:strRef>
          </c:tx>
          <c:spPr>
            <a:solidFill>
              <a:srgbClr val="53A035">
                <a:alpha val="70000"/>
              </a:srgbClr>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Parents of Current Students (N=6,981)</c:v>
                </c:pt>
                <c:pt idx="1">
                  <c:v>Employees (N=1,384)</c:v>
                </c:pt>
                <c:pt idx="2">
                  <c:v>Parents of Future Students (N=130)</c:v>
                </c:pt>
                <c:pt idx="3">
                  <c:v>Other Community Members (N=1,324)</c:v>
                </c:pt>
              </c:strCache>
            </c:strRef>
          </c:cat>
          <c:val>
            <c:numRef>
              <c:f>Sheet1!$C$2:$C$5</c:f>
              <c:numCache>
                <c:formatCode>0%</c:formatCode>
                <c:ptCount val="4"/>
                <c:pt idx="0">
                  <c:v>0.35</c:v>
                </c:pt>
                <c:pt idx="1">
                  <c:v>0.25</c:v>
                </c:pt>
                <c:pt idx="2">
                  <c:v>0.33</c:v>
                </c:pt>
                <c:pt idx="3">
                  <c:v>0.28000000000000003</c:v>
                </c:pt>
              </c:numCache>
            </c:numRef>
          </c:val>
          <c:extLst xmlns:c16r2="http://schemas.microsoft.com/office/drawing/2015/06/chart">
            <c:ext xmlns:c16="http://schemas.microsoft.com/office/drawing/2014/chart" uri="{C3380CC4-5D6E-409C-BE32-E72D297353CC}">
              <c16:uniqueId val="{00000008-C9DF-41C3-A33B-3A8998C867F6}"/>
            </c:ext>
          </c:extLst>
        </c:ser>
        <c:ser>
          <c:idx val="2"/>
          <c:order val="2"/>
          <c:tx>
            <c:strRef>
              <c:f>Sheet1!$D$1</c:f>
              <c:strCache>
                <c:ptCount val="1"/>
                <c:pt idx="0">
                  <c:v>Oppose</c:v>
                </c:pt>
              </c:strCache>
            </c:strRef>
          </c:tx>
          <c:spPr>
            <a:solidFill>
              <a:srgbClr val="F1AA19">
                <a:alpha val="70000"/>
              </a:srgbClr>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Parents of Current Students (N=6,981)</c:v>
                </c:pt>
                <c:pt idx="1">
                  <c:v>Employees (N=1,384)</c:v>
                </c:pt>
                <c:pt idx="2">
                  <c:v>Parents of Future Students (N=130)</c:v>
                </c:pt>
                <c:pt idx="3">
                  <c:v>Other Community Members (N=1,324)</c:v>
                </c:pt>
              </c:strCache>
            </c:strRef>
          </c:cat>
          <c:val>
            <c:numRef>
              <c:f>Sheet1!$D$2:$D$5</c:f>
              <c:numCache>
                <c:formatCode>0%</c:formatCode>
                <c:ptCount val="4"/>
                <c:pt idx="0">
                  <c:v>0.12</c:v>
                </c:pt>
                <c:pt idx="1">
                  <c:v>0.19</c:v>
                </c:pt>
                <c:pt idx="2">
                  <c:v>0.08</c:v>
                </c:pt>
                <c:pt idx="3">
                  <c:v>0.16</c:v>
                </c:pt>
              </c:numCache>
            </c:numRef>
          </c:val>
          <c:extLst xmlns:c16r2="http://schemas.microsoft.com/office/drawing/2015/06/chart">
            <c:ext xmlns:c16="http://schemas.microsoft.com/office/drawing/2014/chart" uri="{C3380CC4-5D6E-409C-BE32-E72D297353CC}">
              <c16:uniqueId val="{00000009-C9DF-41C3-A33B-3A8998C867F6}"/>
            </c:ext>
          </c:extLst>
        </c:ser>
        <c:ser>
          <c:idx val="3"/>
          <c:order val="3"/>
          <c:tx>
            <c:strRef>
              <c:f>Sheet1!$E$1</c:f>
              <c:strCache>
                <c:ptCount val="1"/>
                <c:pt idx="0">
                  <c:v>Strongly Oppose</c:v>
                </c:pt>
              </c:strCache>
            </c:strRef>
          </c:tx>
          <c:spPr>
            <a:solidFill>
              <a:srgbClr val="F1AA19"/>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Parents of Current Students (N=6,981)</c:v>
                </c:pt>
                <c:pt idx="1">
                  <c:v>Employees (N=1,384)</c:v>
                </c:pt>
                <c:pt idx="2">
                  <c:v>Parents of Future Students (N=130)</c:v>
                </c:pt>
                <c:pt idx="3">
                  <c:v>Other Community Members (N=1,324)</c:v>
                </c:pt>
              </c:strCache>
            </c:strRef>
          </c:cat>
          <c:val>
            <c:numRef>
              <c:f>Sheet1!$E$2:$E$5</c:f>
              <c:numCache>
                <c:formatCode>0%</c:formatCode>
                <c:ptCount val="4"/>
                <c:pt idx="0">
                  <c:v>0.12</c:v>
                </c:pt>
                <c:pt idx="1">
                  <c:v>0.2</c:v>
                </c:pt>
                <c:pt idx="2">
                  <c:v>0.21</c:v>
                </c:pt>
                <c:pt idx="3">
                  <c:v>0.16</c:v>
                </c:pt>
              </c:numCache>
            </c:numRef>
          </c:val>
          <c:extLst xmlns:c16r2="http://schemas.microsoft.com/office/drawing/2015/06/chart">
            <c:ext xmlns:c16="http://schemas.microsoft.com/office/drawing/2014/chart" uri="{C3380CC4-5D6E-409C-BE32-E72D297353CC}">
              <c16:uniqueId val="{0000000A-C9DF-41C3-A33B-3A8998C867F6}"/>
            </c:ext>
          </c:extLst>
        </c:ser>
        <c:ser>
          <c:idx val="4"/>
          <c:order val="4"/>
          <c:tx>
            <c:strRef>
              <c:f>Sheet1!$F$1</c:f>
              <c:strCache>
                <c:ptCount val="1"/>
                <c:pt idx="0">
                  <c:v>No Opinion</c:v>
                </c:pt>
              </c:strCache>
            </c:strRef>
          </c:tx>
          <c:spPr>
            <a:solidFill>
              <a:sysClr val="windowText" lastClr="000000">
                <a:lumMod val="50000"/>
                <a:lumOff val="50000"/>
              </a:sysClr>
            </a:solidFill>
            <a:effectLst/>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Parents of Current Students (N=6,981)</c:v>
                </c:pt>
                <c:pt idx="1">
                  <c:v>Employees (N=1,384)</c:v>
                </c:pt>
                <c:pt idx="2">
                  <c:v>Parents of Future Students (N=130)</c:v>
                </c:pt>
                <c:pt idx="3">
                  <c:v>Other Community Members (N=1,324)</c:v>
                </c:pt>
              </c:strCache>
            </c:strRef>
          </c:cat>
          <c:val>
            <c:numRef>
              <c:f>Sheet1!$F$2:$F$5</c:f>
              <c:numCache>
                <c:formatCode>0%</c:formatCode>
                <c:ptCount val="4"/>
                <c:pt idx="0">
                  <c:v>0.13</c:v>
                </c:pt>
                <c:pt idx="1">
                  <c:v>0.2</c:v>
                </c:pt>
                <c:pt idx="2">
                  <c:v>0.08</c:v>
                </c:pt>
                <c:pt idx="3">
                  <c:v>0.18</c:v>
                </c:pt>
              </c:numCache>
            </c:numRef>
          </c:val>
          <c:extLst xmlns:c16r2="http://schemas.microsoft.com/office/drawing/2015/06/chart">
            <c:ext xmlns:c16="http://schemas.microsoft.com/office/drawing/2014/chart" uri="{C3380CC4-5D6E-409C-BE32-E72D297353CC}">
              <c16:uniqueId val="{0000000B-C9DF-41C3-A33B-3A8998C867F6}"/>
            </c:ext>
          </c:extLst>
        </c:ser>
        <c:dLbls>
          <c:showLegendKey val="0"/>
          <c:showVal val="0"/>
          <c:showCatName val="0"/>
          <c:showSerName val="0"/>
          <c:showPercent val="0"/>
          <c:showBubbleSize val="0"/>
        </c:dLbls>
        <c:gapWidth val="50"/>
        <c:overlap val="100"/>
        <c:axId val="63096320"/>
        <c:axId val="63097856"/>
      </c:barChart>
      <c:catAx>
        <c:axId val="63096320"/>
        <c:scaling>
          <c:orientation val="maxMin"/>
        </c:scaling>
        <c:delete val="0"/>
        <c:axPos val="l"/>
        <c:numFmt formatCode="General" sourceLinked="0"/>
        <c:majorTickMark val="out"/>
        <c:minorTickMark val="none"/>
        <c:tickLblPos val="nextTo"/>
        <c:txPr>
          <a:bodyPr/>
          <a:lstStyle/>
          <a:p>
            <a:pPr>
              <a:defRPr sz="1400"/>
            </a:pPr>
            <a:endParaRPr lang="en-US"/>
          </a:p>
        </c:txPr>
        <c:crossAx val="63097856"/>
        <c:crosses val="autoZero"/>
        <c:auto val="1"/>
        <c:lblAlgn val="ctr"/>
        <c:lblOffset val="100"/>
        <c:noMultiLvlLbl val="0"/>
      </c:catAx>
      <c:valAx>
        <c:axId val="63097856"/>
        <c:scaling>
          <c:orientation val="minMax"/>
          <c:max val="1"/>
          <c:min val="0"/>
        </c:scaling>
        <c:delete val="0"/>
        <c:axPos val="b"/>
        <c:numFmt formatCode="0%" sourceLinked="1"/>
        <c:majorTickMark val="out"/>
        <c:minorTickMark val="none"/>
        <c:tickLblPos val="nextTo"/>
        <c:crossAx val="63096320"/>
        <c:crosses val="max"/>
        <c:crossBetween val="between"/>
        <c:majorUnit val="0.2"/>
      </c:valAx>
    </c:plotArea>
    <c:legend>
      <c:legendPos val="b"/>
      <c:overlay val="0"/>
    </c:legend>
    <c:plotVisOnly val="1"/>
    <c:dispBlanksAs val="gap"/>
    <c:showDLblsOverMax val="0"/>
  </c:chart>
  <c:txPr>
    <a:bodyPr/>
    <a:lstStyle/>
    <a:p>
      <a:pPr>
        <a:defRPr sz="1400"/>
      </a:pPr>
      <a:endParaRPr lang="en-US"/>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7920581802274714"/>
          <c:y val="5.0925925925925923E-2"/>
          <c:w val="0.44677340332458443"/>
          <c:h val="0.6940342422463468"/>
        </c:manualLayout>
      </c:layout>
      <c:barChart>
        <c:barDir val="bar"/>
        <c:grouping val="clustered"/>
        <c:varyColors val="0"/>
        <c:ser>
          <c:idx val="0"/>
          <c:order val="0"/>
          <c:tx>
            <c:strRef>
              <c:f>'11PCS'!$F$119</c:f>
              <c:strCache>
                <c:ptCount val="1"/>
                <c:pt idx="0">
                  <c:v>Parents of Current Students (N=6,992)</c:v>
                </c:pt>
              </c:strCache>
            </c:strRef>
          </c:tx>
          <c:spPr>
            <a:solidFill>
              <a:srgbClr val="53A03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'11PCS'!$G$118:$J$118</c:f>
              <c:strCache>
                <c:ptCount val="4"/>
                <c:pt idx="0">
                  <c:v>Start the school day earlier</c:v>
                </c:pt>
                <c:pt idx="1">
                  <c:v>End the school day later</c:v>
                </c:pt>
                <c:pt idx="2">
                  <c:v>Start the school day earlier and end the school day later</c:v>
                </c:pt>
                <c:pt idx="3">
                  <c:v>No Opinion</c:v>
                </c:pt>
              </c:strCache>
            </c:strRef>
          </c:cat>
          <c:val>
            <c:numRef>
              <c:f>'11PCS'!$G$119:$J$119</c:f>
              <c:numCache>
                <c:formatCode>0%</c:formatCode>
                <c:ptCount val="4"/>
                <c:pt idx="0">
                  <c:v>0.09</c:v>
                </c:pt>
                <c:pt idx="1">
                  <c:v>0.57999999999999996</c:v>
                </c:pt>
                <c:pt idx="2">
                  <c:v>0.2</c:v>
                </c:pt>
                <c:pt idx="3">
                  <c:v>0.12</c:v>
                </c:pt>
              </c:numCache>
            </c:numRef>
          </c:val>
          <c:extLst xmlns:c16r2="http://schemas.microsoft.com/office/drawing/2015/06/chart">
            <c:ext xmlns:c16="http://schemas.microsoft.com/office/drawing/2014/chart" uri="{C3380CC4-5D6E-409C-BE32-E72D297353CC}">
              <c16:uniqueId val="{00000000-EE75-40D2-AE48-8D94C6BFC55F}"/>
            </c:ext>
          </c:extLst>
        </c:ser>
        <c:ser>
          <c:idx val="1"/>
          <c:order val="1"/>
          <c:tx>
            <c:strRef>
              <c:f>'11PCS'!$F$120</c:f>
              <c:strCache>
                <c:ptCount val="1"/>
                <c:pt idx="0">
                  <c:v>Elementary Employees (N=532)</c:v>
                </c:pt>
              </c:strCache>
            </c:strRef>
          </c:tx>
          <c:spPr>
            <a:solidFill>
              <a:srgbClr val="11418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'11PCS'!$G$118:$J$118</c:f>
              <c:strCache>
                <c:ptCount val="4"/>
                <c:pt idx="0">
                  <c:v>Start the school day earlier</c:v>
                </c:pt>
                <c:pt idx="1">
                  <c:v>End the school day later</c:v>
                </c:pt>
                <c:pt idx="2">
                  <c:v>Start the school day earlier and end the school day later</c:v>
                </c:pt>
                <c:pt idx="3">
                  <c:v>No Opinion</c:v>
                </c:pt>
              </c:strCache>
            </c:strRef>
          </c:cat>
          <c:val>
            <c:numRef>
              <c:f>'11PCS'!$G$120:$J$120</c:f>
              <c:numCache>
                <c:formatCode>0%</c:formatCode>
                <c:ptCount val="4"/>
                <c:pt idx="0">
                  <c:v>0.2</c:v>
                </c:pt>
                <c:pt idx="1">
                  <c:v>0.39</c:v>
                </c:pt>
                <c:pt idx="2">
                  <c:v>0.35</c:v>
                </c:pt>
                <c:pt idx="3">
                  <c:v>0.06</c:v>
                </c:pt>
              </c:numCache>
            </c:numRef>
          </c:val>
          <c:extLst xmlns:c16r2="http://schemas.microsoft.com/office/drawing/2015/06/chart">
            <c:ext xmlns:c16="http://schemas.microsoft.com/office/drawing/2014/chart" uri="{C3380CC4-5D6E-409C-BE32-E72D297353CC}">
              <c16:uniqueId val="{00000001-EE75-40D2-AE48-8D94C6BFC55F}"/>
            </c:ext>
          </c:extLst>
        </c:ser>
        <c:ser>
          <c:idx val="2"/>
          <c:order val="2"/>
          <c:tx>
            <c:strRef>
              <c:f>'11PCS'!$F$121</c:f>
              <c:strCache>
                <c:ptCount val="1"/>
                <c:pt idx="0">
                  <c:v>Parents of Future Students (N=129)</c:v>
                </c:pt>
              </c:strCache>
            </c:strRef>
          </c:tx>
          <c:spPr>
            <a:solidFill>
              <a:srgbClr val="F1AA1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'11PCS'!$G$118:$J$118</c:f>
              <c:strCache>
                <c:ptCount val="4"/>
                <c:pt idx="0">
                  <c:v>Start the school day earlier</c:v>
                </c:pt>
                <c:pt idx="1">
                  <c:v>End the school day later</c:v>
                </c:pt>
                <c:pt idx="2">
                  <c:v>Start the school day earlier and end the school day later</c:v>
                </c:pt>
                <c:pt idx="3">
                  <c:v>No Opinion</c:v>
                </c:pt>
              </c:strCache>
            </c:strRef>
          </c:cat>
          <c:val>
            <c:numRef>
              <c:f>'11PCS'!$G$121:$J$121</c:f>
              <c:numCache>
                <c:formatCode>0%</c:formatCode>
                <c:ptCount val="4"/>
                <c:pt idx="0">
                  <c:v>0.12</c:v>
                </c:pt>
                <c:pt idx="1">
                  <c:v>0.59</c:v>
                </c:pt>
                <c:pt idx="2">
                  <c:v>0.19</c:v>
                </c:pt>
                <c:pt idx="3">
                  <c:v>0.1</c:v>
                </c:pt>
              </c:numCache>
            </c:numRef>
          </c:val>
          <c:extLst xmlns:c16r2="http://schemas.microsoft.com/office/drawing/2015/06/chart">
            <c:ext xmlns:c16="http://schemas.microsoft.com/office/drawing/2014/chart" uri="{C3380CC4-5D6E-409C-BE32-E72D297353CC}">
              <c16:uniqueId val="{00000002-EE75-40D2-AE48-8D94C6BFC55F}"/>
            </c:ext>
          </c:extLst>
        </c:ser>
        <c:ser>
          <c:idx val="3"/>
          <c:order val="3"/>
          <c:tx>
            <c:strRef>
              <c:f>'11PCS'!$F$122</c:f>
              <c:strCache>
                <c:ptCount val="1"/>
                <c:pt idx="0">
                  <c:v>Other Community Members (N=1,324)</c:v>
                </c:pt>
              </c:strCache>
            </c:strRef>
          </c:tx>
          <c:spPr>
            <a:solidFill>
              <a:srgbClr val="7F7F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'11PCS'!$G$118:$J$118</c:f>
              <c:strCache>
                <c:ptCount val="4"/>
                <c:pt idx="0">
                  <c:v>Start the school day earlier</c:v>
                </c:pt>
                <c:pt idx="1">
                  <c:v>End the school day later</c:v>
                </c:pt>
                <c:pt idx="2">
                  <c:v>Start the school day earlier and end the school day later</c:v>
                </c:pt>
                <c:pt idx="3">
                  <c:v>No Opinion</c:v>
                </c:pt>
              </c:strCache>
            </c:strRef>
          </c:cat>
          <c:val>
            <c:numRef>
              <c:f>'11PCS'!$G$122:$J$122</c:f>
              <c:numCache>
                <c:formatCode>0%</c:formatCode>
                <c:ptCount val="4"/>
                <c:pt idx="0">
                  <c:v>0.14000000000000001</c:v>
                </c:pt>
                <c:pt idx="1">
                  <c:v>0.49</c:v>
                </c:pt>
                <c:pt idx="2">
                  <c:v>0.17</c:v>
                </c:pt>
                <c:pt idx="3">
                  <c:v>0.2</c:v>
                </c:pt>
              </c:numCache>
            </c:numRef>
          </c:val>
          <c:extLst xmlns:c16r2="http://schemas.microsoft.com/office/drawing/2015/06/chart">
            <c:ext xmlns:c16="http://schemas.microsoft.com/office/drawing/2014/chart" uri="{C3380CC4-5D6E-409C-BE32-E72D297353CC}">
              <c16:uniqueId val="{00000003-EE75-40D2-AE48-8D94C6BFC55F}"/>
            </c:ext>
          </c:extLst>
        </c:ser>
        <c:dLbls>
          <c:showLegendKey val="0"/>
          <c:showVal val="0"/>
          <c:showCatName val="0"/>
          <c:showSerName val="0"/>
          <c:showPercent val="0"/>
          <c:showBubbleSize val="0"/>
        </c:dLbls>
        <c:gapWidth val="50"/>
        <c:overlap val="-10"/>
        <c:axId val="63228928"/>
        <c:axId val="64701184"/>
      </c:barChart>
      <c:catAx>
        <c:axId val="63228928"/>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64701184"/>
        <c:crosses val="autoZero"/>
        <c:auto val="1"/>
        <c:lblAlgn val="ctr"/>
        <c:lblOffset val="100"/>
        <c:noMultiLvlLbl val="0"/>
      </c:catAx>
      <c:valAx>
        <c:axId val="64701184"/>
        <c:scaling>
          <c:orientation val="minMax"/>
          <c:max val="1"/>
        </c:scaling>
        <c:delete val="0"/>
        <c:axPos val="b"/>
        <c:numFmt formatCode="0%"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63228928"/>
        <c:crosses val="max"/>
        <c:crossBetween val="between"/>
      </c:valAx>
      <c:spPr>
        <a:noFill/>
        <a:ln>
          <a:noFill/>
        </a:ln>
        <a:effectLst/>
      </c:spPr>
    </c:plotArea>
    <c:legend>
      <c:legendPos val="b"/>
      <c:layout>
        <c:manualLayout>
          <c:xMode val="edge"/>
          <c:yMode val="edge"/>
          <c:x val="0.14802991094407739"/>
          <c:y val="0.86150949619585271"/>
          <c:w val="0.75544634609825068"/>
          <c:h val="0.11311780792651359"/>
        </c:manualLayout>
      </c:layout>
      <c:overlay val="0"/>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9985922872796373"/>
          <c:y val="3.2319760653317244E-2"/>
          <c:w val="0.46745450286975399"/>
          <c:h val="0.75790856677246365"/>
        </c:manualLayout>
      </c:layout>
      <c:barChart>
        <c:barDir val="bar"/>
        <c:grouping val="percentStacked"/>
        <c:varyColors val="0"/>
        <c:ser>
          <c:idx val="0"/>
          <c:order val="0"/>
          <c:tx>
            <c:strRef>
              <c:f>'Report Data'!$P$146</c:f>
              <c:strCache>
                <c:ptCount val="1"/>
                <c:pt idx="0">
                  <c:v>Very Positive Impact</c:v>
                </c:pt>
              </c:strCache>
            </c:strRef>
          </c:tx>
          <c:spPr>
            <a:solidFill>
              <a:srgbClr val="53A035"/>
            </a:solidFill>
            <a:effectLst/>
          </c:spPr>
          <c:invertIfNegative val="0"/>
          <c:cat>
            <c:strRef>
              <c:f>'Report Data'!$O$147:$O$149</c:f>
              <c:strCache>
                <c:ptCount val="3"/>
                <c:pt idx="0">
                  <c:v>Starting the school day earlier (N=532)</c:v>
                </c:pt>
                <c:pt idx="1">
                  <c:v>Ending the school day later (N=532)</c:v>
                </c:pt>
                <c:pt idx="2">
                  <c:v>Starting the school day earlier and ending the school day later (N=533)</c:v>
                </c:pt>
              </c:strCache>
            </c:strRef>
          </c:cat>
          <c:val>
            <c:numRef>
              <c:f>'Report Data'!$P$147:$P$149</c:f>
              <c:numCache>
                <c:formatCode>0%</c:formatCode>
                <c:ptCount val="3"/>
                <c:pt idx="0">
                  <c:v>0.01</c:v>
                </c:pt>
                <c:pt idx="1">
                  <c:v>0.02</c:v>
                </c:pt>
                <c:pt idx="2">
                  <c:v>0</c:v>
                </c:pt>
              </c:numCache>
            </c:numRef>
          </c:val>
          <c:extLst xmlns:c16r2="http://schemas.microsoft.com/office/drawing/2015/06/chart">
            <c:ext xmlns:c16="http://schemas.microsoft.com/office/drawing/2014/chart" uri="{C3380CC4-5D6E-409C-BE32-E72D297353CC}">
              <c16:uniqueId val="{00000007-A779-4595-A049-66C96118BFA4}"/>
            </c:ext>
          </c:extLst>
        </c:ser>
        <c:ser>
          <c:idx val="1"/>
          <c:order val="1"/>
          <c:tx>
            <c:strRef>
              <c:f>'Report Data'!$Q$146</c:f>
              <c:strCache>
                <c:ptCount val="1"/>
                <c:pt idx="0">
                  <c:v>Positive Impact</c:v>
                </c:pt>
              </c:strCache>
            </c:strRef>
          </c:tx>
          <c:spPr>
            <a:solidFill>
              <a:srgbClr val="53A035">
                <a:alpha val="70000"/>
              </a:srgbClr>
            </a:solidFill>
            <a:effectLst/>
          </c:spPr>
          <c:invertIfNegative val="0"/>
          <c:dLbls>
            <c:dLbl>
              <c:idx val="0"/>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A779-4595-A049-66C96118BFA4}"/>
                </c:ext>
              </c:extLst>
            </c:dLbl>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'Report Data'!$O$147:$O$149</c:f>
              <c:strCache>
                <c:ptCount val="3"/>
                <c:pt idx="0">
                  <c:v>Starting the school day earlier (N=532)</c:v>
                </c:pt>
                <c:pt idx="1">
                  <c:v>Ending the school day later (N=532)</c:v>
                </c:pt>
                <c:pt idx="2">
                  <c:v>Starting the school day earlier and ending the school day later (N=533)</c:v>
                </c:pt>
              </c:strCache>
            </c:strRef>
          </c:cat>
          <c:val>
            <c:numRef>
              <c:f>'Report Data'!$Q$147:$Q$149</c:f>
              <c:numCache>
                <c:formatCode>0%</c:formatCode>
                <c:ptCount val="3"/>
                <c:pt idx="0">
                  <c:v>0.04</c:v>
                </c:pt>
                <c:pt idx="1">
                  <c:v>0.05</c:v>
                </c:pt>
                <c:pt idx="2">
                  <c:v>0.06</c:v>
                </c:pt>
              </c:numCache>
            </c:numRef>
          </c:val>
          <c:extLst xmlns:c16r2="http://schemas.microsoft.com/office/drawing/2015/06/chart">
            <c:ext xmlns:c16="http://schemas.microsoft.com/office/drawing/2014/chart" uri="{C3380CC4-5D6E-409C-BE32-E72D297353CC}">
              <c16:uniqueId val="{00000008-A779-4595-A049-66C96118BFA4}"/>
            </c:ext>
          </c:extLst>
        </c:ser>
        <c:ser>
          <c:idx val="2"/>
          <c:order val="2"/>
          <c:tx>
            <c:strRef>
              <c:f>'Report Data'!$R$146</c:f>
              <c:strCache>
                <c:ptCount val="1"/>
                <c:pt idx="0">
                  <c:v>No Impact</c:v>
                </c:pt>
              </c:strCache>
            </c:strRef>
          </c:tx>
          <c:spPr>
            <a:solidFill>
              <a:srgbClr val="BFBFBF">
                <a:alpha val="69804"/>
              </a:srgbClr>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'Report Data'!$O$147:$O$149</c:f>
              <c:strCache>
                <c:ptCount val="3"/>
                <c:pt idx="0">
                  <c:v>Starting the school day earlier (N=532)</c:v>
                </c:pt>
                <c:pt idx="1">
                  <c:v>Ending the school day later (N=532)</c:v>
                </c:pt>
                <c:pt idx="2">
                  <c:v>Starting the school day earlier and ending the school day later (N=533)</c:v>
                </c:pt>
              </c:strCache>
            </c:strRef>
          </c:cat>
          <c:val>
            <c:numRef>
              <c:f>'Report Data'!$R$147:$R$149</c:f>
              <c:numCache>
                <c:formatCode>0%</c:formatCode>
                <c:ptCount val="3"/>
                <c:pt idx="0">
                  <c:v>0.32</c:v>
                </c:pt>
                <c:pt idx="1">
                  <c:v>0.36</c:v>
                </c:pt>
                <c:pt idx="2">
                  <c:v>0.35</c:v>
                </c:pt>
              </c:numCache>
            </c:numRef>
          </c:val>
          <c:extLst xmlns:c16r2="http://schemas.microsoft.com/office/drawing/2015/06/chart">
            <c:ext xmlns:c16="http://schemas.microsoft.com/office/drawing/2014/chart" uri="{C3380CC4-5D6E-409C-BE32-E72D297353CC}">
              <c16:uniqueId val="{00000009-A779-4595-A049-66C96118BFA4}"/>
            </c:ext>
          </c:extLst>
        </c:ser>
        <c:ser>
          <c:idx val="3"/>
          <c:order val="3"/>
          <c:tx>
            <c:strRef>
              <c:f>'Report Data'!$S$146</c:f>
              <c:strCache>
                <c:ptCount val="1"/>
                <c:pt idx="0">
                  <c:v>Negative Impact</c:v>
                </c:pt>
              </c:strCache>
            </c:strRef>
          </c:tx>
          <c:spPr>
            <a:solidFill>
              <a:srgbClr val="F1AA19">
                <a:alpha val="69804"/>
              </a:srgbClr>
            </a:solidFill>
            <a:effectLst/>
          </c:spPr>
          <c:invertIfNegative val="0"/>
          <c:dLbls>
            <c:spPr>
              <a:noFill/>
              <a:ln>
                <a:noFill/>
              </a:ln>
              <a:effectLst/>
            </c:spPr>
            <c:txPr>
              <a:bodyPr/>
              <a:lstStyle/>
              <a:p>
                <a:pPr>
                  <a:defRPr b="1">
                    <a:solidFill>
                      <a:sysClr val="windowText" lastClr="000000"/>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'Report Data'!$O$147:$O$149</c:f>
              <c:strCache>
                <c:ptCount val="3"/>
                <c:pt idx="0">
                  <c:v>Starting the school day earlier (N=532)</c:v>
                </c:pt>
                <c:pt idx="1">
                  <c:v>Ending the school day later (N=532)</c:v>
                </c:pt>
                <c:pt idx="2">
                  <c:v>Starting the school day earlier and ending the school day later (N=533)</c:v>
                </c:pt>
              </c:strCache>
            </c:strRef>
          </c:cat>
          <c:val>
            <c:numRef>
              <c:f>'Report Data'!$S$147:$S$149</c:f>
              <c:numCache>
                <c:formatCode>0%</c:formatCode>
                <c:ptCount val="3"/>
                <c:pt idx="0">
                  <c:v>0.36</c:v>
                </c:pt>
                <c:pt idx="1">
                  <c:v>0.36</c:v>
                </c:pt>
                <c:pt idx="2">
                  <c:v>0.37</c:v>
                </c:pt>
              </c:numCache>
            </c:numRef>
          </c:val>
          <c:extLst xmlns:c16r2="http://schemas.microsoft.com/office/drawing/2015/06/chart">
            <c:ext xmlns:c16="http://schemas.microsoft.com/office/drawing/2014/chart" uri="{C3380CC4-5D6E-409C-BE32-E72D297353CC}">
              <c16:uniqueId val="{0000000A-A779-4595-A049-66C96118BFA4}"/>
            </c:ext>
          </c:extLst>
        </c:ser>
        <c:ser>
          <c:idx val="4"/>
          <c:order val="4"/>
          <c:tx>
            <c:strRef>
              <c:f>'Report Data'!$T$146</c:f>
              <c:strCache>
                <c:ptCount val="1"/>
                <c:pt idx="0">
                  <c:v>Very Negative Impact</c:v>
                </c:pt>
              </c:strCache>
            </c:strRef>
          </c:tx>
          <c:spPr>
            <a:solidFill>
              <a:srgbClr val="F1AA19"/>
            </a:solidFill>
            <a:effectLst/>
          </c:spPr>
          <c:invertIfNegative val="0"/>
          <c:dLbls>
            <c:spPr>
              <a:noFill/>
              <a:ln>
                <a:noFill/>
              </a:ln>
              <a:effectLst/>
            </c:spPr>
            <c:txPr>
              <a:bodyPr wrap="square" lIns="38100" tIns="19050" rIns="38100" bIns="19050" anchor="ctr">
                <a:spAutoFit/>
              </a:bodyPr>
              <a:lstStyle/>
              <a:p>
                <a:pPr>
                  <a:defRPr b="1">
                    <a:solidFill>
                      <a:sysClr val="windowText" lastClr="000000"/>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'Report Data'!$O$147:$O$149</c:f>
              <c:strCache>
                <c:ptCount val="3"/>
                <c:pt idx="0">
                  <c:v>Starting the school day earlier (N=532)</c:v>
                </c:pt>
                <c:pt idx="1">
                  <c:v>Ending the school day later (N=532)</c:v>
                </c:pt>
                <c:pt idx="2">
                  <c:v>Starting the school day earlier and ending the school day later (N=533)</c:v>
                </c:pt>
              </c:strCache>
            </c:strRef>
          </c:cat>
          <c:val>
            <c:numRef>
              <c:f>'Report Data'!$T$147:$T$149</c:f>
              <c:numCache>
                <c:formatCode>0%</c:formatCode>
                <c:ptCount val="3"/>
                <c:pt idx="0">
                  <c:v>0.27</c:v>
                </c:pt>
                <c:pt idx="1">
                  <c:v>0.22</c:v>
                </c:pt>
                <c:pt idx="2">
                  <c:v>0.22</c:v>
                </c:pt>
              </c:numCache>
            </c:numRef>
          </c:val>
          <c:extLst xmlns:c16r2="http://schemas.microsoft.com/office/drawing/2015/06/chart">
            <c:ext xmlns:c16="http://schemas.microsoft.com/office/drawing/2014/chart" uri="{C3380CC4-5D6E-409C-BE32-E72D297353CC}">
              <c16:uniqueId val="{0000000B-A779-4595-A049-66C96118BFA4}"/>
            </c:ext>
          </c:extLst>
        </c:ser>
        <c:dLbls>
          <c:showLegendKey val="0"/>
          <c:showVal val="0"/>
          <c:showCatName val="0"/>
          <c:showSerName val="0"/>
          <c:showPercent val="0"/>
          <c:showBubbleSize val="0"/>
        </c:dLbls>
        <c:gapWidth val="50"/>
        <c:overlap val="100"/>
        <c:axId val="67262336"/>
        <c:axId val="67263872"/>
      </c:barChart>
      <c:catAx>
        <c:axId val="67262336"/>
        <c:scaling>
          <c:orientation val="maxMin"/>
        </c:scaling>
        <c:delete val="0"/>
        <c:axPos val="l"/>
        <c:numFmt formatCode="General" sourceLinked="0"/>
        <c:majorTickMark val="out"/>
        <c:minorTickMark val="none"/>
        <c:tickLblPos val="nextTo"/>
        <c:spPr>
          <a:ln>
            <a:solidFill>
              <a:sysClr val="windowText" lastClr="000000">
                <a:lumMod val="65000"/>
                <a:lumOff val="35000"/>
              </a:sysClr>
            </a:solidFill>
          </a:ln>
        </c:spPr>
        <c:txPr>
          <a:bodyPr/>
          <a:lstStyle/>
          <a:p>
            <a:pPr>
              <a:defRPr sz="1400"/>
            </a:pPr>
            <a:endParaRPr lang="en-US"/>
          </a:p>
        </c:txPr>
        <c:crossAx val="67263872"/>
        <c:crosses val="autoZero"/>
        <c:auto val="1"/>
        <c:lblAlgn val="ctr"/>
        <c:lblOffset val="100"/>
        <c:noMultiLvlLbl val="0"/>
      </c:catAx>
      <c:valAx>
        <c:axId val="67263872"/>
        <c:scaling>
          <c:orientation val="minMax"/>
          <c:max val="1"/>
          <c:min val="0"/>
        </c:scaling>
        <c:delete val="0"/>
        <c:axPos val="b"/>
        <c:numFmt formatCode="0%" sourceLinked="1"/>
        <c:majorTickMark val="out"/>
        <c:minorTickMark val="none"/>
        <c:tickLblPos val="nextTo"/>
        <c:spPr>
          <a:ln>
            <a:solidFill>
              <a:sysClr val="windowText" lastClr="000000">
                <a:lumMod val="65000"/>
                <a:lumOff val="35000"/>
              </a:sysClr>
            </a:solidFill>
          </a:ln>
        </c:spPr>
        <c:txPr>
          <a:bodyPr/>
          <a:lstStyle/>
          <a:p>
            <a:pPr>
              <a:defRPr>
                <a:solidFill>
                  <a:sysClr val="windowText" lastClr="000000"/>
                </a:solidFill>
              </a:defRPr>
            </a:pPr>
            <a:endParaRPr lang="en-US"/>
          </a:p>
        </c:txPr>
        <c:crossAx val="67262336"/>
        <c:crosses val="max"/>
        <c:crossBetween val="between"/>
        <c:majorUnit val="0.2"/>
      </c:valAx>
    </c:plotArea>
    <c:legend>
      <c:legendPos val="b"/>
      <c:layout>
        <c:manualLayout>
          <c:xMode val="edge"/>
          <c:yMode val="edge"/>
          <c:x val="4.3390743373469674E-2"/>
          <c:y val="0.91213068283107723"/>
          <c:w val="0.89243417879957121"/>
          <c:h val="8.7436586093703361E-2"/>
        </c:manualLayout>
      </c:layout>
      <c:overlay val="0"/>
    </c:legend>
    <c:plotVisOnly val="1"/>
    <c:dispBlanksAs val="gap"/>
    <c:showDLblsOverMax val="0"/>
  </c:chart>
  <c:txPr>
    <a:bodyPr/>
    <a:lstStyle/>
    <a:p>
      <a:pPr>
        <a:defRPr sz="1400"/>
      </a:pPr>
      <a:endParaRPr lang="en-US"/>
    </a:p>
  </c:tx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sz="100" b="0" i="0" dirty="0">
              <a:solidFill>
                <a:srgbClr val="FFFFFF"/>
              </a:solidFill>
              <a:effectLst/>
            </a:endParaRPr>
          </a:p>
        </c:rich>
      </c:tx>
      <c:overlay val="1"/>
    </c:title>
    <c:autoTitleDeleted val="0"/>
    <c:plotArea>
      <c:layout>
        <c:manualLayout>
          <c:layoutTarget val="inner"/>
          <c:xMode val="edge"/>
          <c:yMode val="edge"/>
          <c:x val="0.5021087051618548"/>
          <c:y val="3.8194444444444448E-2"/>
          <c:w val="0.4608809055118111"/>
          <c:h val="0.65803614391951004"/>
        </c:manualLayout>
      </c:layout>
      <c:barChart>
        <c:barDir val="bar"/>
        <c:grouping val="stacked"/>
        <c:varyColors val="0"/>
        <c:ser>
          <c:idx val="0"/>
          <c:order val="0"/>
          <c:tx>
            <c:strRef>
              <c:f>Sheet1!$B$1</c:f>
              <c:strCache>
                <c:ptCount val="1"/>
                <c:pt idx="0">
                  <c:v>Strongly Agree</c:v>
                </c:pt>
              </c:strCache>
            </c:strRef>
          </c:tx>
          <c:spPr>
            <a:solidFill>
              <a:srgbClr val="61AC4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0-D6A7-4B08-8C7A-05A5D4753C8A}"/>
              </c:ext>
            </c:extLst>
          </c:dPt>
          <c:dPt>
            <c:idx val="1"/>
            <c:invertIfNegative val="1"/>
            <c:bubble3D val="0"/>
            <c:extLst xmlns:c16r2="http://schemas.microsoft.com/office/drawing/2015/06/chart">
              <c:ext xmlns:c16="http://schemas.microsoft.com/office/drawing/2014/chart" uri="{C3380CC4-5D6E-409C-BE32-E72D297353CC}">
                <c16:uniqueId val="{00000001-D6A7-4B08-8C7A-05A5D4753C8A}"/>
              </c:ext>
            </c:extLst>
          </c:dPt>
          <c:dPt>
            <c:idx val="2"/>
            <c:invertIfNegative val="1"/>
            <c:bubble3D val="0"/>
            <c:extLst xmlns:c16r2="http://schemas.microsoft.com/office/drawing/2015/06/chart">
              <c:ext xmlns:c16="http://schemas.microsoft.com/office/drawing/2014/chart" uri="{C3380CC4-5D6E-409C-BE32-E72D297353CC}">
                <c16:uniqueId val="{00000002-D6A7-4B08-8C7A-05A5D4753C8A}"/>
              </c:ext>
            </c:extLst>
          </c:dPt>
          <c:dPt>
            <c:idx val="3"/>
            <c:invertIfNegative val="1"/>
            <c:bubble3D val="0"/>
            <c:extLst xmlns:c16r2="http://schemas.microsoft.com/office/drawing/2015/06/chart">
              <c:ext xmlns:c16="http://schemas.microsoft.com/office/drawing/2014/chart" uri="{C3380CC4-5D6E-409C-BE32-E72D297353CC}">
                <c16:uniqueId val="{00000003-D6A7-4B08-8C7A-05A5D4753C8A}"/>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D6A7-4B08-8C7A-05A5D4753C8A}"/>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D6A7-4B08-8C7A-05A5D4753C8A}"/>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D6A7-4B08-8C7A-05A5D4753C8A}"/>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D6A7-4B08-8C7A-05A5D4753C8A}"/>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Sheet1!$A$2:$A$5</c:f>
              <c:strCache>
                <c:ptCount val="4"/>
                <c:pt idx="0">
                  <c:v>have a positive impact on my child’s health. (N=2,957)</c:v>
                </c:pt>
                <c:pt idx="1">
                  <c:v>have a positive impact on my child’s sleep. (N=2,961)</c:v>
                </c:pt>
                <c:pt idx="2">
                  <c:v>help my child complete homework. (N=2,958)</c:v>
                </c:pt>
                <c:pt idx="3">
                  <c:v>improve my child’s academic performance. (N=2,960)</c:v>
                </c:pt>
              </c:strCache>
            </c:strRef>
          </c:cat>
          <c:val>
            <c:numRef>
              <c:f>Sheet1!$B$2:$B$5</c:f>
              <c:numCache>
                <c:formatCode>0%</c:formatCode>
                <c:ptCount val="4"/>
                <c:pt idx="0">
                  <c:v>0.38</c:v>
                </c:pt>
                <c:pt idx="1">
                  <c:v>0.44</c:v>
                </c:pt>
                <c:pt idx="2">
                  <c:v>0.19</c:v>
                </c:pt>
                <c:pt idx="3">
                  <c:v>0.28999999999999998</c:v>
                </c:pt>
              </c:numCache>
            </c:numRef>
          </c:val>
          <c:extLst xmlns:c16r2="http://schemas.microsoft.com/office/drawing/2015/06/chart">
            <c:ext xmlns:c16="http://schemas.microsoft.com/office/drawing/2014/chart" uri="{C3380CC4-5D6E-409C-BE32-E72D297353CC}">
              <c16:uniqueId val="{00000004-D6A7-4B08-8C7A-05A5D4753C8A}"/>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1"/>
          <c:order val="1"/>
          <c:tx>
            <c:strRef>
              <c:f>Sheet1!$C$1</c:f>
              <c:strCache>
                <c:ptCount val="1"/>
                <c:pt idx="0">
                  <c:v>Agree</c:v>
                </c:pt>
              </c:strCache>
            </c:strRef>
          </c:tx>
          <c:spPr>
            <a:solidFill>
              <a:srgbClr val="8CC36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5-D6A7-4B08-8C7A-05A5D4753C8A}"/>
              </c:ext>
            </c:extLst>
          </c:dPt>
          <c:dPt>
            <c:idx val="1"/>
            <c:invertIfNegative val="1"/>
            <c:bubble3D val="0"/>
            <c:extLst xmlns:c16r2="http://schemas.microsoft.com/office/drawing/2015/06/chart">
              <c:ext xmlns:c16="http://schemas.microsoft.com/office/drawing/2014/chart" uri="{C3380CC4-5D6E-409C-BE32-E72D297353CC}">
                <c16:uniqueId val="{00000006-D6A7-4B08-8C7A-05A5D4753C8A}"/>
              </c:ext>
            </c:extLst>
          </c:dPt>
          <c:dPt>
            <c:idx val="2"/>
            <c:invertIfNegative val="1"/>
            <c:bubble3D val="0"/>
            <c:extLst xmlns:c16r2="http://schemas.microsoft.com/office/drawing/2015/06/chart">
              <c:ext xmlns:c16="http://schemas.microsoft.com/office/drawing/2014/chart" uri="{C3380CC4-5D6E-409C-BE32-E72D297353CC}">
                <c16:uniqueId val="{00000007-D6A7-4B08-8C7A-05A5D4753C8A}"/>
              </c:ext>
            </c:extLst>
          </c:dPt>
          <c:dPt>
            <c:idx val="3"/>
            <c:invertIfNegative val="1"/>
            <c:bubble3D val="0"/>
            <c:extLst xmlns:c16r2="http://schemas.microsoft.com/office/drawing/2015/06/chart">
              <c:ext xmlns:c16="http://schemas.microsoft.com/office/drawing/2014/chart" uri="{C3380CC4-5D6E-409C-BE32-E72D297353CC}">
                <c16:uniqueId val="{00000008-D6A7-4B08-8C7A-05A5D4753C8A}"/>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D6A7-4B08-8C7A-05A5D4753C8A}"/>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D6A7-4B08-8C7A-05A5D4753C8A}"/>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D6A7-4B08-8C7A-05A5D4753C8A}"/>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D6A7-4B08-8C7A-05A5D4753C8A}"/>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Sheet1!$A$2:$A$5</c:f>
              <c:strCache>
                <c:ptCount val="4"/>
                <c:pt idx="0">
                  <c:v>have a positive impact on my child’s health. (N=2,957)</c:v>
                </c:pt>
                <c:pt idx="1">
                  <c:v>have a positive impact on my child’s sleep. (N=2,961)</c:v>
                </c:pt>
                <c:pt idx="2">
                  <c:v>help my child complete homework. (N=2,958)</c:v>
                </c:pt>
                <c:pt idx="3">
                  <c:v>improve my child’s academic performance. (N=2,960)</c:v>
                </c:pt>
              </c:strCache>
            </c:strRef>
          </c:cat>
          <c:val>
            <c:numRef>
              <c:f>Sheet1!$C$2:$C$5</c:f>
              <c:numCache>
                <c:formatCode>0%</c:formatCode>
                <c:ptCount val="4"/>
                <c:pt idx="0">
                  <c:v>0.33</c:v>
                </c:pt>
                <c:pt idx="1">
                  <c:v>0.34</c:v>
                </c:pt>
                <c:pt idx="2">
                  <c:v>0.28000000000000003</c:v>
                </c:pt>
                <c:pt idx="3">
                  <c:v>0.34</c:v>
                </c:pt>
              </c:numCache>
            </c:numRef>
          </c:val>
          <c:extLst xmlns:c16r2="http://schemas.microsoft.com/office/drawing/2015/06/chart">
            <c:ext xmlns:c16="http://schemas.microsoft.com/office/drawing/2014/chart" uri="{C3380CC4-5D6E-409C-BE32-E72D297353CC}">
              <c16:uniqueId val="{00000009-D6A7-4B08-8C7A-05A5D4753C8A}"/>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2"/>
          <c:order val="2"/>
          <c:tx>
            <c:strRef>
              <c:f>Sheet1!$D$1</c:f>
              <c:strCache>
                <c:ptCount val="1"/>
                <c:pt idx="0">
                  <c:v>Disagree</c:v>
                </c:pt>
              </c:strCache>
            </c:strRef>
          </c:tx>
          <c:spPr>
            <a:solidFill>
              <a:srgbClr val="F7C660"/>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A-D6A7-4B08-8C7A-05A5D4753C8A}"/>
              </c:ext>
            </c:extLst>
          </c:dPt>
          <c:dPt>
            <c:idx val="1"/>
            <c:invertIfNegative val="1"/>
            <c:bubble3D val="0"/>
            <c:extLst xmlns:c16r2="http://schemas.microsoft.com/office/drawing/2015/06/chart">
              <c:ext xmlns:c16="http://schemas.microsoft.com/office/drawing/2014/chart" uri="{C3380CC4-5D6E-409C-BE32-E72D297353CC}">
                <c16:uniqueId val="{0000000B-D6A7-4B08-8C7A-05A5D4753C8A}"/>
              </c:ext>
            </c:extLst>
          </c:dPt>
          <c:dPt>
            <c:idx val="2"/>
            <c:invertIfNegative val="1"/>
            <c:bubble3D val="0"/>
            <c:extLst xmlns:c16r2="http://schemas.microsoft.com/office/drawing/2015/06/chart">
              <c:ext xmlns:c16="http://schemas.microsoft.com/office/drawing/2014/chart" uri="{C3380CC4-5D6E-409C-BE32-E72D297353CC}">
                <c16:uniqueId val="{0000000C-D6A7-4B08-8C7A-05A5D4753C8A}"/>
              </c:ext>
            </c:extLst>
          </c:dPt>
          <c:dPt>
            <c:idx val="3"/>
            <c:invertIfNegative val="1"/>
            <c:bubble3D val="0"/>
            <c:extLst xmlns:c16r2="http://schemas.microsoft.com/office/drawing/2015/06/chart">
              <c:ext xmlns:c16="http://schemas.microsoft.com/office/drawing/2014/chart" uri="{C3380CC4-5D6E-409C-BE32-E72D297353CC}">
                <c16:uniqueId val="{0000000D-D6A7-4B08-8C7A-05A5D4753C8A}"/>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D6A7-4B08-8C7A-05A5D4753C8A}"/>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D6A7-4B08-8C7A-05A5D4753C8A}"/>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D6A7-4B08-8C7A-05A5D4753C8A}"/>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D6A7-4B08-8C7A-05A5D4753C8A}"/>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Sheet1!$A$2:$A$5</c:f>
              <c:strCache>
                <c:ptCount val="4"/>
                <c:pt idx="0">
                  <c:v>have a positive impact on my child’s health. (N=2,957)</c:v>
                </c:pt>
                <c:pt idx="1">
                  <c:v>have a positive impact on my child’s sleep. (N=2,961)</c:v>
                </c:pt>
                <c:pt idx="2">
                  <c:v>help my child complete homework. (N=2,958)</c:v>
                </c:pt>
                <c:pt idx="3">
                  <c:v>improve my child’s academic performance. (N=2,960)</c:v>
                </c:pt>
              </c:strCache>
            </c:strRef>
          </c:cat>
          <c:val>
            <c:numRef>
              <c:f>Sheet1!$D$2:$D$5</c:f>
              <c:numCache>
                <c:formatCode>0%</c:formatCode>
                <c:ptCount val="4"/>
                <c:pt idx="0">
                  <c:v>0.13</c:v>
                </c:pt>
                <c:pt idx="1">
                  <c:v>0.12</c:v>
                </c:pt>
                <c:pt idx="2">
                  <c:v>0.28000000000000003</c:v>
                </c:pt>
                <c:pt idx="3">
                  <c:v>0.17</c:v>
                </c:pt>
              </c:numCache>
            </c:numRef>
          </c:val>
          <c:extLst xmlns:c16r2="http://schemas.microsoft.com/office/drawing/2015/06/chart">
            <c:ext xmlns:c16="http://schemas.microsoft.com/office/drawing/2014/chart" uri="{C3380CC4-5D6E-409C-BE32-E72D297353CC}">
              <c16:uniqueId val="{0000000E-D6A7-4B08-8C7A-05A5D4753C8A}"/>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3"/>
          <c:order val="3"/>
          <c:tx>
            <c:strRef>
              <c:f>Sheet1!$E$1</c:f>
              <c:strCache>
                <c:ptCount val="1"/>
                <c:pt idx="0">
                  <c:v>Strongly Disagree</c:v>
                </c:pt>
              </c:strCache>
            </c:strRef>
          </c:tx>
          <c:spPr>
            <a:solidFill>
              <a:srgbClr val="F3B71C"/>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F-D6A7-4B08-8C7A-05A5D4753C8A}"/>
              </c:ext>
            </c:extLst>
          </c:dPt>
          <c:dPt>
            <c:idx val="1"/>
            <c:invertIfNegative val="1"/>
            <c:bubble3D val="0"/>
            <c:extLst xmlns:c16r2="http://schemas.microsoft.com/office/drawing/2015/06/chart">
              <c:ext xmlns:c16="http://schemas.microsoft.com/office/drawing/2014/chart" uri="{C3380CC4-5D6E-409C-BE32-E72D297353CC}">
                <c16:uniqueId val="{00000010-D6A7-4B08-8C7A-05A5D4753C8A}"/>
              </c:ext>
            </c:extLst>
          </c:dPt>
          <c:dPt>
            <c:idx val="2"/>
            <c:invertIfNegative val="1"/>
            <c:bubble3D val="0"/>
            <c:extLst xmlns:c16r2="http://schemas.microsoft.com/office/drawing/2015/06/chart">
              <c:ext xmlns:c16="http://schemas.microsoft.com/office/drawing/2014/chart" uri="{C3380CC4-5D6E-409C-BE32-E72D297353CC}">
                <c16:uniqueId val="{00000011-D6A7-4B08-8C7A-05A5D4753C8A}"/>
              </c:ext>
            </c:extLst>
          </c:dPt>
          <c:dPt>
            <c:idx val="3"/>
            <c:invertIfNegative val="1"/>
            <c:bubble3D val="0"/>
            <c:extLst xmlns:c16r2="http://schemas.microsoft.com/office/drawing/2015/06/chart">
              <c:ext xmlns:c16="http://schemas.microsoft.com/office/drawing/2014/chart" uri="{C3380CC4-5D6E-409C-BE32-E72D297353CC}">
                <c16:uniqueId val="{00000012-D6A7-4B08-8C7A-05A5D4753C8A}"/>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D6A7-4B08-8C7A-05A5D4753C8A}"/>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D6A7-4B08-8C7A-05A5D4753C8A}"/>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1-D6A7-4B08-8C7A-05A5D4753C8A}"/>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D6A7-4B08-8C7A-05A5D4753C8A}"/>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Sheet1!$A$2:$A$5</c:f>
              <c:strCache>
                <c:ptCount val="4"/>
                <c:pt idx="0">
                  <c:v>have a positive impact on my child’s health. (N=2,957)</c:v>
                </c:pt>
                <c:pt idx="1">
                  <c:v>have a positive impact on my child’s sleep. (N=2,961)</c:v>
                </c:pt>
                <c:pt idx="2">
                  <c:v>help my child complete homework. (N=2,958)</c:v>
                </c:pt>
                <c:pt idx="3">
                  <c:v>improve my child’s academic performance. (N=2,960)</c:v>
                </c:pt>
              </c:strCache>
            </c:strRef>
          </c:cat>
          <c:val>
            <c:numRef>
              <c:f>Sheet1!$E$2:$E$5</c:f>
              <c:numCache>
                <c:formatCode>0%</c:formatCode>
                <c:ptCount val="4"/>
                <c:pt idx="0">
                  <c:v>7.0000000000000007E-2</c:v>
                </c:pt>
                <c:pt idx="1">
                  <c:v>0.06</c:v>
                </c:pt>
                <c:pt idx="2">
                  <c:v>0.13</c:v>
                </c:pt>
                <c:pt idx="3">
                  <c:v>0.09</c:v>
                </c:pt>
              </c:numCache>
            </c:numRef>
          </c:val>
          <c:extLst xmlns:c16r2="http://schemas.microsoft.com/office/drawing/2015/06/chart">
            <c:ext xmlns:c16="http://schemas.microsoft.com/office/drawing/2014/chart" uri="{C3380CC4-5D6E-409C-BE32-E72D297353CC}">
              <c16:uniqueId val="{00000013-D6A7-4B08-8C7A-05A5D4753C8A}"/>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4"/>
          <c:order val="4"/>
          <c:tx>
            <c:strRef>
              <c:f>Sheet1!$F$1</c:f>
              <c:strCache>
                <c:ptCount val="1"/>
                <c:pt idx="0">
                  <c:v>Don't Know</c:v>
                </c:pt>
              </c:strCache>
            </c:strRef>
          </c:tx>
          <c:spPr>
            <a:solidFill>
              <a:srgbClr val="7F7F7F"/>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14-D6A7-4B08-8C7A-05A5D4753C8A}"/>
              </c:ext>
            </c:extLst>
          </c:dPt>
          <c:dPt>
            <c:idx val="1"/>
            <c:invertIfNegative val="1"/>
            <c:bubble3D val="0"/>
            <c:extLst xmlns:c16r2="http://schemas.microsoft.com/office/drawing/2015/06/chart">
              <c:ext xmlns:c16="http://schemas.microsoft.com/office/drawing/2014/chart" uri="{C3380CC4-5D6E-409C-BE32-E72D297353CC}">
                <c16:uniqueId val="{00000015-D6A7-4B08-8C7A-05A5D4753C8A}"/>
              </c:ext>
            </c:extLst>
          </c:dPt>
          <c:dPt>
            <c:idx val="2"/>
            <c:invertIfNegative val="1"/>
            <c:bubble3D val="0"/>
            <c:extLst xmlns:c16r2="http://schemas.microsoft.com/office/drawing/2015/06/chart">
              <c:ext xmlns:c16="http://schemas.microsoft.com/office/drawing/2014/chart" uri="{C3380CC4-5D6E-409C-BE32-E72D297353CC}">
                <c16:uniqueId val="{00000016-D6A7-4B08-8C7A-05A5D4753C8A}"/>
              </c:ext>
            </c:extLst>
          </c:dPt>
          <c:dPt>
            <c:idx val="3"/>
            <c:invertIfNegative val="1"/>
            <c:bubble3D val="0"/>
            <c:extLst xmlns:c16r2="http://schemas.microsoft.com/office/drawing/2015/06/chart">
              <c:ext xmlns:c16="http://schemas.microsoft.com/office/drawing/2014/chart" uri="{C3380CC4-5D6E-409C-BE32-E72D297353CC}">
                <c16:uniqueId val="{00000017-D6A7-4B08-8C7A-05A5D4753C8A}"/>
              </c:ext>
            </c:extLst>
          </c:dPt>
          <c:dLbls>
            <c:dLbl>
              <c:idx val="0"/>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4-D6A7-4B08-8C7A-05A5D4753C8A}"/>
                </c:ext>
              </c:extLst>
            </c:dLbl>
            <c:dLbl>
              <c:idx val="2"/>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6-D6A7-4B08-8C7A-05A5D4753C8A}"/>
                </c:ext>
              </c:extLst>
            </c:dLbl>
            <c:dLbl>
              <c:idx val="3"/>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7-D6A7-4B08-8C7A-05A5D4753C8A}"/>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Sheet1!$A$2:$A$5</c:f>
              <c:strCache>
                <c:ptCount val="4"/>
                <c:pt idx="0">
                  <c:v>have a positive impact on my child’s health. (N=2,957)</c:v>
                </c:pt>
                <c:pt idx="1">
                  <c:v>have a positive impact on my child’s sleep. (N=2,961)</c:v>
                </c:pt>
                <c:pt idx="2">
                  <c:v>help my child complete homework. (N=2,958)</c:v>
                </c:pt>
                <c:pt idx="3">
                  <c:v>improve my child’s academic performance. (N=2,960)</c:v>
                </c:pt>
              </c:strCache>
            </c:strRef>
          </c:cat>
          <c:val>
            <c:numRef>
              <c:f>Sheet1!$F$2:$F$5</c:f>
              <c:numCache>
                <c:formatCode>0%</c:formatCode>
                <c:ptCount val="4"/>
                <c:pt idx="0">
                  <c:v>0.09</c:v>
                </c:pt>
                <c:pt idx="1">
                  <c:v>0.04</c:v>
                </c:pt>
                <c:pt idx="2">
                  <c:v>0.12</c:v>
                </c:pt>
                <c:pt idx="3">
                  <c:v>0.11</c:v>
                </c:pt>
              </c:numCache>
            </c:numRef>
          </c:val>
          <c:extLst xmlns:c16r2="http://schemas.microsoft.com/office/drawing/2015/06/chart">
            <c:ext xmlns:c16="http://schemas.microsoft.com/office/drawing/2014/chart" uri="{C3380CC4-5D6E-409C-BE32-E72D297353CC}">
              <c16:uniqueId val="{00000018-D6A7-4B08-8C7A-05A5D4753C8A}"/>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dLbls>
          <c:showLegendKey val="0"/>
          <c:showVal val="0"/>
          <c:showCatName val="0"/>
          <c:showSerName val="0"/>
          <c:showPercent val="0"/>
          <c:showBubbleSize val="0"/>
        </c:dLbls>
        <c:gapWidth val="50"/>
        <c:overlap val="100"/>
        <c:axId val="73817088"/>
        <c:axId val="73843840"/>
      </c:barChart>
      <c:catAx>
        <c:axId val="73817088"/>
        <c:scaling>
          <c:orientation val="minMax"/>
        </c:scaling>
        <c:delete val="0"/>
        <c:axPos val="l"/>
        <c:title>
          <c:tx>
            <c:rich>
              <a:bodyPr/>
              <a:lstStyle/>
              <a:p>
                <a:pPr>
                  <a:defRPr/>
                </a:pPr>
                <a:endParaRPr lang="en-US" sz="1400" b="0" dirty="0">
                  <a:solidFill>
                    <a:srgbClr val="000000"/>
                  </a:solidFill>
                  <a:effectLst/>
                  <a:latin typeface="Calibri"/>
                </a:endParaRPr>
              </a:p>
            </c:rich>
          </c:tx>
          <c:overlay val="0"/>
        </c:title>
        <c:numFmt formatCode="General" sourceLinked="1"/>
        <c:majorTickMark val="out"/>
        <c:minorTickMark val="none"/>
        <c:tickLblPos val="nextTo"/>
        <c:txPr>
          <a:bodyPr/>
          <a:lstStyle/>
          <a:p>
            <a:pPr>
              <a:defRPr sz="1400" b="0" i="0">
                <a:solidFill>
                  <a:srgbClr val="000000"/>
                </a:solidFill>
                <a:effectLst/>
                <a:latin typeface="Calibri"/>
              </a:defRPr>
            </a:pPr>
            <a:endParaRPr lang="en-US"/>
          </a:p>
        </c:txPr>
        <c:crossAx val="73843840"/>
        <c:crosses val="autoZero"/>
        <c:auto val="0"/>
        <c:lblAlgn val="ctr"/>
        <c:lblOffset val="100"/>
        <c:noMultiLvlLbl val="0"/>
      </c:catAx>
      <c:valAx>
        <c:axId val="73843840"/>
        <c:scaling>
          <c:orientation val="minMax"/>
          <c:max val="1"/>
          <c:min val="0"/>
        </c:scaling>
        <c:delete val="0"/>
        <c:axPos val="b"/>
        <c:title>
          <c:tx>
            <c:rich>
              <a:bodyPr/>
              <a:lstStyle/>
              <a:p>
                <a:pPr>
                  <a:defRPr/>
                </a:pPr>
                <a:endParaRPr lang="en-US" sz="1400" b="1" dirty="0">
                  <a:solidFill>
                    <a:srgbClr val="000000"/>
                  </a:solidFill>
                  <a:effectLst/>
                  <a:latin typeface="Calibri"/>
                </a:endParaRPr>
              </a:p>
            </c:rich>
          </c:tx>
          <c:overlay val="0"/>
        </c:title>
        <c:numFmt formatCode="0%" sourceLinked="1"/>
        <c:majorTickMark val="out"/>
        <c:minorTickMark val="none"/>
        <c:tickLblPos val="low"/>
        <c:spPr>
          <a:ln>
            <a:solidFill>
              <a:srgbClr val="808080"/>
            </a:solidFill>
          </a:ln>
          <a:effectLst/>
        </c:spPr>
        <c:txPr>
          <a:bodyPr/>
          <a:lstStyle/>
          <a:p>
            <a:pPr>
              <a:defRPr sz="1400" b="0" i="0">
                <a:solidFill>
                  <a:srgbClr val="000000"/>
                </a:solidFill>
                <a:effectLst/>
                <a:latin typeface="Calibri"/>
              </a:defRPr>
            </a:pPr>
            <a:endParaRPr lang="en-US"/>
          </a:p>
        </c:txPr>
        <c:crossAx val="73817088"/>
        <c:crosses val="autoZero"/>
        <c:crossBetween val="between"/>
        <c:majorUnit val="0.2"/>
        <c:minorUnit val="0.04"/>
      </c:valAx>
    </c:plotArea>
    <c:legend>
      <c:legendPos val="b"/>
      <c:overlay val="0"/>
      <c:txPr>
        <a:bodyPr/>
        <a:lstStyle/>
        <a:p>
          <a:pPr>
            <a:defRPr sz="1400">
              <a:solidFill>
                <a:srgbClr val="000000"/>
              </a:solidFill>
              <a:effectLst/>
              <a:latin typeface="Calibri"/>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sz="100" b="0" i="0" dirty="0">
              <a:solidFill>
                <a:srgbClr val="FFFFFF"/>
              </a:solidFill>
              <a:effectLst/>
            </a:endParaRPr>
          </a:p>
        </c:rich>
      </c:tx>
      <c:overlay val="1"/>
    </c:title>
    <c:autoTitleDeleted val="0"/>
    <c:plotArea>
      <c:layout>
        <c:manualLayout>
          <c:layoutTarget val="inner"/>
          <c:xMode val="edge"/>
          <c:yMode val="edge"/>
          <c:x val="0.49991655730533685"/>
          <c:y val="3.3950617283950615E-2"/>
          <c:w val="0.46307305336832894"/>
          <c:h val="0.69603212792845337"/>
        </c:manualLayout>
      </c:layout>
      <c:barChart>
        <c:barDir val="bar"/>
        <c:grouping val="stacked"/>
        <c:varyColors val="0"/>
        <c:ser>
          <c:idx val="0"/>
          <c:order val="0"/>
          <c:tx>
            <c:strRef>
              <c:f>Sheet1!$B$1</c:f>
              <c:strCache>
                <c:ptCount val="1"/>
                <c:pt idx="0">
                  <c:v>Strongly Agree</c:v>
                </c:pt>
              </c:strCache>
            </c:strRef>
          </c:tx>
          <c:spPr>
            <a:solidFill>
              <a:srgbClr val="61AC4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0-8932-4516-84C0-CB508F4581DD}"/>
              </c:ext>
            </c:extLst>
          </c:dPt>
          <c:dPt>
            <c:idx val="1"/>
            <c:invertIfNegative val="1"/>
            <c:bubble3D val="0"/>
            <c:extLst xmlns:c16r2="http://schemas.microsoft.com/office/drawing/2015/06/chart">
              <c:ext xmlns:c16="http://schemas.microsoft.com/office/drawing/2014/chart" uri="{C3380CC4-5D6E-409C-BE32-E72D297353CC}">
                <c16:uniqueId val="{00000001-8932-4516-84C0-CB508F4581DD}"/>
              </c:ext>
            </c:extLst>
          </c:dPt>
          <c:dPt>
            <c:idx val="2"/>
            <c:invertIfNegative val="1"/>
            <c:bubble3D val="0"/>
            <c:extLst xmlns:c16r2="http://schemas.microsoft.com/office/drawing/2015/06/chart">
              <c:ext xmlns:c16="http://schemas.microsoft.com/office/drawing/2014/chart" uri="{C3380CC4-5D6E-409C-BE32-E72D297353CC}">
                <c16:uniqueId val="{00000002-8932-4516-84C0-CB508F4581DD}"/>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8932-4516-84C0-CB508F4581DD}"/>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8932-4516-84C0-CB508F4581DD}"/>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8932-4516-84C0-CB508F4581DD}"/>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have a positive impact on my health. (N=1,743)</c:v>
                </c:pt>
                <c:pt idx="1">
                  <c:v>help me complete my homework. (N=1,744)</c:v>
                </c:pt>
                <c:pt idx="2">
                  <c:v>improve my academic performance. (N=1,743)</c:v>
                </c:pt>
              </c:strCache>
            </c:strRef>
          </c:cat>
          <c:val>
            <c:numRef>
              <c:f>Sheet1!$B$2:$B$4</c:f>
              <c:numCache>
                <c:formatCode>0%</c:formatCode>
                <c:ptCount val="3"/>
                <c:pt idx="0">
                  <c:v>0.47</c:v>
                </c:pt>
                <c:pt idx="1">
                  <c:v>0.26</c:v>
                </c:pt>
                <c:pt idx="2">
                  <c:v>0.35</c:v>
                </c:pt>
              </c:numCache>
            </c:numRef>
          </c:val>
          <c:extLst xmlns:c16r2="http://schemas.microsoft.com/office/drawing/2015/06/chart">
            <c:ext xmlns:c16="http://schemas.microsoft.com/office/drawing/2014/chart" uri="{C3380CC4-5D6E-409C-BE32-E72D297353CC}">
              <c16:uniqueId val="{00000003-8932-4516-84C0-CB508F4581DD}"/>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1"/>
          <c:order val="1"/>
          <c:tx>
            <c:strRef>
              <c:f>Sheet1!$C$1</c:f>
              <c:strCache>
                <c:ptCount val="1"/>
                <c:pt idx="0">
                  <c:v>Agree</c:v>
                </c:pt>
              </c:strCache>
            </c:strRef>
          </c:tx>
          <c:spPr>
            <a:solidFill>
              <a:srgbClr val="8CC36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4-8932-4516-84C0-CB508F4581DD}"/>
              </c:ext>
            </c:extLst>
          </c:dPt>
          <c:dPt>
            <c:idx val="1"/>
            <c:invertIfNegative val="1"/>
            <c:bubble3D val="0"/>
            <c:extLst xmlns:c16r2="http://schemas.microsoft.com/office/drawing/2015/06/chart">
              <c:ext xmlns:c16="http://schemas.microsoft.com/office/drawing/2014/chart" uri="{C3380CC4-5D6E-409C-BE32-E72D297353CC}">
                <c16:uniqueId val="{00000005-8932-4516-84C0-CB508F4581DD}"/>
              </c:ext>
            </c:extLst>
          </c:dPt>
          <c:dPt>
            <c:idx val="2"/>
            <c:invertIfNegative val="1"/>
            <c:bubble3D val="0"/>
            <c:extLst xmlns:c16r2="http://schemas.microsoft.com/office/drawing/2015/06/chart">
              <c:ext xmlns:c16="http://schemas.microsoft.com/office/drawing/2014/chart" uri="{C3380CC4-5D6E-409C-BE32-E72D297353CC}">
                <c16:uniqueId val="{00000006-8932-4516-84C0-CB508F4581DD}"/>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8932-4516-84C0-CB508F4581DD}"/>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8932-4516-84C0-CB508F4581DD}"/>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8932-4516-84C0-CB508F4581DD}"/>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have a positive impact on my health. (N=1,743)</c:v>
                </c:pt>
                <c:pt idx="1">
                  <c:v>help me complete my homework. (N=1,744)</c:v>
                </c:pt>
                <c:pt idx="2">
                  <c:v>improve my academic performance. (N=1,743)</c:v>
                </c:pt>
              </c:strCache>
            </c:strRef>
          </c:cat>
          <c:val>
            <c:numRef>
              <c:f>Sheet1!$C$2:$C$4</c:f>
              <c:numCache>
                <c:formatCode>0%</c:formatCode>
                <c:ptCount val="3"/>
                <c:pt idx="0">
                  <c:v>0.3</c:v>
                </c:pt>
                <c:pt idx="1">
                  <c:v>0.28999999999999998</c:v>
                </c:pt>
                <c:pt idx="2">
                  <c:v>0.33</c:v>
                </c:pt>
              </c:numCache>
            </c:numRef>
          </c:val>
          <c:extLst xmlns:c16r2="http://schemas.microsoft.com/office/drawing/2015/06/chart">
            <c:ext xmlns:c16="http://schemas.microsoft.com/office/drawing/2014/chart" uri="{C3380CC4-5D6E-409C-BE32-E72D297353CC}">
              <c16:uniqueId val="{00000007-8932-4516-84C0-CB508F4581DD}"/>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2"/>
          <c:order val="2"/>
          <c:tx>
            <c:strRef>
              <c:f>Sheet1!$D$1</c:f>
              <c:strCache>
                <c:ptCount val="1"/>
                <c:pt idx="0">
                  <c:v>Disagree</c:v>
                </c:pt>
              </c:strCache>
            </c:strRef>
          </c:tx>
          <c:spPr>
            <a:solidFill>
              <a:srgbClr val="F7C660"/>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8-8932-4516-84C0-CB508F4581DD}"/>
              </c:ext>
            </c:extLst>
          </c:dPt>
          <c:dPt>
            <c:idx val="1"/>
            <c:invertIfNegative val="1"/>
            <c:bubble3D val="0"/>
            <c:extLst xmlns:c16r2="http://schemas.microsoft.com/office/drawing/2015/06/chart">
              <c:ext xmlns:c16="http://schemas.microsoft.com/office/drawing/2014/chart" uri="{C3380CC4-5D6E-409C-BE32-E72D297353CC}">
                <c16:uniqueId val="{00000009-8932-4516-84C0-CB508F4581DD}"/>
              </c:ext>
            </c:extLst>
          </c:dPt>
          <c:dPt>
            <c:idx val="2"/>
            <c:invertIfNegative val="1"/>
            <c:bubble3D val="0"/>
            <c:extLst xmlns:c16r2="http://schemas.microsoft.com/office/drawing/2015/06/chart">
              <c:ext xmlns:c16="http://schemas.microsoft.com/office/drawing/2014/chart" uri="{C3380CC4-5D6E-409C-BE32-E72D297353CC}">
                <c16:uniqueId val="{0000000A-8932-4516-84C0-CB508F4581DD}"/>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8932-4516-84C0-CB508F4581DD}"/>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8932-4516-84C0-CB508F4581DD}"/>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8932-4516-84C0-CB508F4581DD}"/>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have a positive impact on my health. (N=1,743)</c:v>
                </c:pt>
                <c:pt idx="1">
                  <c:v>help me complete my homework. (N=1,744)</c:v>
                </c:pt>
                <c:pt idx="2">
                  <c:v>improve my academic performance. (N=1,743)</c:v>
                </c:pt>
              </c:strCache>
            </c:strRef>
          </c:cat>
          <c:val>
            <c:numRef>
              <c:f>Sheet1!$D$2:$D$4</c:f>
              <c:numCache>
                <c:formatCode>0%</c:formatCode>
                <c:ptCount val="3"/>
                <c:pt idx="0">
                  <c:v>0.08</c:v>
                </c:pt>
                <c:pt idx="1">
                  <c:v>0.21</c:v>
                </c:pt>
                <c:pt idx="2">
                  <c:v>0.12</c:v>
                </c:pt>
              </c:numCache>
            </c:numRef>
          </c:val>
          <c:extLst xmlns:c16r2="http://schemas.microsoft.com/office/drawing/2015/06/chart">
            <c:ext xmlns:c16="http://schemas.microsoft.com/office/drawing/2014/chart" uri="{C3380CC4-5D6E-409C-BE32-E72D297353CC}">
              <c16:uniqueId val="{0000000B-8932-4516-84C0-CB508F4581DD}"/>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3"/>
          <c:order val="3"/>
          <c:tx>
            <c:strRef>
              <c:f>Sheet1!$E$1</c:f>
              <c:strCache>
                <c:ptCount val="1"/>
                <c:pt idx="0">
                  <c:v>Strongly Disagree</c:v>
                </c:pt>
              </c:strCache>
            </c:strRef>
          </c:tx>
          <c:spPr>
            <a:solidFill>
              <a:srgbClr val="F3B71C"/>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C-8932-4516-84C0-CB508F4581DD}"/>
              </c:ext>
            </c:extLst>
          </c:dPt>
          <c:dPt>
            <c:idx val="1"/>
            <c:invertIfNegative val="1"/>
            <c:bubble3D val="0"/>
            <c:extLst xmlns:c16r2="http://schemas.microsoft.com/office/drawing/2015/06/chart">
              <c:ext xmlns:c16="http://schemas.microsoft.com/office/drawing/2014/chart" uri="{C3380CC4-5D6E-409C-BE32-E72D297353CC}">
                <c16:uniqueId val="{0000000D-8932-4516-84C0-CB508F4581DD}"/>
              </c:ext>
            </c:extLst>
          </c:dPt>
          <c:dPt>
            <c:idx val="2"/>
            <c:invertIfNegative val="1"/>
            <c:bubble3D val="0"/>
            <c:extLst xmlns:c16r2="http://schemas.microsoft.com/office/drawing/2015/06/chart">
              <c:ext xmlns:c16="http://schemas.microsoft.com/office/drawing/2014/chart" uri="{C3380CC4-5D6E-409C-BE32-E72D297353CC}">
                <c16:uniqueId val="{0000000E-8932-4516-84C0-CB508F4581DD}"/>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8932-4516-84C0-CB508F4581DD}"/>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8932-4516-84C0-CB508F4581DD}"/>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8932-4516-84C0-CB508F4581DD}"/>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have a positive impact on my health. (N=1,743)</c:v>
                </c:pt>
                <c:pt idx="1">
                  <c:v>help me complete my homework. (N=1,744)</c:v>
                </c:pt>
                <c:pt idx="2">
                  <c:v>improve my academic performance. (N=1,743)</c:v>
                </c:pt>
              </c:strCache>
            </c:strRef>
          </c:cat>
          <c:val>
            <c:numRef>
              <c:f>Sheet1!$E$2:$E$4</c:f>
              <c:numCache>
                <c:formatCode>0%</c:formatCode>
                <c:ptCount val="3"/>
                <c:pt idx="0">
                  <c:v>0.05</c:v>
                </c:pt>
                <c:pt idx="1">
                  <c:v>0.12</c:v>
                </c:pt>
                <c:pt idx="2">
                  <c:v>7.0000000000000007E-2</c:v>
                </c:pt>
              </c:numCache>
            </c:numRef>
          </c:val>
          <c:extLst xmlns:c16r2="http://schemas.microsoft.com/office/drawing/2015/06/chart">
            <c:ext xmlns:c16="http://schemas.microsoft.com/office/drawing/2014/chart" uri="{C3380CC4-5D6E-409C-BE32-E72D297353CC}">
              <c16:uniqueId val="{0000000F-8932-4516-84C0-CB508F4581DD}"/>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4"/>
          <c:order val="4"/>
          <c:tx>
            <c:strRef>
              <c:f>Sheet1!$F$1</c:f>
              <c:strCache>
                <c:ptCount val="1"/>
                <c:pt idx="0">
                  <c:v>Don't Know</c:v>
                </c:pt>
              </c:strCache>
            </c:strRef>
          </c:tx>
          <c:spPr>
            <a:solidFill>
              <a:srgbClr val="7F7F7F"/>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10-8932-4516-84C0-CB508F4581DD}"/>
              </c:ext>
            </c:extLst>
          </c:dPt>
          <c:dPt>
            <c:idx val="1"/>
            <c:invertIfNegative val="1"/>
            <c:bubble3D val="0"/>
            <c:extLst xmlns:c16r2="http://schemas.microsoft.com/office/drawing/2015/06/chart">
              <c:ext xmlns:c16="http://schemas.microsoft.com/office/drawing/2014/chart" uri="{C3380CC4-5D6E-409C-BE32-E72D297353CC}">
                <c16:uniqueId val="{00000011-8932-4516-84C0-CB508F4581DD}"/>
              </c:ext>
            </c:extLst>
          </c:dPt>
          <c:dPt>
            <c:idx val="2"/>
            <c:invertIfNegative val="1"/>
            <c:bubble3D val="0"/>
            <c:extLst xmlns:c16r2="http://schemas.microsoft.com/office/drawing/2015/06/chart">
              <c:ext xmlns:c16="http://schemas.microsoft.com/office/drawing/2014/chart" uri="{C3380CC4-5D6E-409C-BE32-E72D297353CC}">
                <c16:uniqueId val="{00000012-8932-4516-84C0-CB508F4581DD}"/>
              </c:ext>
            </c:extLst>
          </c:dPt>
          <c:dLbls>
            <c:dLbl>
              <c:idx val="0"/>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8932-4516-84C0-CB508F4581DD}"/>
                </c:ext>
              </c:extLst>
            </c:dLbl>
            <c:dLbl>
              <c:idx val="1"/>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1-8932-4516-84C0-CB508F4581DD}"/>
                </c:ext>
              </c:extLst>
            </c:dLbl>
            <c:dLbl>
              <c:idx val="2"/>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8932-4516-84C0-CB508F4581DD}"/>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have a positive impact on my health. (N=1,743)</c:v>
                </c:pt>
                <c:pt idx="1">
                  <c:v>help me complete my homework. (N=1,744)</c:v>
                </c:pt>
                <c:pt idx="2">
                  <c:v>improve my academic performance. (N=1,743)</c:v>
                </c:pt>
              </c:strCache>
            </c:strRef>
          </c:cat>
          <c:val>
            <c:numRef>
              <c:f>Sheet1!$F$2:$F$4</c:f>
              <c:numCache>
                <c:formatCode>0%</c:formatCode>
                <c:ptCount val="3"/>
                <c:pt idx="0">
                  <c:v>0.1</c:v>
                </c:pt>
                <c:pt idx="1">
                  <c:v>0.11</c:v>
                </c:pt>
                <c:pt idx="2">
                  <c:v>0.13</c:v>
                </c:pt>
              </c:numCache>
            </c:numRef>
          </c:val>
          <c:extLst xmlns:c16r2="http://schemas.microsoft.com/office/drawing/2015/06/chart">
            <c:ext xmlns:c16="http://schemas.microsoft.com/office/drawing/2014/chart" uri="{C3380CC4-5D6E-409C-BE32-E72D297353CC}">
              <c16:uniqueId val="{00000013-8932-4516-84C0-CB508F4581DD}"/>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dLbls>
          <c:showLegendKey val="0"/>
          <c:showVal val="0"/>
          <c:showCatName val="0"/>
          <c:showSerName val="0"/>
          <c:showPercent val="0"/>
          <c:showBubbleSize val="0"/>
        </c:dLbls>
        <c:gapWidth val="50"/>
        <c:overlap val="100"/>
        <c:axId val="73971200"/>
        <c:axId val="73973120"/>
      </c:barChart>
      <c:catAx>
        <c:axId val="73971200"/>
        <c:scaling>
          <c:orientation val="minMax"/>
        </c:scaling>
        <c:delete val="0"/>
        <c:axPos val="l"/>
        <c:title>
          <c:tx>
            <c:rich>
              <a:bodyPr/>
              <a:lstStyle/>
              <a:p>
                <a:pPr>
                  <a:defRPr/>
                </a:pPr>
                <a:endParaRPr lang="en-US" sz="1400" b="0" dirty="0">
                  <a:solidFill>
                    <a:srgbClr val="000000"/>
                  </a:solidFill>
                  <a:effectLst/>
                  <a:latin typeface="Calibri"/>
                </a:endParaRPr>
              </a:p>
            </c:rich>
          </c:tx>
          <c:overlay val="0"/>
        </c:title>
        <c:numFmt formatCode="General" sourceLinked="1"/>
        <c:majorTickMark val="out"/>
        <c:minorTickMark val="none"/>
        <c:tickLblPos val="nextTo"/>
        <c:txPr>
          <a:bodyPr/>
          <a:lstStyle/>
          <a:p>
            <a:pPr>
              <a:defRPr sz="1400" b="0" i="0">
                <a:solidFill>
                  <a:srgbClr val="000000"/>
                </a:solidFill>
                <a:effectLst/>
                <a:latin typeface="Calibri"/>
              </a:defRPr>
            </a:pPr>
            <a:endParaRPr lang="en-US"/>
          </a:p>
        </c:txPr>
        <c:crossAx val="73973120"/>
        <c:crosses val="autoZero"/>
        <c:auto val="0"/>
        <c:lblAlgn val="ctr"/>
        <c:lblOffset val="100"/>
        <c:noMultiLvlLbl val="0"/>
      </c:catAx>
      <c:valAx>
        <c:axId val="73973120"/>
        <c:scaling>
          <c:orientation val="minMax"/>
          <c:max val="1"/>
          <c:min val="0"/>
        </c:scaling>
        <c:delete val="0"/>
        <c:axPos val="b"/>
        <c:title>
          <c:tx>
            <c:rich>
              <a:bodyPr/>
              <a:lstStyle/>
              <a:p>
                <a:pPr>
                  <a:defRPr/>
                </a:pPr>
                <a:endParaRPr lang="en-US" sz="1400" b="1" dirty="0">
                  <a:solidFill>
                    <a:srgbClr val="000000"/>
                  </a:solidFill>
                  <a:effectLst/>
                  <a:latin typeface="Calibri"/>
                </a:endParaRPr>
              </a:p>
            </c:rich>
          </c:tx>
          <c:overlay val="0"/>
        </c:title>
        <c:numFmt formatCode="0%" sourceLinked="1"/>
        <c:majorTickMark val="out"/>
        <c:minorTickMark val="none"/>
        <c:tickLblPos val="low"/>
        <c:spPr>
          <a:ln>
            <a:solidFill>
              <a:srgbClr val="808080"/>
            </a:solidFill>
          </a:ln>
          <a:effectLst/>
        </c:spPr>
        <c:txPr>
          <a:bodyPr/>
          <a:lstStyle/>
          <a:p>
            <a:pPr>
              <a:defRPr sz="1400" b="0" i="0">
                <a:solidFill>
                  <a:srgbClr val="000000"/>
                </a:solidFill>
                <a:effectLst/>
                <a:latin typeface="Calibri"/>
              </a:defRPr>
            </a:pPr>
            <a:endParaRPr lang="en-US"/>
          </a:p>
        </c:txPr>
        <c:crossAx val="73971200"/>
        <c:crosses val="autoZero"/>
        <c:crossBetween val="between"/>
        <c:majorUnit val="0.2"/>
        <c:minorUnit val="0.04"/>
      </c:valAx>
    </c:plotArea>
    <c:legend>
      <c:legendPos val="b"/>
      <c:overlay val="0"/>
      <c:txPr>
        <a:bodyPr/>
        <a:lstStyle/>
        <a:p>
          <a:pPr>
            <a:defRPr sz="1400">
              <a:solidFill>
                <a:srgbClr val="000000"/>
              </a:solidFill>
              <a:effectLst/>
              <a:latin typeface="Calibri"/>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sz="100" b="0" i="0" dirty="0">
              <a:solidFill>
                <a:srgbClr val="FFFFFF"/>
              </a:solidFill>
              <a:effectLst/>
            </a:endParaRPr>
          </a:p>
        </c:rich>
      </c:tx>
      <c:overlay val="1"/>
    </c:title>
    <c:autoTitleDeleted val="0"/>
    <c:plotArea>
      <c:layout/>
      <c:barChart>
        <c:barDir val="bar"/>
        <c:grouping val="stacked"/>
        <c:varyColors val="0"/>
        <c:ser>
          <c:idx val="0"/>
          <c:order val="0"/>
          <c:tx>
            <c:strRef>
              <c:f>Sheet1!$B$1</c:f>
              <c:strCache>
                <c:ptCount val="1"/>
                <c:pt idx="0">
                  <c:v>Strongly Agree</c:v>
                </c:pt>
              </c:strCache>
            </c:strRef>
          </c:tx>
          <c:spPr>
            <a:solidFill>
              <a:srgbClr val="61AC4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0-B4DE-4DD6-AAAB-82680ADF1043}"/>
              </c:ext>
            </c:extLst>
          </c:dPt>
          <c:dPt>
            <c:idx val="1"/>
            <c:invertIfNegative val="1"/>
            <c:bubble3D val="0"/>
            <c:extLst xmlns:c16r2="http://schemas.microsoft.com/office/drawing/2015/06/chart">
              <c:ext xmlns:c16="http://schemas.microsoft.com/office/drawing/2014/chart" uri="{C3380CC4-5D6E-409C-BE32-E72D297353CC}">
                <c16:uniqueId val="{00000001-B4DE-4DD6-AAAB-82680ADF1043}"/>
              </c:ext>
            </c:extLst>
          </c:dPt>
          <c:dPt>
            <c:idx val="2"/>
            <c:invertIfNegative val="1"/>
            <c:bubble3D val="0"/>
            <c:extLst xmlns:c16r2="http://schemas.microsoft.com/office/drawing/2015/06/chart">
              <c:ext xmlns:c16="http://schemas.microsoft.com/office/drawing/2014/chart" uri="{C3380CC4-5D6E-409C-BE32-E72D297353CC}">
                <c16:uniqueId val="{00000002-B4DE-4DD6-AAAB-82680ADF1043}"/>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B4DE-4DD6-AAAB-82680ADF1043}"/>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B4DE-4DD6-AAAB-82680ADF1043}"/>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B4DE-4DD6-AAAB-82680ADF1043}"/>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have a positive impact on my students’ health. (N=278)</c:v>
                </c:pt>
                <c:pt idx="1">
                  <c:v>help my students complete homework. (N=277)</c:v>
                </c:pt>
                <c:pt idx="2">
                  <c:v>improve my students’ academic performance. (N=277)</c:v>
                </c:pt>
              </c:strCache>
            </c:strRef>
          </c:cat>
          <c:val>
            <c:numRef>
              <c:f>Sheet1!$B$2:$B$4</c:f>
              <c:numCache>
                <c:formatCode>0%</c:formatCode>
                <c:ptCount val="3"/>
                <c:pt idx="0">
                  <c:v>0.21</c:v>
                </c:pt>
                <c:pt idx="1">
                  <c:v>0.11</c:v>
                </c:pt>
                <c:pt idx="2">
                  <c:v>0.17</c:v>
                </c:pt>
              </c:numCache>
            </c:numRef>
          </c:val>
          <c:extLst xmlns:c16r2="http://schemas.microsoft.com/office/drawing/2015/06/chart">
            <c:ext xmlns:c16="http://schemas.microsoft.com/office/drawing/2014/chart" uri="{C3380CC4-5D6E-409C-BE32-E72D297353CC}">
              <c16:uniqueId val="{00000003-B4DE-4DD6-AAAB-82680ADF1043}"/>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1"/>
          <c:order val="1"/>
          <c:tx>
            <c:strRef>
              <c:f>Sheet1!$C$1</c:f>
              <c:strCache>
                <c:ptCount val="1"/>
                <c:pt idx="0">
                  <c:v>Agree</c:v>
                </c:pt>
              </c:strCache>
            </c:strRef>
          </c:tx>
          <c:spPr>
            <a:solidFill>
              <a:srgbClr val="8CC36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4-B4DE-4DD6-AAAB-82680ADF1043}"/>
              </c:ext>
            </c:extLst>
          </c:dPt>
          <c:dPt>
            <c:idx val="1"/>
            <c:invertIfNegative val="1"/>
            <c:bubble3D val="0"/>
            <c:extLst xmlns:c16r2="http://schemas.microsoft.com/office/drawing/2015/06/chart">
              <c:ext xmlns:c16="http://schemas.microsoft.com/office/drawing/2014/chart" uri="{C3380CC4-5D6E-409C-BE32-E72D297353CC}">
                <c16:uniqueId val="{00000005-B4DE-4DD6-AAAB-82680ADF1043}"/>
              </c:ext>
            </c:extLst>
          </c:dPt>
          <c:dPt>
            <c:idx val="2"/>
            <c:invertIfNegative val="1"/>
            <c:bubble3D val="0"/>
            <c:extLst xmlns:c16r2="http://schemas.microsoft.com/office/drawing/2015/06/chart">
              <c:ext xmlns:c16="http://schemas.microsoft.com/office/drawing/2014/chart" uri="{C3380CC4-5D6E-409C-BE32-E72D297353CC}">
                <c16:uniqueId val="{00000006-B4DE-4DD6-AAAB-82680ADF1043}"/>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B4DE-4DD6-AAAB-82680ADF1043}"/>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B4DE-4DD6-AAAB-82680ADF1043}"/>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B4DE-4DD6-AAAB-82680ADF1043}"/>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have a positive impact on my students’ health. (N=278)</c:v>
                </c:pt>
                <c:pt idx="1">
                  <c:v>help my students complete homework. (N=277)</c:v>
                </c:pt>
                <c:pt idx="2">
                  <c:v>improve my students’ academic performance. (N=277)</c:v>
                </c:pt>
              </c:strCache>
            </c:strRef>
          </c:cat>
          <c:val>
            <c:numRef>
              <c:f>Sheet1!$C$2:$C$4</c:f>
              <c:numCache>
                <c:formatCode>0%</c:formatCode>
                <c:ptCount val="3"/>
                <c:pt idx="0">
                  <c:v>0.33</c:v>
                </c:pt>
                <c:pt idx="1">
                  <c:v>0.14000000000000001</c:v>
                </c:pt>
                <c:pt idx="2">
                  <c:v>0.28000000000000003</c:v>
                </c:pt>
              </c:numCache>
            </c:numRef>
          </c:val>
          <c:extLst xmlns:c16r2="http://schemas.microsoft.com/office/drawing/2015/06/chart">
            <c:ext xmlns:c16="http://schemas.microsoft.com/office/drawing/2014/chart" uri="{C3380CC4-5D6E-409C-BE32-E72D297353CC}">
              <c16:uniqueId val="{00000007-B4DE-4DD6-AAAB-82680ADF1043}"/>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2"/>
          <c:order val="2"/>
          <c:tx>
            <c:strRef>
              <c:f>Sheet1!$D$1</c:f>
              <c:strCache>
                <c:ptCount val="1"/>
                <c:pt idx="0">
                  <c:v>Disagree</c:v>
                </c:pt>
              </c:strCache>
            </c:strRef>
          </c:tx>
          <c:spPr>
            <a:solidFill>
              <a:srgbClr val="F7C660"/>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8-B4DE-4DD6-AAAB-82680ADF1043}"/>
              </c:ext>
            </c:extLst>
          </c:dPt>
          <c:dPt>
            <c:idx val="1"/>
            <c:invertIfNegative val="1"/>
            <c:bubble3D val="0"/>
            <c:extLst xmlns:c16r2="http://schemas.microsoft.com/office/drawing/2015/06/chart">
              <c:ext xmlns:c16="http://schemas.microsoft.com/office/drawing/2014/chart" uri="{C3380CC4-5D6E-409C-BE32-E72D297353CC}">
                <c16:uniqueId val="{00000009-B4DE-4DD6-AAAB-82680ADF1043}"/>
              </c:ext>
            </c:extLst>
          </c:dPt>
          <c:dPt>
            <c:idx val="2"/>
            <c:invertIfNegative val="1"/>
            <c:bubble3D val="0"/>
            <c:extLst xmlns:c16r2="http://schemas.microsoft.com/office/drawing/2015/06/chart">
              <c:ext xmlns:c16="http://schemas.microsoft.com/office/drawing/2014/chart" uri="{C3380CC4-5D6E-409C-BE32-E72D297353CC}">
                <c16:uniqueId val="{0000000A-B4DE-4DD6-AAAB-82680ADF1043}"/>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B4DE-4DD6-AAAB-82680ADF1043}"/>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B4DE-4DD6-AAAB-82680ADF1043}"/>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B4DE-4DD6-AAAB-82680ADF1043}"/>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have a positive impact on my students’ health. (N=278)</c:v>
                </c:pt>
                <c:pt idx="1">
                  <c:v>help my students complete homework. (N=277)</c:v>
                </c:pt>
                <c:pt idx="2">
                  <c:v>improve my students’ academic performance. (N=277)</c:v>
                </c:pt>
              </c:strCache>
            </c:strRef>
          </c:cat>
          <c:val>
            <c:numRef>
              <c:f>Sheet1!$D$2:$D$4</c:f>
              <c:numCache>
                <c:formatCode>0%</c:formatCode>
                <c:ptCount val="3"/>
                <c:pt idx="0">
                  <c:v>0.18</c:v>
                </c:pt>
                <c:pt idx="1">
                  <c:v>0.37</c:v>
                </c:pt>
                <c:pt idx="2">
                  <c:v>0.26</c:v>
                </c:pt>
              </c:numCache>
            </c:numRef>
          </c:val>
          <c:extLst xmlns:c16r2="http://schemas.microsoft.com/office/drawing/2015/06/chart">
            <c:ext xmlns:c16="http://schemas.microsoft.com/office/drawing/2014/chart" uri="{C3380CC4-5D6E-409C-BE32-E72D297353CC}">
              <c16:uniqueId val="{0000000B-B4DE-4DD6-AAAB-82680ADF1043}"/>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3"/>
          <c:order val="3"/>
          <c:tx>
            <c:strRef>
              <c:f>Sheet1!$E$1</c:f>
              <c:strCache>
                <c:ptCount val="1"/>
                <c:pt idx="0">
                  <c:v>Strongly Disagree</c:v>
                </c:pt>
              </c:strCache>
            </c:strRef>
          </c:tx>
          <c:spPr>
            <a:solidFill>
              <a:srgbClr val="F3B71C"/>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C-B4DE-4DD6-AAAB-82680ADF1043}"/>
              </c:ext>
            </c:extLst>
          </c:dPt>
          <c:dPt>
            <c:idx val="1"/>
            <c:invertIfNegative val="1"/>
            <c:bubble3D val="0"/>
            <c:extLst xmlns:c16r2="http://schemas.microsoft.com/office/drawing/2015/06/chart">
              <c:ext xmlns:c16="http://schemas.microsoft.com/office/drawing/2014/chart" uri="{C3380CC4-5D6E-409C-BE32-E72D297353CC}">
                <c16:uniqueId val="{0000000D-B4DE-4DD6-AAAB-82680ADF1043}"/>
              </c:ext>
            </c:extLst>
          </c:dPt>
          <c:dPt>
            <c:idx val="2"/>
            <c:invertIfNegative val="1"/>
            <c:bubble3D val="0"/>
            <c:extLst xmlns:c16r2="http://schemas.microsoft.com/office/drawing/2015/06/chart">
              <c:ext xmlns:c16="http://schemas.microsoft.com/office/drawing/2014/chart" uri="{C3380CC4-5D6E-409C-BE32-E72D297353CC}">
                <c16:uniqueId val="{0000000E-B4DE-4DD6-AAAB-82680ADF1043}"/>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B4DE-4DD6-AAAB-82680ADF1043}"/>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B4DE-4DD6-AAAB-82680ADF1043}"/>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B4DE-4DD6-AAAB-82680ADF1043}"/>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have a positive impact on my students’ health. (N=278)</c:v>
                </c:pt>
                <c:pt idx="1">
                  <c:v>help my students complete homework. (N=277)</c:v>
                </c:pt>
                <c:pt idx="2">
                  <c:v>improve my students’ academic performance. (N=277)</c:v>
                </c:pt>
              </c:strCache>
            </c:strRef>
          </c:cat>
          <c:val>
            <c:numRef>
              <c:f>Sheet1!$E$2:$E$4</c:f>
              <c:numCache>
                <c:formatCode>0%</c:formatCode>
                <c:ptCount val="3"/>
                <c:pt idx="0">
                  <c:v>0.15</c:v>
                </c:pt>
                <c:pt idx="1">
                  <c:v>0.28000000000000003</c:v>
                </c:pt>
                <c:pt idx="2">
                  <c:v>0.17</c:v>
                </c:pt>
              </c:numCache>
            </c:numRef>
          </c:val>
          <c:extLst xmlns:c16r2="http://schemas.microsoft.com/office/drawing/2015/06/chart">
            <c:ext xmlns:c16="http://schemas.microsoft.com/office/drawing/2014/chart" uri="{C3380CC4-5D6E-409C-BE32-E72D297353CC}">
              <c16:uniqueId val="{0000000F-B4DE-4DD6-AAAB-82680ADF1043}"/>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4"/>
          <c:order val="4"/>
          <c:tx>
            <c:strRef>
              <c:f>Sheet1!$F$1</c:f>
              <c:strCache>
                <c:ptCount val="1"/>
                <c:pt idx="0">
                  <c:v>Don’t Know</c:v>
                </c:pt>
              </c:strCache>
            </c:strRef>
          </c:tx>
          <c:spPr>
            <a:solidFill>
              <a:srgbClr val="7F7F7F"/>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10-B4DE-4DD6-AAAB-82680ADF1043}"/>
              </c:ext>
            </c:extLst>
          </c:dPt>
          <c:dPt>
            <c:idx val="1"/>
            <c:invertIfNegative val="1"/>
            <c:bubble3D val="0"/>
            <c:extLst xmlns:c16r2="http://schemas.microsoft.com/office/drawing/2015/06/chart">
              <c:ext xmlns:c16="http://schemas.microsoft.com/office/drawing/2014/chart" uri="{C3380CC4-5D6E-409C-BE32-E72D297353CC}">
                <c16:uniqueId val="{00000011-B4DE-4DD6-AAAB-82680ADF1043}"/>
              </c:ext>
            </c:extLst>
          </c:dPt>
          <c:dPt>
            <c:idx val="2"/>
            <c:invertIfNegative val="1"/>
            <c:bubble3D val="0"/>
            <c:extLst xmlns:c16r2="http://schemas.microsoft.com/office/drawing/2015/06/chart">
              <c:ext xmlns:c16="http://schemas.microsoft.com/office/drawing/2014/chart" uri="{C3380CC4-5D6E-409C-BE32-E72D297353CC}">
                <c16:uniqueId val="{00000012-B4DE-4DD6-AAAB-82680ADF1043}"/>
              </c:ext>
            </c:extLst>
          </c:dPt>
          <c:dLbls>
            <c:dLbl>
              <c:idx val="0"/>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B4DE-4DD6-AAAB-82680ADF1043}"/>
                </c:ext>
              </c:extLst>
            </c:dLbl>
            <c:dLbl>
              <c:idx val="1"/>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1-B4DE-4DD6-AAAB-82680ADF1043}"/>
                </c:ext>
              </c:extLst>
            </c:dLbl>
            <c:dLbl>
              <c:idx val="2"/>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B4DE-4DD6-AAAB-82680ADF1043}"/>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have a positive impact on my students’ health. (N=278)</c:v>
                </c:pt>
                <c:pt idx="1">
                  <c:v>help my students complete homework. (N=277)</c:v>
                </c:pt>
                <c:pt idx="2">
                  <c:v>improve my students’ academic performance. (N=277)</c:v>
                </c:pt>
              </c:strCache>
            </c:strRef>
          </c:cat>
          <c:val>
            <c:numRef>
              <c:f>Sheet1!$F$2:$F$4</c:f>
              <c:numCache>
                <c:formatCode>0%</c:formatCode>
                <c:ptCount val="3"/>
                <c:pt idx="0">
                  <c:v>0.13</c:v>
                </c:pt>
                <c:pt idx="1">
                  <c:v>0.1</c:v>
                </c:pt>
                <c:pt idx="2">
                  <c:v>0.13</c:v>
                </c:pt>
              </c:numCache>
            </c:numRef>
          </c:val>
          <c:extLst xmlns:c16r2="http://schemas.microsoft.com/office/drawing/2015/06/chart">
            <c:ext xmlns:c16="http://schemas.microsoft.com/office/drawing/2014/chart" uri="{C3380CC4-5D6E-409C-BE32-E72D297353CC}">
              <c16:uniqueId val="{00000013-B4DE-4DD6-AAAB-82680ADF1043}"/>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dLbls>
          <c:showLegendKey val="0"/>
          <c:showVal val="0"/>
          <c:showCatName val="0"/>
          <c:showSerName val="0"/>
          <c:showPercent val="0"/>
          <c:showBubbleSize val="0"/>
        </c:dLbls>
        <c:gapWidth val="50"/>
        <c:overlap val="100"/>
        <c:axId val="75304320"/>
        <c:axId val="75306496"/>
      </c:barChart>
      <c:catAx>
        <c:axId val="75304320"/>
        <c:scaling>
          <c:orientation val="minMax"/>
        </c:scaling>
        <c:delete val="0"/>
        <c:axPos val="l"/>
        <c:title>
          <c:tx>
            <c:rich>
              <a:bodyPr/>
              <a:lstStyle/>
              <a:p>
                <a:pPr>
                  <a:defRPr/>
                </a:pPr>
                <a:endParaRPr lang="en-US" sz="1400" b="0" dirty="0">
                  <a:solidFill>
                    <a:srgbClr val="000000"/>
                  </a:solidFill>
                  <a:effectLst/>
                  <a:latin typeface="Calibri"/>
                </a:endParaRPr>
              </a:p>
            </c:rich>
          </c:tx>
          <c:overlay val="0"/>
        </c:title>
        <c:numFmt formatCode="General" sourceLinked="1"/>
        <c:majorTickMark val="out"/>
        <c:minorTickMark val="none"/>
        <c:tickLblPos val="nextTo"/>
        <c:txPr>
          <a:bodyPr/>
          <a:lstStyle/>
          <a:p>
            <a:pPr>
              <a:defRPr sz="1400" b="0" i="0">
                <a:solidFill>
                  <a:srgbClr val="000000"/>
                </a:solidFill>
                <a:effectLst/>
                <a:latin typeface="Calibri"/>
              </a:defRPr>
            </a:pPr>
            <a:endParaRPr lang="en-US"/>
          </a:p>
        </c:txPr>
        <c:crossAx val="75306496"/>
        <c:crosses val="autoZero"/>
        <c:auto val="0"/>
        <c:lblAlgn val="ctr"/>
        <c:lblOffset val="100"/>
        <c:noMultiLvlLbl val="0"/>
      </c:catAx>
      <c:valAx>
        <c:axId val="75306496"/>
        <c:scaling>
          <c:orientation val="minMax"/>
          <c:max val="1"/>
          <c:min val="0"/>
        </c:scaling>
        <c:delete val="0"/>
        <c:axPos val="b"/>
        <c:title>
          <c:tx>
            <c:rich>
              <a:bodyPr/>
              <a:lstStyle/>
              <a:p>
                <a:pPr>
                  <a:defRPr/>
                </a:pPr>
                <a:endParaRPr lang="en-US" sz="1400" b="1" dirty="0">
                  <a:solidFill>
                    <a:srgbClr val="000000"/>
                  </a:solidFill>
                  <a:effectLst/>
                  <a:latin typeface="Calibri"/>
                </a:endParaRPr>
              </a:p>
            </c:rich>
          </c:tx>
          <c:overlay val="0"/>
        </c:title>
        <c:numFmt formatCode="0%" sourceLinked="1"/>
        <c:majorTickMark val="out"/>
        <c:minorTickMark val="none"/>
        <c:tickLblPos val="low"/>
        <c:spPr>
          <a:ln>
            <a:solidFill>
              <a:srgbClr val="808080"/>
            </a:solidFill>
          </a:ln>
          <a:effectLst/>
        </c:spPr>
        <c:txPr>
          <a:bodyPr/>
          <a:lstStyle/>
          <a:p>
            <a:pPr>
              <a:defRPr sz="1400" b="0" i="0">
                <a:solidFill>
                  <a:srgbClr val="000000"/>
                </a:solidFill>
                <a:effectLst/>
                <a:latin typeface="Calibri"/>
              </a:defRPr>
            </a:pPr>
            <a:endParaRPr lang="en-US"/>
          </a:p>
        </c:txPr>
        <c:crossAx val="75304320"/>
        <c:crosses val="autoZero"/>
        <c:crossBetween val="between"/>
        <c:majorUnit val="0.2"/>
        <c:minorUnit val="0.04"/>
      </c:valAx>
    </c:plotArea>
    <c:legend>
      <c:legendPos val="b"/>
      <c:overlay val="0"/>
      <c:txPr>
        <a:bodyPr/>
        <a:lstStyle/>
        <a:p>
          <a:pPr>
            <a:defRPr sz="1400">
              <a:solidFill>
                <a:srgbClr val="000000"/>
              </a:solidFill>
              <a:effectLst/>
              <a:latin typeface="Calibri"/>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sz="100" b="0" i="0" dirty="0">
              <a:solidFill>
                <a:srgbClr val="FFFFFF"/>
              </a:solidFill>
              <a:effectLst/>
            </a:endParaRPr>
          </a:p>
        </c:rich>
      </c:tx>
      <c:overlay val="1"/>
    </c:title>
    <c:autoTitleDeleted val="0"/>
    <c:plotArea>
      <c:layout>
        <c:manualLayout>
          <c:layoutTarget val="inner"/>
          <c:xMode val="edge"/>
          <c:yMode val="edge"/>
          <c:x val="0.50379188538932629"/>
          <c:y val="3.0555555555555555E-2"/>
          <c:w val="0.45919772528433955"/>
          <c:h val="0.72642891513560803"/>
        </c:manualLayout>
      </c:layout>
      <c:barChart>
        <c:barDir val="bar"/>
        <c:grouping val="stacked"/>
        <c:varyColors val="0"/>
        <c:ser>
          <c:idx val="0"/>
          <c:order val="0"/>
          <c:tx>
            <c:strRef>
              <c:f>Sheet1!$B$1</c:f>
              <c:strCache>
                <c:ptCount val="1"/>
                <c:pt idx="0">
                  <c:v>Strongly Agree</c:v>
                </c:pt>
              </c:strCache>
            </c:strRef>
          </c:tx>
          <c:spPr>
            <a:solidFill>
              <a:srgbClr val="61AC45"/>
            </a:solidFill>
            <a:ln>
              <a:solidFill>
                <a:srgbClr val="FFFFFF"/>
              </a:solidFill>
            </a:ln>
            <a:effectLst/>
          </c:spPr>
          <c:invertIfNegative val="1"/>
          <c:dPt>
            <c:idx val="2"/>
            <c:invertIfNegative val="1"/>
            <c:bubble3D val="0"/>
            <c:extLst xmlns:c16r2="http://schemas.microsoft.com/office/drawing/2015/06/chart">
              <c:ext xmlns:c16="http://schemas.microsoft.com/office/drawing/2014/chart" uri="{C3380CC4-5D6E-409C-BE32-E72D297353CC}">
                <c16:uniqueId val="{00000002-40EA-4399-81E7-E0EB81006571}"/>
              </c:ext>
            </c:extLst>
          </c:dPt>
          <c:dPt>
            <c:idx val="3"/>
            <c:invertIfNegative val="1"/>
            <c:bubble3D val="0"/>
            <c:extLst xmlns:c16r2="http://schemas.microsoft.com/office/drawing/2015/06/chart">
              <c:ext xmlns:c16="http://schemas.microsoft.com/office/drawing/2014/chart" uri="{C3380CC4-5D6E-409C-BE32-E72D297353CC}">
                <c16:uniqueId val="{00000003-40EA-4399-81E7-E0EB81006571}"/>
              </c:ext>
            </c:extLst>
          </c:dPt>
          <c:dPt>
            <c:idx val="4"/>
            <c:invertIfNegative val="1"/>
            <c:bubble3D val="0"/>
            <c:extLst xmlns:c16r2="http://schemas.microsoft.com/office/drawing/2015/06/chart">
              <c:ext xmlns:c16="http://schemas.microsoft.com/office/drawing/2014/chart" uri="{C3380CC4-5D6E-409C-BE32-E72D297353CC}">
                <c16:uniqueId val="{00000002-E4CF-4105-A4C1-E9862FCC2EE1}"/>
              </c:ext>
            </c:extLst>
          </c:dPt>
          <c:dPt>
            <c:idx val="5"/>
            <c:invertIfNegative val="1"/>
            <c:bubble3D val="0"/>
            <c:extLst xmlns:c16r2="http://schemas.microsoft.com/office/drawing/2015/06/chart">
              <c:ext xmlns:c16="http://schemas.microsoft.com/office/drawing/2014/chart" uri="{C3380CC4-5D6E-409C-BE32-E72D297353CC}">
                <c16:uniqueId val="{00000003-E4CF-4105-A4C1-E9862FCC2EE1}"/>
              </c:ext>
            </c:extLst>
          </c:dPt>
          <c:dLbls>
            <c:dLbl>
              <c:idx val="0"/>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40EA-4399-81E7-E0EB81006571}"/>
                </c:ext>
              </c:extLst>
            </c:dLbl>
            <c:dLbl>
              <c:idx val="1"/>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40EA-4399-81E7-E0EB81006571}"/>
                </c:ext>
              </c:extLst>
            </c:dLbl>
            <c:dLbl>
              <c:idx val="2"/>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40EA-4399-81E7-E0EB81006571}"/>
                </c:ext>
              </c:extLst>
            </c:dLbl>
            <c:dLbl>
              <c:idx val="3"/>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40EA-4399-81E7-E0EB81006571}"/>
                </c:ext>
              </c:extLst>
            </c:dLbl>
            <c:dLbl>
              <c:idx val="4"/>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E4CF-4105-A4C1-E9862FCC2EE1}"/>
                </c:ext>
              </c:extLst>
            </c:dLbl>
            <c:dLbl>
              <c:idx val="5"/>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E4CF-4105-A4C1-E9862FCC2EE1}"/>
                </c:ext>
              </c:extLst>
            </c:dLbl>
            <c:spPr>
              <a:noFill/>
              <a:ln>
                <a:noFill/>
              </a:ln>
              <a:effectLst/>
            </c:spPr>
            <c:txPr>
              <a:bodyPr wrap="square" lIns="38100" tIns="19050" rIns="38100" bIns="19050" anchor="ctr" anchorCtr="0">
                <a:spAutoFit/>
              </a:bodyPr>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Sheet1!$A$2:$A$7</c:f>
              <c:strCache>
                <c:ptCount val="6"/>
                <c:pt idx="0">
                  <c:v>have a negative impact on my child's after-school activities. (N=2,950)*</c:v>
                </c:pt>
                <c:pt idx="1">
                  <c:v>cause my child to return home too late. (N=2,953)*</c:v>
                </c:pt>
                <c:pt idx="2">
                  <c:v>have a positive impact on my child's health. (N=2,952)</c:v>
                </c:pt>
                <c:pt idx="3">
                  <c:v>have a positive impact on my child's sleep. (N=2,953)</c:v>
                </c:pt>
                <c:pt idx="4">
                  <c:v>help my child complete homework. (N=2,956)</c:v>
                </c:pt>
                <c:pt idx="5">
                  <c:v>improve my child's academic performance. (N=2,960)</c:v>
                </c:pt>
              </c:strCache>
            </c:strRef>
          </c:cat>
          <c:val>
            <c:numRef>
              <c:f>Sheet1!$B$2:$B$7</c:f>
              <c:numCache>
                <c:formatCode>0%</c:formatCode>
                <c:ptCount val="6"/>
                <c:pt idx="0">
                  <c:v>0.13</c:v>
                </c:pt>
                <c:pt idx="1">
                  <c:v>0.17</c:v>
                </c:pt>
                <c:pt idx="2">
                  <c:v>0.26</c:v>
                </c:pt>
                <c:pt idx="3">
                  <c:v>0.28000000000000003</c:v>
                </c:pt>
                <c:pt idx="4">
                  <c:v>0.18</c:v>
                </c:pt>
                <c:pt idx="5">
                  <c:v>0.21</c:v>
                </c:pt>
              </c:numCache>
            </c:numRef>
          </c:val>
          <c:extLst xmlns:c16r2="http://schemas.microsoft.com/office/drawing/2015/06/chart">
            <c:ext xmlns:c16="http://schemas.microsoft.com/office/drawing/2014/chart" uri="{C3380CC4-5D6E-409C-BE32-E72D297353CC}">
              <c16:uniqueId val="{00000004-40EA-4399-81E7-E0EB81006571}"/>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1"/>
          <c:order val="1"/>
          <c:tx>
            <c:strRef>
              <c:f>Sheet1!$C$1</c:f>
              <c:strCache>
                <c:ptCount val="1"/>
                <c:pt idx="0">
                  <c:v>Agree</c:v>
                </c:pt>
              </c:strCache>
            </c:strRef>
          </c:tx>
          <c:spPr>
            <a:solidFill>
              <a:srgbClr val="8CC365"/>
            </a:solidFill>
            <a:ln>
              <a:solidFill>
                <a:srgbClr val="FFFFFF"/>
              </a:solidFill>
            </a:ln>
            <a:effectLst/>
          </c:spPr>
          <c:invertIfNegative val="1"/>
          <c:dPt>
            <c:idx val="2"/>
            <c:invertIfNegative val="1"/>
            <c:bubble3D val="0"/>
            <c:extLst xmlns:c16r2="http://schemas.microsoft.com/office/drawing/2015/06/chart">
              <c:ext xmlns:c16="http://schemas.microsoft.com/office/drawing/2014/chart" uri="{C3380CC4-5D6E-409C-BE32-E72D297353CC}">
                <c16:uniqueId val="{00000007-40EA-4399-81E7-E0EB81006571}"/>
              </c:ext>
            </c:extLst>
          </c:dPt>
          <c:dPt>
            <c:idx val="3"/>
            <c:invertIfNegative val="1"/>
            <c:bubble3D val="0"/>
            <c:extLst xmlns:c16r2="http://schemas.microsoft.com/office/drawing/2015/06/chart">
              <c:ext xmlns:c16="http://schemas.microsoft.com/office/drawing/2014/chart" uri="{C3380CC4-5D6E-409C-BE32-E72D297353CC}">
                <c16:uniqueId val="{00000008-40EA-4399-81E7-E0EB81006571}"/>
              </c:ext>
            </c:extLst>
          </c:dPt>
          <c:dPt>
            <c:idx val="4"/>
            <c:invertIfNegative val="1"/>
            <c:bubble3D val="0"/>
            <c:extLst xmlns:c16r2="http://schemas.microsoft.com/office/drawing/2015/06/chart">
              <c:ext xmlns:c16="http://schemas.microsoft.com/office/drawing/2014/chart" uri="{C3380CC4-5D6E-409C-BE32-E72D297353CC}">
                <c16:uniqueId val="{00000006-E4CF-4105-A4C1-E9862FCC2EE1}"/>
              </c:ext>
            </c:extLst>
          </c:dPt>
          <c:dPt>
            <c:idx val="5"/>
            <c:invertIfNegative val="1"/>
            <c:bubble3D val="0"/>
            <c:extLst xmlns:c16r2="http://schemas.microsoft.com/office/drawing/2015/06/chart">
              <c:ext xmlns:c16="http://schemas.microsoft.com/office/drawing/2014/chart" uri="{C3380CC4-5D6E-409C-BE32-E72D297353CC}">
                <c16:uniqueId val="{00000007-E4CF-4105-A4C1-E9862FCC2EE1}"/>
              </c:ext>
            </c:extLst>
          </c:dPt>
          <c:dLbls>
            <c:dLbl>
              <c:idx val="0"/>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40EA-4399-81E7-E0EB81006571}"/>
                </c:ext>
              </c:extLst>
            </c:dLbl>
            <c:dLbl>
              <c:idx val="1"/>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40EA-4399-81E7-E0EB81006571}"/>
                </c:ext>
              </c:extLst>
            </c:dLbl>
            <c:dLbl>
              <c:idx val="2"/>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40EA-4399-81E7-E0EB81006571}"/>
                </c:ext>
              </c:extLst>
            </c:dLbl>
            <c:dLbl>
              <c:idx val="3"/>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40EA-4399-81E7-E0EB81006571}"/>
                </c:ext>
              </c:extLst>
            </c:dLbl>
            <c:dLbl>
              <c:idx val="4"/>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E4CF-4105-A4C1-E9862FCC2EE1}"/>
                </c:ext>
              </c:extLst>
            </c:dLbl>
            <c:dLbl>
              <c:idx val="5"/>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E4CF-4105-A4C1-E9862FCC2EE1}"/>
                </c:ext>
              </c:extLst>
            </c:dLbl>
            <c:spPr>
              <a:noFill/>
              <a:ln>
                <a:noFill/>
              </a:ln>
              <a:effectLst/>
            </c:spPr>
            <c:txPr>
              <a:bodyPr wrap="square" lIns="38100" tIns="19050" rIns="38100" bIns="19050" anchor="ctr" anchorCtr="0">
                <a:spAutoFit/>
              </a:bodyPr>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Sheet1!$A$2:$A$7</c:f>
              <c:strCache>
                <c:ptCount val="6"/>
                <c:pt idx="0">
                  <c:v>have a negative impact on my child's after-school activities. (N=2,950)*</c:v>
                </c:pt>
                <c:pt idx="1">
                  <c:v>cause my child to return home too late. (N=2,953)*</c:v>
                </c:pt>
                <c:pt idx="2">
                  <c:v>have a positive impact on my child's health. (N=2,952)</c:v>
                </c:pt>
                <c:pt idx="3">
                  <c:v>have a positive impact on my child's sleep. (N=2,953)</c:v>
                </c:pt>
                <c:pt idx="4">
                  <c:v>help my child complete homework. (N=2,956)</c:v>
                </c:pt>
                <c:pt idx="5">
                  <c:v>improve my child's academic performance. (N=2,960)</c:v>
                </c:pt>
              </c:strCache>
            </c:strRef>
          </c:cat>
          <c:val>
            <c:numRef>
              <c:f>Sheet1!$C$2:$C$7</c:f>
              <c:numCache>
                <c:formatCode>0%</c:formatCode>
                <c:ptCount val="6"/>
                <c:pt idx="0">
                  <c:v>0.43</c:v>
                </c:pt>
                <c:pt idx="1">
                  <c:v>0.47</c:v>
                </c:pt>
                <c:pt idx="2">
                  <c:v>0.3</c:v>
                </c:pt>
                <c:pt idx="3">
                  <c:v>0.31</c:v>
                </c:pt>
                <c:pt idx="4">
                  <c:v>0.32</c:v>
                </c:pt>
                <c:pt idx="5">
                  <c:v>0.34</c:v>
                </c:pt>
              </c:numCache>
            </c:numRef>
          </c:val>
          <c:extLst xmlns:c16r2="http://schemas.microsoft.com/office/drawing/2015/06/chart">
            <c:ext xmlns:c16="http://schemas.microsoft.com/office/drawing/2014/chart" uri="{C3380CC4-5D6E-409C-BE32-E72D297353CC}">
              <c16:uniqueId val="{00000009-40EA-4399-81E7-E0EB81006571}"/>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2"/>
          <c:order val="2"/>
          <c:tx>
            <c:strRef>
              <c:f>Sheet1!$D$1</c:f>
              <c:strCache>
                <c:ptCount val="1"/>
                <c:pt idx="0">
                  <c:v>Disagree</c:v>
                </c:pt>
              </c:strCache>
            </c:strRef>
          </c:tx>
          <c:spPr>
            <a:solidFill>
              <a:srgbClr val="F7C660"/>
            </a:solidFill>
            <a:ln>
              <a:solidFill>
                <a:srgbClr val="FFFFFF"/>
              </a:solidFill>
            </a:ln>
            <a:effectLst/>
          </c:spPr>
          <c:invertIfNegative val="1"/>
          <c:dPt>
            <c:idx val="2"/>
            <c:invertIfNegative val="1"/>
            <c:bubble3D val="0"/>
            <c:extLst xmlns:c16r2="http://schemas.microsoft.com/office/drawing/2015/06/chart">
              <c:ext xmlns:c16="http://schemas.microsoft.com/office/drawing/2014/chart" uri="{C3380CC4-5D6E-409C-BE32-E72D297353CC}">
                <c16:uniqueId val="{0000000C-40EA-4399-81E7-E0EB81006571}"/>
              </c:ext>
            </c:extLst>
          </c:dPt>
          <c:dPt>
            <c:idx val="3"/>
            <c:invertIfNegative val="1"/>
            <c:bubble3D val="0"/>
            <c:extLst xmlns:c16r2="http://schemas.microsoft.com/office/drawing/2015/06/chart">
              <c:ext xmlns:c16="http://schemas.microsoft.com/office/drawing/2014/chart" uri="{C3380CC4-5D6E-409C-BE32-E72D297353CC}">
                <c16:uniqueId val="{0000000D-40EA-4399-81E7-E0EB81006571}"/>
              </c:ext>
            </c:extLst>
          </c:dPt>
          <c:dPt>
            <c:idx val="4"/>
            <c:invertIfNegative val="1"/>
            <c:bubble3D val="0"/>
            <c:extLst xmlns:c16r2="http://schemas.microsoft.com/office/drawing/2015/06/chart">
              <c:ext xmlns:c16="http://schemas.microsoft.com/office/drawing/2014/chart" uri="{C3380CC4-5D6E-409C-BE32-E72D297353CC}">
                <c16:uniqueId val="{0000000A-E4CF-4105-A4C1-E9862FCC2EE1}"/>
              </c:ext>
            </c:extLst>
          </c:dPt>
          <c:dPt>
            <c:idx val="5"/>
            <c:invertIfNegative val="1"/>
            <c:bubble3D val="0"/>
            <c:extLst xmlns:c16r2="http://schemas.microsoft.com/office/drawing/2015/06/chart">
              <c:ext xmlns:c16="http://schemas.microsoft.com/office/drawing/2014/chart" uri="{C3380CC4-5D6E-409C-BE32-E72D297353CC}">
                <c16:uniqueId val="{0000000B-E4CF-4105-A4C1-E9862FCC2EE1}"/>
              </c:ext>
            </c:extLst>
          </c:dPt>
          <c:dLbls>
            <c:dLbl>
              <c:idx val="0"/>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40EA-4399-81E7-E0EB81006571}"/>
                </c:ext>
              </c:extLst>
            </c:dLbl>
            <c:dLbl>
              <c:idx val="1"/>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40EA-4399-81E7-E0EB81006571}"/>
                </c:ext>
              </c:extLst>
            </c:dLbl>
            <c:dLbl>
              <c:idx val="2"/>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40EA-4399-81E7-E0EB81006571}"/>
                </c:ext>
              </c:extLst>
            </c:dLbl>
            <c:dLbl>
              <c:idx val="3"/>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40EA-4399-81E7-E0EB81006571}"/>
                </c:ext>
              </c:extLst>
            </c:dLbl>
            <c:dLbl>
              <c:idx val="4"/>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E4CF-4105-A4C1-E9862FCC2EE1}"/>
                </c:ext>
              </c:extLst>
            </c:dLbl>
            <c:dLbl>
              <c:idx val="5"/>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E4CF-4105-A4C1-E9862FCC2EE1}"/>
                </c:ext>
              </c:extLst>
            </c:dLbl>
            <c:spPr>
              <a:noFill/>
              <a:ln>
                <a:noFill/>
              </a:ln>
              <a:effectLst/>
            </c:spPr>
            <c:txPr>
              <a:bodyPr wrap="square" lIns="38100" tIns="19050" rIns="38100" bIns="19050" anchor="ctr" anchorCtr="0">
                <a:spAutoFit/>
              </a:bodyPr>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Sheet1!$A$2:$A$7</c:f>
              <c:strCache>
                <c:ptCount val="6"/>
                <c:pt idx="0">
                  <c:v>have a negative impact on my child's after-school activities. (N=2,950)*</c:v>
                </c:pt>
                <c:pt idx="1">
                  <c:v>cause my child to return home too late. (N=2,953)*</c:v>
                </c:pt>
                <c:pt idx="2">
                  <c:v>have a positive impact on my child's health. (N=2,952)</c:v>
                </c:pt>
                <c:pt idx="3">
                  <c:v>have a positive impact on my child's sleep. (N=2,953)</c:v>
                </c:pt>
                <c:pt idx="4">
                  <c:v>help my child complete homework. (N=2,956)</c:v>
                </c:pt>
                <c:pt idx="5">
                  <c:v>improve my child's academic performance. (N=2,960)</c:v>
                </c:pt>
              </c:strCache>
            </c:strRef>
          </c:cat>
          <c:val>
            <c:numRef>
              <c:f>Sheet1!$D$2:$D$7</c:f>
              <c:numCache>
                <c:formatCode>0%</c:formatCode>
                <c:ptCount val="6"/>
                <c:pt idx="0">
                  <c:v>0.21</c:v>
                </c:pt>
                <c:pt idx="1">
                  <c:v>0.19</c:v>
                </c:pt>
                <c:pt idx="2">
                  <c:v>0.19</c:v>
                </c:pt>
                <c:pt idx="3">
                  <c:v>0.2</c:v>
                </c:pt>
                <c:pt idx="4">
                  <c:v>0.26</c:v>
                </c:pt>
                <c:pt idx="5">
                  <c:v>0.19</c:v>
                </c:pt>
              </c:numCache>
            </c:numRef>
          </c:val>
          <c:extLst xmlns:c16r2="http://schemas.microsoft.com/office/drawing/2015/06/chart">
            <c:ext xmlns:c16="http://schemas.microsoft.com/office/drawing/2014/chart" uri="{C3380CC4-5D6E-409C-BE32-E72D297353CC}">
              <c16:uniqueId val="{0000000E-40EA-4399-81E7-E0EB81006571}"/>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3"/>
          <c:order val="3"/>
          <c:tx>
            <c:strRef>
              <c:f>Sheet1!$E$1</c:f>
              <c:strCache>
                <c:ptCount val="1"/>
                <c:pt idx="0">
                  <c:v>Strongly Disagree</c:v>
                </c:pt>
              </c:strCache>
            </c:strRef>
          </c:tx>
          <c:spPr>
            <a:solidFill>
              <a:srgbClr val="F3B71C"/>
            </a:solidFill>
            <a:ln>
              <a:solidFill>
                <a:srgbClr val="FFFFFF"/>
              </a:solidFill>
            </a:ln>
            <a:effectLst/>
          </c:spPr>
          <c:invertIfNegative val="1"/>
          <c:dPt>
            <c:idx val="2"/>
            <c:invertIfNegative val="1"/>
            <c:bubble3D val="0"/>
            <c:extLst xmlns:c16r2="http://schemas.microsoft.com/office/drawing/2015/06/chart">
              <c:ext xmlns:c16="http://schemas.microsoft.com/office/drawing/2014/chart" uri="{C3380CC4-5D6E-409C-BE32-E72D297353CC}">
                <c16:uniqueId val="{00000011-40EA-4399-81E7-E0EB81006571}"/>
              </c:ext>
            </c:extLst>
          </c:dPt>
          <c:dPt>
            <c:idx val="3"/>
            <c:invertIfNegative val="1"/>
            <c:bubble3D val="0"/>
            <c:extLst xmlns:c16r2="http://schemas.microsoft.com/office/drawing/2015/06/chart">
              <c:ext xmlns:c16="http://schemas.microsoft.com/office/drawing/2014/chart" uri="{C3380CC4-5D6E-409C-BE32-E72D297353CC}">
                <c16:uniqueId val="{00000012-40EA-4399-81E7-E0EB81006571}"/>
              </c:ext>
            </c:extLst>
          </c:dPt>
          <c:dPt>
            <c:idx val="4"/>
            <c:invertIfNegative val="1"/>
            <c:bubble3D val="0"/>
            <c:extLst xmlns:c16r2="http://schemas.microsoft.com/office/drawing/2015/06/chart">
              <c:ext xmlns:c16="http://schemas.microsoft.com/office/drawing/2014/chart" uri="{C3380CC4-5D6E-409C-BE32-E72D297353CC}">
                <c16:uniqueId val="{0000000E-E4CF-4105-A4C1-E9862FCC2EE1}"/>
              </c:ext>
            </c:extLst>
          </c:dPt>
          <c:dPt>
            <c:idx val="5"/>
            <c:invertIfNegative val="1"/>
            <c:bubble3D val="0"/>
            <c:extLst xmlns:c16r2="http://schemas.microsoft.com/office/drawing/2015/06/chart">
              <c:ext xmlns:c16="http://schemas.microsoft.com/office/drawing/2014/chart" uri="{C3380CC4-5D6E-409C-BE32-E72D297353CC}">
                <c16:uniqueId val="{0000000F-E4CF-4105-A4C1-E9862FCC2EE1}"/>
              </c:ext>
            </c:extLst>
          </c:dPt>
          <c:dLbls>
            <c:dLbl>
              <c:idx val="0"/>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40EA-4399-81E7-E0EB81006571}"/>
                </c:ext>
              </c:extLst>
            </c:dLbl>
            <c:dLbl>
              <c:idx val="1"/>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40EA-4399-81E7-E0EB81006571}"/>
                </c:ext>
              </c:extLst>
            </c:dLbl>
            <c:dLbl>
              <c:idx val="2"/>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1-40EA-4399-81E7-E0EB81006571}"/>
                </c:ext>
              </c:extLst>
            </c:dLbl>
            <c:dLbl>
              <c:idx val="3"/>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40EA-4399-81E7-E0EB81006571}"/>
                </c:ext>
              </c:extLst>
            </c:dLbl>
            <c:dLbl>
              <c:idx val="4"/>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E4CF-4105-A4C1-E9862FCC2EE1}"/>
                </c:ext>
              </c:extLst>
            </c:dLbl>
            <c:dLbl>
              <c:idx val="5"/>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E4CF-4105-A4C1-E9862FCC2EE1}"/>
                </c:ext>
              </c:extLst>
            </c:dLbl>
            <c:spPr>
              <a:noFill/>
              <a:ln>
                <a:noFill/>
              </a:ln>
              <a:effectLst/>
            </c:spPr>
            <c:txPr>
              <a:bodyPr wrap="square" lIns="38100" tIns="19050" rIns="38100" bIns="19050" anchor="ctr" anchorCtr="0">
                <a:spAutoFit/>
              </a:bodyPr>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Sheet1!$A$2:$A$7</c:f>
              <c:strCache>
                <c:ptCount val="6"/>
                <c:pt idx="0">
                  <c:v>have a negative impact on my child's after-school activities. (N=2,950)*</c:v>
                </c:pt>
                <c:pt idx="1">
                  <c:v>cause my child to return home too late. (N=2,953)*</c:v>
                </c:pt>
                <c:pt idx="2">
                  <c:v>have a positive impact on my child's health. (N=2,952)</c:v>
                </c:pt>
                <c:pt idx="3">
                  <c:v>have a positive impact on my child's sleep. (N=2,953)</c:v>
                </c:pt>
                <c:pt idx="4">
                  <c:v>help my child complete homework. (N=2,956)</c:v>
                </c:pt>
                <c:pt idx="5">
                  <c:v>improve my child's academic performance. (N=2,960)</c:v>
                </c:pt>
              </c:strCache>
            </c:strRef>
          </c:cat>
          <c:val>
            <c:numRef>
              <c:f>Sheet1!$E$2:$E$7</c:f>
              <c:numCache>
                <c:formatCode>0%</c:formatCode>
                <c:ptCount val="6"/>
                <c:pt idx="0">
                  <c:v>0.14000000000000001</c:v>
                </c:pt>
                <c:pt idx="1">
                  <c:v>0.11</c:v>
                </c:pt>
                <c:pt idx="2">
                  <c:v>0.09</c:v>
                </c:pt>
                <c:pt idx="3">
                  <c:v>0.09</c:v>
                </c:pt>
                <c:pt idx="4">
                  <c:v>0.11</c:v>
                </c:pt>
                <c:pt idx="5">
                  <c:v>0.1</c:v>
                </c:pt>
              </c:numCache>
            </c:numRef>
          </c:val>
          <c:extLst xmlns:c16r2="http://schemas.microsoft.com/office/drawing/2015/06/chart">
            <c:ext xmlns:c16="http://schemas.microsoft.com/office/drawing/2014/chart" uri="{C3380CC4-5D6E-409C-BE32-E72D297353CC}">
              <c16:uniqueId val="{00000013-40EA-4399-81E7-E0EB81006571}"/>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4"/>
          <c:order val="4"/>
          <c:tx>
            <c:strRef>
              <c:f>Sheet1!$F$1</c:f>
              <c:strCache>
                <c:ptCount val="1"/>
                <c:pt idx="0">
                  <c:v>Don't Know</c:v>
                </c:pt>
              </c:strCache>
            </c:strRef>
          </c:tx>
          <c:spPr>
            <a:solidFill>
              <a:srgbClr val="7F7F7F"/>
            </a:solidFill>
            <a:ln>
              <a:solidFill>
                <a:srgbClr val="FFFFFF"/>
              </a:solidFill>
            </a:ln>
            <a:effectLst/>
          </c:spPr>
          <c:invertIfNegative val="1"/>
          <c:dPt>
            <c:idx val="2"/>
            <c:invertIfNegative val="1"/>
            <c:bubble3D val="0"/>
            <c:extLst xmlns:c16r2="http://schemas.microsoft.com/office/drawing/2015/06/chart">
              <c:ext xmlns:c16="http://schemas.microsoft.com/office/drawing/2014/chart" uri="{C3380CC4-5D6E-409C-BE32-E72D297353CC}">
                <c16:uniqueId val="{00000016-40EA-4399-81E7-E0EB81006571}"/>
              </c:ext>
            </c:extLst>
          </c:dPt>
          <c:dPt>
            <c:idx val="3"/>
            <c:invertIfNegative val="1"/>
            <c:bubble3D val="0"/>
            <c:extLst xmlns:c16r2="http://schemas.microsoft.com/office/drawing/2015/06/chart">
              <c:ext xmlns:c16="http://schemas.microsoft.com/office/drawing/2014/chart" uri="{C3380CC4-5D6E-409C-BE32-E72D297353CC}">
                <c16:uniqueId val="{00000017-40EA-4399-81E7-E0EB81006571}"/>
              </c:ext>
            </c:extLst>
          </c:dPt>
          <c:dPt>
            <c:idx val="4"/>
            <c:invertIfNegative val="1"/>
            <c:bubble3D val="0"/>
            <c:extLst xmlns:c16r2="http://schemas.microsoft.com/office/drawing/2015/06/chart">
              <c:ext xmlns:c16="http://schemas.microsoft.com/office/drawing/2014/chart" uri="{C3380CC4-5D6E-409C-BE32-E72D297353CC}">
                <c16:uniqueId val="{00000012-E4CF-4105-A4C1-E9862FCC2EE1}"/>
              </c:ext>
            </c:extLst>
          </c:dPt>
          <c:dPt>
            <c:idx val="5"/>
            <c:invertIfNegative val="1"/>
            <c:bubble3D val="0"/>
            <c:extLst xmlns:c16r2="http://schemas.microsoft.com/office/drawing/2015/06/chart">
              <c:ext xmlns:c16="http://schemas.microsoft.com/office/drawing/2014/chart" uri="{C3380CC4-5D6E-409C-BE32-E72D297353CC}">
                <c16:uniqueId val="{00000013-E4CF-4105-A4C1-E9862FCC2EE1}"/>
              </c:ext>
            </c:extLst>
          </c:dPt>
          <c:dLbls>
            <c:dLbl>
              <c:idx val="0"/>
              <c:spPr>
                <a:noFill/>
                <a:ln>
                  <a:noFill/>
                </a:ln>
                <a:effectLst/>
              </c:spPr>
              <c:txPr>
                <a:bodyPr wrap="square" lIns="38100" tIns="19050" rIns="38100" bIns="19050" anchor="ctr" anchorCtr="0">
                  <a:spAutoFit/>
                </a:bodyPr>
                <a:lstStyle/>
                <a:p>
                  <a:pPr algn="ctr" rtl="0">
                    <a:defRPr lang="en-US" sz="1400" b="1" i="0" u="none" strike="noStrike" kern="1200" baseline="0">
                      <a:solidFill>
                        <a:srgbClr val="FFFFFF"/>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4-40EA-4399-81E7-E0EB81006571}"/>
                </c:ext>
              </c:extLst>
            </c:dLbl>
            <c:dLbl>
              <c:idx val="1"/>
              <c:spPr>
                <a:noFill/>
                <a:ln>
                  <a:noFill/>
                </a:ln>
                <a:effectLst/>
              </c:spPr>
              <c:txPr>
                <a:bodyPr wrap="square" lIns="38100" tIns="19050" rIns="38100" bIns="19050" anchor="ctr" anchorCtr="0">
                  <a:spAutoFit/>
                </a:bodyPr>
                <a:lstStyle/>
                <a:p>
                  <a:pPr algn="ctr" rtl="0">
                    <a:defRPr lang="en-US" sz="1400" b="1" i="0" u="none" strike="noStrike" kern="1200" baseline="0">
                      <a:solidFill>
                        <a:srgbClr val="FFFFFF"/>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5-40EA-4399-81E7-E0EB81006571}"/>
                </c:ext>
              </c:extLst>
            </c:dLbl>
            <c:dLbl>
              <c:idx val="2"/>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6-40EA-4399-81E7-E0EB81006571}"/>
                </c:ext>
              </c:extLst>
            </c:dLbl>
            <c:dLbl>
              <c:idx val="3"/>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7-40EA-4399-81E7-E0EB81006571}"/>
                </c:ext>
              </c:extLst>
            </c:dLbl>
            <c:dLbl>
              <c:idx val="4"/>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E4CF-4105-A4C1-E9862FCC2EE1}"/>
                </c:ext>
              </c:extLst>
            </c:dLbl>
            <c:dLbl>
              <c:idx val="5"/>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3-E4CF-4105-A4C1-E9862FCC2EE1}"/>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Sheet1!$A$2:$A$7</c:f>
              <c:strCache>
                <c:ptCount val="6"/>
                <c:pt idx="0">
                  <c:v>have a negative impact on my child's after-school activities. (N=2,950)*</c:v>
                </c:pt>
                <c:pt idx="1">
                  <c:v>cause my child to return home too late. (N=2,953)*</c:v>
                </c:pt>
                <c:pt idx="2">
                  <c:v>have a positive impact on my child's health. (N=2,952)</c:v>
                </c:pt>
                <c:pt idx="3">
                  <c:v>have a positive impact on my child's sleep. (N=2,953)</c:v>
                </c:pt>
                <c:pt idx="4">
                  <c:v>help my child complete homework. (N=2,956)</c:v>
                </c:pt>
                <c:pt idx="5">
                  <c:v>improve my child's academic performance. (N=2,960)</c:v>
                </c:pt>
              </c:strCache>
            </c:strRef>
          </c:cat>
          <c:val>
            <c:numRef>
              <c:f>Sheet1!$F$2:$F$7</c:f>
              <c:numCache>
                <c:formatCode>0%</c:formatCode>
                <c:ptCount val="6"/>
                <c:pt idx="0">
                  <c:v>0.09</c:v>
                </c:pt>
                <c:pt idx="1">
                  <c:v>0.06</c:v>
                </c:pt>
                <c:pt idx="2">
                  <c:v>0.17</c:v>
                </c:pt>
                <c:pt idx="3">
                  <c:v>0.12</c:v>
                </c:pt>
                <c:pt idx="4">
                  <c:v>0.13</c:v>
                </c:pt>
                <c:pt idx="5">
                  <c:v>0.16</c:v>
                </c:pt>
              </c:numCache>
            </c:numRef>
          </c:val>
          <c:extLst xmlns:c16r2="http://schemas.microsoft.com/office/drawing/2015/06/chart">
            <c:ext xmlns:c16="http://schemas.microsoft.com/office/drawing/2014/chart" uri="{C3380CC4-5D6E-409C-BE32-E72D297353CC}">
              <c16:uniqueId val="{00000018-40EA-4399-81E7-E0EB81006571}"/>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dLbls>
          <c:showLegendKey val="0"/>
          <c:showVal val="0"/>
          <c:showCatName val="0"/>
          <c:showSerName val="0"/>
          <c:showPercent val="0"/>
          <c:showBubbleSize val="0"/>
        </c:dLbls>
        <c:gapWidth val="50"/>
        <c:overlap val="100"/>
        <c:axId val="75518720"/>
        <c:axId val="75520640"/>
      </c:barChart>
      <c:catAx>
        <c:axId val="75518720"/>
        <c:scaling>
          <c:orientation val="minMax"/>
        </c:scaling>
        <c:delete val="0"/>
        <c:axPos val="l"/>
        <c:title>
          <c:tx>
            <c:rich>
              <a:bodyPr/>
              <a:lstStyle/>
              <a:p>
                <a:pPr>
                  <a:defRPr/>
                </a:pPr>
                <a:endParaRPr lang="en-US" sz="1400" b="0" dirty="0">
                  <a:solidFill>
                    <a:srgbClr val="000000"/>
                  </a:solidFill>
                  <a:effectLst/>
                  <a:latin typeface="Calibri"/>
                </a:endParaRPr>
              </a:p>
            </c:rich>
          </c:tx>
          <c:overlay val="0"/>
        </c:title>
        <c:numFmt formatCode="General" sourceLinked="1"/>
        <c:majorTickMark val="out"/>
        <c:minorTickMark val="none"/>
        <c:tickLblPos val="nextTo"/>
        <c:txPr>
          <a:bodyPr/>
          <a:lstStyle/>
          <a:p>
            <a:pPr>
              <a:defRPr sz="1400" b="0" i="0">
                <a:solidFill>
                  <a:srgbClr val="000000"/>
                </a:solidFill>
                <a:effectLst/>
                <a:latin typeface="Calibri"/>
              </a:defRPr>
            </a:pPr>
            <a:endParaRPr lang="en-US"/>
          </a:p>
        </c:txPr>
        <c:crossAx val="75520640"/>
        <c:crosses val="autoZero"/>
        <c:auto val="0"/>
        <c:lblAlgn val="ctr"/>
        <c:lblOffset val="100"/>
        <c:noMultiLvlLbl val="0"/>
      </c:catAx>
      <c:valAx>
        <c:axId val="75520640"/>
        <c:scaling>
          <c:orientation val="minMax"/>
          <c:max val="1"/>
          <c:min val="0"/>
        </c:scaling>
        <c:delete val="0"/>
        <c:axPos val="b"/>
        <c:title>
          <c:tx>
            <c:rich>
              <a:bodyPr/>
              <a:lstStyle/>
              <a:p>
                <a:pPr>
                  <a:defRPr/>
                </a:pPr>
                <a:endParaRPr lang="en-US" sz="1400" b="1" dirty="0">
                  <a:solidFill>
                    <a:srgbClr val="000000"/>
                  </a:solidFill>
                  <a:effectLst/>
                  <a:latin typeface="Calibri"/>
                </a:endParaRPr>
              </a:p>
            </c:rich>
          </c:tx>
          <c:overlay val="0"/>
        </c:title>
        <c:numFmt formatCode="0%" sourceLinked="1"/>
        <c:majorTickMark val="out"/>
        <c:minorTickMark val="none"/>
        <c:tickLblPos val="low"/>
        <c:spPr>
          <a:ln>
            <a:solidFill>
              <a:srgbClr val="808080"/>
            </a:solidFill>
          </a:ln>
          <a:effectLst/>
        </c:spPr>
        <c:txPr>
          <a:bodyPr/>
          <a:lstStyle/>
          <a:p>
            <a:pPr>
              <a:defRPr sz="1400" b="0" i="0">
                <a:solidFill>
                  <a:srgbClr val="000000"/>
                </a:solidFill>
                <a:effectLst/>
                <a:latin typeface="Calibri"/>
              </a:defRPr>
            </a:pPr>
            <a:endParaRPr lang="en-US"/>
          </a:p>
        </c:txPr>
        <c:crossAx val="75518720"/>
        <c:crosses val="autoZero"/>
        <c:crossBetween val="between"/>
        <c:majorUnit val="0.2"/>
        <c:minorUnit val="0.04"/>
      </c:valAx>
    </c:plotArea>
    <c:legend>
      <c:legendPos val="b"/>
      <c:overlay val="0"/>
      <c:txPr>
        <a:bodyPr/>
        <a:lstStyle/>
        <a:p>
          <a:pPr>
            <a:defRPr sz="1400">
              <a:solidFill>
                <a:srgbClr val="000000"/>
              </a:solidFill>
              <a:effectLst/>
              <a:latin typeface="Calibri"/>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7254314801558899"/>
          <c:y val="3.1348848732043418E-2"/>
          <c:w val="0.69381104350592537"/>
          <c:h val="0.87609619990018639"/>
        </c:manualLayout>
      </c:layout>
      <c:barChart>
        <c:barDir val="bar"/>
        <c:grouping val="clustered"/>
        <c:varyColors val="0"/>
        <c:ser>
          <c:idx val="0"/>
          <c:order val="0"/>
          <c:tx>
            <c:strRef>
              <c:f>Sheet1!$B$1</c:f>
              <c:strCache>
                <c:ptCount val="1"/>
                <c:pt idx="0">
                  <c:v>Series 1</c:v>
                </c:pt>
              </c:strCache>
            </c:strRef>
          </c:tx>
          <c:spPr>
            <a:solidFill>
              <a:srgbClr val="114188"/>
            </a:solidFill>
          </c:spPr>
          <c:invertIfNegative val="0"/>
          <c:dLbls>
            <c:dLbl>
              <c:idx val="7"/>
              <c:spPr/>
              <c:txPr>
                <a:bodyPr/>
                <a:lstStyle/>
                <a:p>
                  <a:pPr>
                    <a:defRPr sz="1400" b="1">
                      <a:solidFill>
                        <a:schemeClr val="tx1"/>
                      </a:solidFill>
                    </a:defRPr>
                  </a:pPr>
                  <a:endParaRPr lang="en-US"/>
                </a:p>
              </c:txPr>
              <c:dLblPos val="outEnd"/>
              <c:showLegendKey val="0"/>
              <c:showVal val="1"/>
              <c:showCatName val="0"/>
              <c:showSerName val="0"/>
              <c:showPercent val="0"/>
              <c:showBubbleSize val="0"/>
            </c:dLbl>
            <c:dLbl>
              <c:idx val="9"/>
              <c:spPr/>
              <c:txPr>
                <a:bodyPr/>
                <a:lstStyle/>
                <a:p>
                  <a:pPr>
                    <a:defRPr sz="1400" b="1">
                      <a:solidFill>
                        <a:schemeClr val="tx1"/>
                      </a:solidFill>
                    </a:defRPr>
                  </a:pPr>
                  <a:endParaRPr lang="en-US"/>
                </a:p>
              </c:txPr>
              <c:dLblPos val="outEnd"/>
              <c:showLegendKey val="0"/>
              <c:showVal val="1"/>
              <c:showCatName val="0"/>
              <c:showSerName val="0"/>
              <c:showPercent val="0"/>
              <c:showBubbleSize val="0"/>
            </c:dLbl>
            <c:spPr>
              <a:noFill/>
              <a:ln>
                <a:noFill/>
              </a:ln>
              <a:effectLst/>
            </c:spPr>
            <c:txPr>
              <a:bodyPr/>
              <a:lstStyle/>
              <a:p>
                <a:pPr>
                  <a:defRPr sz="1400" b="1">
                    <a:solidFill>
                      <a:schemeClr val="tx1"/>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Elementary School</c:v>
                </c:pt>
                <c:pt idx="1">
                  <c:v>Middle School </c:v>
                </c:pt>
                <c:pt idx="2">
                  <c:v>High School </c:v>
                </c:pt>
              </c:strCache>
            </c:strRef>
          </c:cat>
          <c:val>
            <c:numRef>
              <c:f>Sheet1!$B$2:$B$4</c:f>
              <c:numCache>
                <c:formatCode>0%</c:formatCode>
                <c:ptCount val="3"/>
                <c:pt idx="0">
                  <c:v>0.66</c:v>
                </c:pt>
                <c:pt idx="1">
                  <c:v>0.4260287626370497</c:v>
                </c:pt>
                <c:pt idx="2">
                  <c:v>0.46</c:v>
                </c:pt>
              </c:numCache>
            </c:numRef>
          </c:val>
          <c:extLst xmlns:c16r2="http://schemas.microsoft.com/office/drawing/2015/06/chart">
            <c:ext xmlns:c16="http://schemas.microsoft.com/office/drawing/2014/chart" uri="{C3380CC4-5D6E-409C-BE32-E72D297353CC}">
              <c16:uniqueId val="{00000002-996B-4362-BB5E-E2855069CE51}"/>
            </c:ext>
          </c:extLst>
        </c:ser>
        <c:dLbls>
          <c:showLegendKey val="0"/>
          <c:showVal val="0"/>
          <c:showCatName val="0"/>
          <c:showSerName val="0"/>
          <c:showPercent val="0"/>
          <c:showBubbleSize val="0"/>
        </c:dLbls>
        <c:gapWidth val="50"/>
        <c:axId val="27759360"/>
        <c:axId val="27760896"/>
      </c:barChart>
      <c:catAx>
        <c:axId val="27759360"/>
        <c:scaling>
          <c:orientation val="maxMin"/>
        </c:scaling>
        <c:delete val="0"/>
        <c:axPos val="l"/>
        <c:numFmt formatCode="General" sourceLinked="0"/>
        <c:majorTickMark val="out"/>
        <c:minorTickMark val="none"/>
        <c:tickLblPos val="nextTo"/>
        <c:txPr>
          <a:bodyPr/>
          <a:lstStyle/>
          <a:p>
            <a:pPr>
              <a:defRPr sz="1400"/>
            </a:pPr>
            <a:endParaRPr lang="en-US"/>
          </a:p>
        </c:txPr>
        <c:crossAx val="27760896"/>
        <c:crosses val="autoZero"/>
        <c:auto val="1"/>
        <c:lblAlgn val="ctr"/>
        <c:lblOffset val="100"/>
        <c:noMultiLvlLbl val="0"/>
      </c:catAx>
      <c:valAx>
        <c:axId val="27760896"/>
        <c:scaling>
          <c:orientation val="minMax"/>
          <c:max val="1"/>
        </c:scaling>
        <c:delete val="0"/>
        <c:axPos val="b"/>
        <c:numFmt formatCode="0%" sourceLinked="1"/>
        <c:majorTickMark val="out"/>
        <c:minorTickMark val="none"/>
        <c:tickLblPos val="nextTo"/>
        <c:txPr>
          <a:bodyPr/>
          <a:lstStyle/>
          <a:p>
            <a:pPr>
              <a:defRPr sz="1400"/>
            </a:pPr>
            <a:endParaRPr lang="en-US"/>
          </a:p>
        </c:txPr>
        <c:crossAx val="27759360"/>
        <c:crosses val="max"/>
        <c:crossBetween val="between"/>
        <c:majorUnit val="0.2"/>
      </c:valAx>
    </c:plotArea>
    <c:plotVisOnly val="1"/>
    <c:dispBlanksAs val="gap"/>
    <c:showDLblsOverMax val="0"/>
  </c:chart>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sz="100" b="0" i="0" dirty="0">
              <a:solidFill>
                <a:srgbClr val="FFFFFF"/>
              </a:solidFill>
              <a:effectLst/>
            </a:endParaRPr>
          </a:p>
        </c:rich>
      </c:tx>
      <c:overlay val="1"/>
    </c:title>
    <c:autoTitleDeleted val="0"/>
    <c:plotArea>
      <c:layout>
        <c:manualLayout>
          <c:layoutTarget val="inner"/>
          <c:xMode val="edge"/>
          <c:yMode val="edge"/>
          <c:x val="0.49991655730533685"/>
          <c:y val="3.0555555555555555E-2"/>
          <c:w val="0.46307305336832894"/>
          <c:h val="0.72642891513560803"/>
        </c:manualLayout>
      </c:layout>
      <c:barChart>
        <c:barDir val="bar"/>
        <c:grouping val="stacked"/>
        <c:varyColors val="0"/>
        <c:ser>
          <c:idx val="0"/>
          <c:order val="0"/>
          <c:tx>
            <c:strRef>
              <c:f>Sheet1!$B$1</c:f>
              <c:strCache>
                <c:ptCount val="1"/>
                <c:pt idx="0">
                  <c:v>Strongly Agree</c:v>
                </c:pt>
              </c:strCache>
            </c:strRef>
          </c:tx>
          <c:spPr>
            <a:solidFill>
              <a:srgbClr val="61AC45"/>
            </a:solidFill>
            <a:ln>
              <a:solidFill>
                <a:srgbClr val="FFFFFF"/>
              </a:solidFill>
            </a:ln>
            <a:effectLst/>
          </c:spPr>
          <c:invertIfNegative val="1"/>
          <c:dPt>
            <c:idx val="2"/>
            <c:invertIfNegative val="1"/>
            <c:bubble3D val="0"/>
            <c:extLst xmlns:c16r2="http://schemas.microsoft.com/office/drawing/2015/06/chart">
              <c:ext xmlns:c16="http://schemas.microsoft.com/office/drawing/2014/chart" uri="{C3380CC4-5D6E-409C-BE32-E72D297353CC}">
                <c16:uniqueId val="{00000002-64E5-4476-9D4A-C25788980D12}"/>
              </c:ext>
            </c:extLst>
          </c:dPt>
          <c:dPt>
            <c:idx val="3"/>
            <c:invertIfNegative val="1"/>
            <c:bubble3D val="0"/>
            <c:extLst xmlns:c16r2="http://schemas.microsoft.com/office/drawing/2015/06/chart">
              <c:ext xmlns:c16="http://schemas.microsoft.com/office/drawing/2014/chart" uri="{C3380CC4-5D6E-409C-BE32-E72D297353CC}">
                <c16:uniqueId val="{00000001-3816-4748-9EDB-457A7552276E}"/>
              </c:ext>
            </c:extLst>
          </c:dPt>
          <c:dPt>
            <c:idx val="4"/>
            <c:invertIfNegative val="1"/>
            <c:bubble3D val="0"/>
            <c:extLst xmlns:c16r2="http://schemas.microsoft.com/office/drawing/2015/06/chart">
              <c:ext xmlns:c16="http://schemas.microsoft.com/office/drawing/2014/chart" uri="{C3380CC4-5D6E-409C-BE32-E72D297353CC}">
                <c16:uniqueId val="{00000002-3816-4748-9EDB-457A7552276E}"/>
              </c:ext>
            </c:extLst>
          </c:dPt>
          <c:dLbls>
            <c:dLbl>
              <c:idx val="0"/>
              <c:spPr>
                <a:noFill/>
                <a:ln>
                  <a:noFill/>
                </a:ln>
                <a:effectLst/>
              </c:spPr>
              <c:txPr>
                <a:bodyPr wrap="square" lIns="38100" tIns="19050" rIns="38100" bIns="19050" anchor="ctr" anchorCtr="0">
                  <a:spAutoFit/>
                </a:bodyPr>
                <a:lstStyle/>
                <a:p>
                  <a:pPr algn="ctr" rtl="0">
                    <a:defRPr lang="en-US" sz="1400" b="1" i="0" u="none" strike="noStrike" kern="1200" baseline="0">
                      <a:solidFill>
                        <a:srgbClr val="000000"/>
                      </a:solidFill>
                      <a:effectLst/>
                      <a:latin typeface="Calibri"/>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64E5-4476-9D4A-C25788980D12}"/>
                </c:ext>
              </c:extLst>
            </c:dLbl>
            <c:dLbl>
              <c:idx val="1"/>
              <c:spPr>
                <a:noFill/>
                <a:ln>
                  <a:noFill/>
                </a:ln>
                <a:effectLst/>
              </c:spPr>
              <c:txPr>
                <a:bodyPr wrap="square" lIns="38100" tIns="19050" rIns="38100" bIns="19050" anchor="ctr" anchorCtr="0">
                  <a:spAutoFit/>
                </a:bodyPr>
                <a:lstStyle/>
                <a:p>
                  <a:pPr algn="ctr" rtl="0">
                    <a:defRPr lang="en-US" sz="1400" b="1" i="0" u="none" strike="noStrike" kern="1200" baseline="0">
                      <a:solidFill>
                        <a:srgbClr val="000000"/>
                      </a:solidFill>
                      <a:effectLst/>
                      <a:latin typeface="Calibri"/>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64E5-4476-9D4A-C25788980D12}"/>
                </c:ext>
              </c:extLst>
            </c:dLbl>
            <c:dLbl>
              <c:idx val="2"/>
              <c:spPr/>
              <c:txPr>
                <a:bodyPr/>
                <a:lstStyle/>
                <a:p>
                  <a:pPr>
                    <a:defRPr sz="1400" b="1">
                      <a:solidFill>
                        <a:srgbClr val="000000"/>
                      </a:solidFill>
                      <a:effectLst/>
                      <a:latin typeface="Calibri"/>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64E5-4476-9D4A-C25788980D12}"/>
                </c:ext>
              </c:extLst>
            </c:dLbl>
            <c:dLbl>
              <c:idx val="3"/>
              <c:spPr/>
              <c:txPr>
                <a:bodyPr/>
                <a:lstStyle/>
                <a:p>
                  <a:pPr>
                    <a:defRPr sz="1400" b="1">
                      <a:solidFill>
                        <a:srgbClr val="000000"/>
                      </a:solidFill>
                      <a:effectLst/>
                      <a:latin typeface="Calibri"/>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3816-4748-9EDB-457A7552276E}"/>
                </c:ext>
              </c:extLst>
            </c:dLbl>
            <c:dLbl>
              <c:idx val="4"/>
              <c:spPr/>
              <c:txPr>
                <a:bodyPr/>
                <a:lstStyle/>
                <a:p>
                  <a:pPr>
                    <a:defRPr sz="1400" b="1">
                      <a:solidFill>
                        <a:srgbClr val="000000"/>
                      </a:solidFill>
                      <a:effectLst/>
                      <a:latin typeface="Calibri"/>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3816-4748-9EDB-457A7552276E}"/>
                </c:ext>
              </c:extLst>
            </c:dLbl>
            <c:spPr>
              <a:noFill/>
              <a:ln>
                <a:noFill/>
              </a:ln>
              <a:effectLst/>
            </c:spPr>
            <c:dLblPos val="ct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after-school activities. (N=1,747)*</c:v>
                </c:pt>
                <c:pt idx="1">
                  <c:v>cause me to return home too late. (N=1,742)*</c:v>
                </c:pt>
                <c:pt idx="2">
                  <c:v>have a positive impact on my health. (N=1,728)</c:v>
                </c:pt>
                <c:pt idx="3">
                  <c:v>help me complete my homework. (N=1,744)</c:v>
                </c:pt>
                <c:pt idx="4">
                  <c:v>improve my academic performance. (N=1,745)</c:v>
                </c:pt>
              </c:strCache>
            </c:strRef>
          </c:cat>
          <c:val>
            <c:numRef>
              <c:f>Sheet1!$B$2:$B$6</c:f>
              <c:numCache>
                <c:formatCode>0%</c:formatCode>
                <c:ptCount val="5"/>
                <c:pt idx="0">
                  <c:v>0.1</c:v>
                </c:pt>
                <c:pt idx="1">
                  <c:v>0.09</c:v>
                </c:pt>
                <c:pt idx="2">
                  <c:v>0.17</c:v>
                </c:pt>
                <c:pt idx="3">
                  <c:v>0.11</c:v>
                </c:pt>
                <c:pt idx="4">
                  <c:v>0.13</c:v>
                </c:pt>
              </c:numCache>
            </c:numRef>
          </c:val>
          <c:extLst xmlns:c16r2="http://schemas.microsoft.com/office/drawing/2015/06/chart">
            <c:ext xmlns:c16="http://schemas.microsoft.com/office/drawing/2014/chart" uri="{C3380CC4-5D6E-409C-BE32-E72D297353CC}">
              <c16:uniqueId val="{00000003-64E5-4476-9D4A-C25788980D12}"/>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1"/>
          <c:order val="1"/>
          <c:tx>
            <c:strRef>
              <c:f>Sheet1!$C$1</c:f>
              <c:strCache>
                <c:ptCount val="1"/>
                <c:pt idx="0">
                  <c:v>Agree</c:v>
                </c:pt>
              </c:strCache>
            </c:strRef>
          </c:tx>
          <c:spPr>
            <a:solidFill>
              <a:srgbClr val="8CC365"/>
            </a:solidFill>
            <a:ln>
              <a:solidFill>
                <a:srgbClr val="FFFFFF"/>
              </a:solidFill>
            </a:ln>
            <a:effectLst/>
          </c:spPr>
          <c:invertIfNegative val="1"/>
          <c:dPt>
            <c:idx val="2"/>
            <c:invertIfNegative val="1"/>
            <c:bubble3D val="0"/>
            <c:extLst xmlns:c16r2="http://schemas.microsoft.com/office/drawing/2015/06/chart">
              <c:ext xmlns:c16="http://schemas.microsoft.com/office/drawing/2014/chart" uri="{C3380CC4-5D6E-409C-BE32-E72D297353CC}">
                <c16:uniqueId val="{00000006-64E5-4476-9D4A-C25788980D12}"/>
              </c:ext>
            </c:extLst>
          </c:dPt>
          <c:dPt>
            <c:idx val="3"/>
            <c:invertIfNegative val="1"/>
            <c:bubble3D val="0"/>
            <c:extLst xmlns:c16r2="http://schemas.microsoft.com/office/drawing/2015/06/chart">
              <c:ext xmlns:c16="http://schemas.microsoft.com/office/drawing/2014/chart" uri="{C3380CC4-5D6E-409C-BE32-E72D297353CC}">
                <c16:uniqueId val="{00000004-3816-4748-9EDB-457A7552276E}"/>
              </c:ext>
            </c:extLst>
          </c:dPt>
          <c:dPt>
            <c:idx val="4"/>
            <c:invertIfNegative val="1"/>
            <c:bubble3D val="0"/>
            <c:extLst xmlns:c16r2="http://schemas.microsoft.com/office/drawing/2015/06/chart">
              <c:ext xmlns:c16="http://schemas.microsoft.com/office/drawing/2014/chart" uri="{C3380CC4-5D6E-409C-BE32-E72D297353CC}">
                <c16:uniqueId val="{00000005-3816-4748-9EDB-457A7552276E}"/>
              </c:ext>
            </c:extLst>
          </c:dPt>
          <c:dLbls>
            <c:dLbl>
              <c:idx val="0"/>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64E5-4476-9D4A-C25788980D12}"/>
                </c:ext>
              </c:extLst>
            </c:dLbl>
            <c:dLbl>
              <c:idx val="1"/>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64E5-4476-9D4A-C25788980D12}"/>
                </c:ext>
              </c:extLst>
            </c:dLbl>
            <c:dLbl>
              <c:idx val="2"/>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64E5-4476-9D4A-C25788980D12}"/>
                </c:ext>
              </c:extLst>
            </c:dLbl>
            <c:dLbl>
              <c:idx val="3"/>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3816-4748-9EDB-457A7552276E}"/>
                </c:ext>
              </c:extLst>
            </c:dLbl>
            <c:dLbl>
              <c:idx val="4"/>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3816-4748-9EDB-457A7552276E}"/>
                </c:ext>
              </c:extLst>
            </c:dLbl>
            <c:spPr>
              <a:noFill/>
              <a:ln>
                <a:noFill/>
              </a:ln>
              <a:effectLst/>
            </c:spPr>
            <c:txPr>
              <a:bodyPr wrap="square" lIns="38100" tIns="19050" rIns="38100" bIns="19050" anchor="ctr" anchorCtr="0">
                <a:spAutoFit/>
              </a:bodyPr>
              <a:lstStyle/>
              <a:p>
                <a:pPr algn="ctr" rtl="0">
                  <a:defRPr lang="en-US" sz="1400" b="1" i="0" u="none" strike="noStrike" kern="1200" baseline="0">
                    <a:solidFill>
                      <a:srgbClr val="000000"/>
                    </a:solidFill>
                    <a:effectLst/>
                    <a:latin typeface="Calibri"/>
                    <a:ea typeface="+mn-ea"/>
                    <a:cs typeface="+mn-cs"/>
                  </a:defRPr>
                </a:pPr>
                <a:endParaRPr lang="en-US"/>
              </a:p>
            </c:txPr>
            <c:dLblPos val="ct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after-school activities. (N=1,747)*</c:v>
                </c:pt>
                <c:pt idx="1">
                  <c:v>cause me to return home too late. (N=1,742)*</c:v>
                </c:pt>
                <c:pt idx="2">
                  <c:v>have a positive impact on my health. (N=1,728)</c:v>
                </c:pt>
                <c:pt idx="3">
                  <c:v>help me complete my homework. (N=1,744)</c:v>
                </c:pt>
                <c:pt idx="4">
                  <c:v>improve my academic performance. (N=1,745)</c:v>
                </c:pt>
              </c:strCache>
            </c:strRef>
          </c:cat>
          <c:val>
            <c:numRef>
              <c:f>Sheet1!$C$2:$C$6</c:f>
              <c:numCache>
                <c:formatCode>0%</c:formatCode>
                <c:ptCount val="5"/>
                <c:pt idx="0">
                  <c:v>0.15</c:v>
                </c:pt>
                <c:pt idx="1">
                  <c:v>0.18</c:v>
                </c:pt>
                <c:pt idx="2">
                  <c:v>0.28000000000000003</c:v>
                </c:pt>
                <c:pt idx="3">
                  <c:v>0.23</c:v>
                </c:pt>
                <c:pt idx="4">
                  <c:v>0.31</c:v>
                </c:pt>
              </c:numCache>
            </c:numRef>
          </c:val>
          <c:extLst xmlns:c16r2="http://schemas.microsoft.com/office/drawing/2015/06/chart">
            <c:ext xmlns:c16="http://schemas.microsoft.com/office/drawing/2014/chart" uri="{C3380CC4-5D6E-409C-BE32-E72D297353CC}">
              <c16:uniqueId val="{00000007-64E5-4476-9D4A-C25788980D12}"/>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2"/>
          <c:order val="2"/>
          <c:tx>
            <c:strRef>
              <c:f>Sheet1!$D$1</c:f>
              <c:strCache>
                <c:ptCount val="1"/>
                <c:pt idx="0">
                  <c:v>Disagree</c:v>
                </c:pt>
              </c:strCache>
            </c:strRef>
          </c:tx>
          <c:spPr>
            <a:solidFill>
              <a:srgbClr val="F7C660"/>
            </a:solidFill>
            <a:ln>
              <a:solidFill>
                <a:srgbClr val="FFFFFF"/>
              </a:solidFill>
            </a:ln>
            <a:effectLst/>
          </c:spPr>
          <c:invertIfNegative val="1"/>
          <c:dPt>
            <c:idx val="2"/>
            <c:invertIfNegative val="1"/>
            <c:bubble3D val="0"/>
            <c:extLst xmlns:c16r2="http://schemas.microsoft.com/office/drawing/2015/06/chart">
              <c:ext xmlns:c16="http://schemas.microsoft.com/office/drawing/2014/chart" uri="{C3380CC4-5D6E-409C-BE32-E72D297353CC}">
                <c16:uniqueId val="{0000000A-64E5-4476-9D4A-C25788980D12}"/>
              </c:ext>
            </c:extLst>
          </c:dPt>
          <c:dPt>
            <c:idx val="3"/>
            <c:invertIfNegative val="1"/>
            <c:bubble3D val="0"/>
            <c:extLst xmlns:c16r2="http://schemas.microsoft.com/office/drawing/2015/06/chart">
              <c:ext xmlns:c16="http://schemas.microsoft.com/office/drawing/2014/chart" uri="{C3380CC4-5D6E-409C-BE32-E72D297353CC}">
                <c16:uniqueId val="{00000007-3816-4748-9EDB-457A7552276E}"/>
              </c:ext>
            </c:extLst>
          </c:dPt>
          <c:dPt>
            <c:idx val="4"/>
            <c:invertIfNegative val="1"/>
            <c:bubble3D val="0"/>
            <c:extLst xmlns:c16r2="http://schemas.microsoft.com/office/drawing/2015/06/chart">
              <c:ext xmlns:c16="http://schemas.microsoft.com/office/drawing/2014/chart" uri="{C3380CC4-5D6E-409C-BE32-E72D297353CC}">
                <c16:uniqueId val="{00000008-3816-4748-9EDB-457A7552276E}"/>
              </c:ext>
            </c:extLst>
          </c:dPt>
          <c:dLbls>
            <c:dLbl>
              <c:idx val="0"/>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64E5-4476-9D4A-C25788980D12}"/>
                </c:ext>
              </c:extLst>
            </c:dLbl>
            <c:dLbl>
              <c:idx val="1"/>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64E5-4476-9D4A-C25788980D12}"/>
                </c:ext>
              </c:extLst>
            </c:dLbl>
            <c:dLbl>
              <c:idx val="2"/>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64E5-4476-9D4A-C25788980D12}"/>
                </c:ext>
              </c:extLst>
            </c:dLbl>
            <c:dLbl>
              <c:idx val="3"/>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3816-4748-9EDB-457A7552276E}"/>
                </c:ext>
              </c:extLst>
            </c:dLbl>
            <c:dLbl>
              <c:idx val="4"/>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3816-4748-9EDB-457A7552276E}"/>
                </c:ext>
              </c:extLst>
            </c:dLbl>
            <c:spPr>
              <a:noFill/>
              <a:ln>
                <a:noFill/>
              </a:ln>
              <a:effectLst/>
            </c:spPr>
            <c:txPr>
              <a:bodyPr wrap="square" lIns="38100" tIns="19050" rIns="38100" bIns="19050" anchor="ctr" anchorCtr="0">
                <a:spAutoFit/>
              </a:bodyPr>
              <a:lstStyle/>
              <a:p>
                <a:pPr algn="ctr" rtl="0">
                  <a:defRPr lang="en-US" sz="1400" b="1" i="0" u="none" strike="noStrike" kern="1200" baseline="0">
                    <a:solidFill>
                      <a:srgbClr val="000000"/>
                    </a:solidFill>
                    <a:effectLst/>
                    <a:latin typeface="Calibri"/>
                    <a:ea typeface="+mn-ea"/>
                    <a:cs typeface="+mn-cs"/>
                  </a:defRPr>
                </a:pPr>
                <a:endParaRPr lang="en-US"/>
              </a:p>
            </c:txPr>
            <c:dLblPos val="ct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after-school activities. (N=1,747)*</c:v>
                </c:pt>
                <c:pt idx="1">
                  <c:v>cause me to return home too late. (N=1,742)*</c:v>
                </c:pt>
                <c:pt idx="2">
                  <c:v>have a positive impact on my health. (N=1,728)</c:v>
                </c:pt>
                <c:pt idx="3">
                  <c:v>help me complete my homework. (N=1,744)</c:v>
                </c:pt>
                <c:pt idx="4">
                  <c:v>improve my academic performance. (N=1,745)</c:v>
                </c:pt>
              </c:strCache>
            </c:strRef>
          </c:cat>
          <c:val>
            <c:numRef>
              <c:f>Sheet1!$D$2:$D$6</c:f>
              <c:numCache>
                <c:formatCode>0%</c:formatCode>
                <c:ptCount val="5"/>
                <c:pt idx="0">
                  <c:v>0.3</c:v>
                </c:pt>
                <c:pt idx="1">
                  <c:v>0.32</c:v>
                </c:pt>
                <c:pt idx="2">
                  <c:v>0.24</c:v>
                </c:pt>
                <c:pt idx="3">
                  <c:v>0.36</c:v>
                </c:pt>
                <c:pt idx="4">
                  <c:v>0.27</c:v>
                </c:pt>
              </c:numCache>
            </c:numRef>
          </c:val>
          <c:extLst xmlns:c16r2="http://schemas.microsoft.com/office/drawing/2015/06/chart">
            <c:ext xmlns:c16="http://schemas.microsoft.com/office/drawing/2014/chart" uri="{C3380CC4-5D6E-409C-BE32-E72D297353CC}">
              <c16:uniqueId val="{0000000B-64E5-4476-9D4A-C25788980D12}"/>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3"/>
          <c:order val="3"/>
          <c:tx>
            <c:strRef>
              <c:f>Sheet1!$E$1</c:f>
              <c:strCache>
                <c:ptCount val="1"/>
                <c:pt idx="0">
                  <c:v>Strongly Disagree</c:v>
                </c:pt>
              </c:strCache>
            </c:strRef>
          </c:tx>
          <c:spPr>
            <a:solidFill>
              <a:srgbClr val="F3B71C"/>
            </a:solidFill>
            <a:ln>
              <a:solidFill>
                <a:srgbClr val="FFFFFF"/>
              </a:solidFill>
            </a:ln>
            <a:effectLst/>
          </c:spPr>
          <c:invertIfNegative val="1"/>
          <c:dPt>
            <c:idx val="2"/>
            <c:invertIfNegative val="1"/>
            <c:bubble3D val="0"/>
            <c:extLst xmlns:c16r2="http://schemas.microsoft.com/office/drawing/2015/06/chart">
              <c:ext xmlns:c16="http://schemas.microsoft.com/office/drawing/2014/chart" uri="{C3380CC4-5D6E-409C-BE32-E72D297353CC}">
                <c16:uniqueId val="{0000000E-64E5-4476-9D4A-C25788980D12}"/>
              </c:ext>
            </c:extLst>
          </c:dPt>
          <c:dPt>
            <c:idx val="3"/>
            <c:invertIfNegative val="1"/>
            <c:bubble3D val="0"/>
            <c:extLst xmlns:c16r2="http://schemas.microsoft.com/office/drawing/2015/06/chart">
              <c:ext xmlns:c16="http://schemas.microsoft.com/office/drawing/2014/chart" uri="{C3380CC4-5D6E-409C-BE32-E72D297353CC}">
                <c16:uniqueId val="{0000000A-3816-4748-9EDB-457A7552276E}"/>
              </c:ext>
            </c:extLst>
          </c:dPt>
          <c:dPt>
            <c:idx val="4"/>
            <c:invertIfNegative val="1"/>
            <c:bubble3D val="0"/>
            <c:extLst xmlns:c16r2="http://schemas.microsoft.com/office/drawing/2015/06/chart">
              <c:ext xmlns:c16="http://schemas.microsoft.com/office/drawing/2014/chart" uri="{C3380CC4-5D6E-409C-BE32-E72D297353CC}">
                <c16:uniqueId val="{0000000B-3816-4748-9EDB-457A7552276E}"/>
              </c:ext>
            </c:extLst>
          </c:dPt>
          <c:dLbls>
            <c:dLbl>
              <c:idx val="0"/>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64E5-4476-9D4A-C25788980D12}"/>
                </c:ext>
              </c:extLst>
            </c:dLbl>
            <c:dLbl>
              <c:idx val="1"/>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64E5-4476-9D4A-C25788980D12}"/>
                </c:ext>
              </c:extLst>
            </c:dLbl>
            <c:dLbl>
              <c:idx val="2"/>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64E5-4476-9D4A-C25788980D12}"/>
                </c:ext>
              </c:extLst>
            </c:dLbl>
            <c:dLbl>
              <c:idx val="3"/>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3816-4748-9EDB-457A7552276E}"/>
                </c:ext>
              </c:extLst>
            </c:dLbl>
            <c:dLbl>
              <c:idx val="4"/>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3816-4748-9EDB-457A7552276E}"/>
                </c:ext>
              </c:extLst>
            </c:dLbl>
            <c:spPr>
              <a:noFill/>
              <a:ln>
                <a:noFill/>
              </a:ln>
              <a:effectLst/>
            </c:spPr>
            <c:txPr>
              <a:bodyPr wrap="square" lIns="38100" tIns="19050" rIns="38100" bIns="19050" anchor="ctr" anchorCtr="0">
                <a:spAutoFit/>
              </a:bodyPr>
              <a:lstStyle/>
              <a:p>
                <a:pPr algn="ctr" rtl="0">
                  <a:defRPr lang="en-US" sz="1400" b="1" i="0" u="none" strike="noStrike" kern="1200" baseline="0">
                    <a:solidFill>
                      <a:srgbClr val="000000"/>
                    </a:solidFill>
                    <a:effectLst/>
                    <a:latin typeface="Calibri"/>
                    <a:ea typeface="+mn-ea"/>
                    <a:cs typeface="+mn-cs"/>
                  </a:defRPr>
                </a:pPr>
                <a:endParaRPr lang="en-US"/>
              </a:p>
            </c:txPr>
            <c:dLblPos val="ct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after-school activities. (N=1,747)*</c:v>
                </c:pt>
                <c:pt idx="1">
                  <c:v>cause me to return home too late. (N=1,742)*</c:v>
                </c:pt>
                <c:pt idx="2">
                  <c:v>have a positive impact on my health. (N=1,728)</c:v>
                </c:pt>
                <c:pt idx="3">
                  <c:v>help me complete my homework. (N=1,744)</c:v>
                </c:pt>
                <c:pt idx="4">
                  <c:v>improve my academic performance. (N=1,745)</c:v>
                </c:pt>
              </c:strCache>
            </c:strRef>
          </c:cat>
          <c:val>
            <c:numRef>
              <c:f>Sheet1!$E$2:$E$6</c:f>
              <c:numCache>
                <c:formatCode>0%</c:formatCode>
                <c:ptCount val="5"/>
                <c:pt idx="0">
                  <c:v>0.37</c:v>
                </c:pt>
                <c:pt idx="1">
                  <c:v>0.32</c:v>
                </c:pt>
                <c:pt idx="2">
                  <c:v>0.11</c:v>
                </c:pt>
                <c:pt idx="3">
                  <c:v>0.2</c:v>
                </c:pt>
                <c:pt idx="4">
                  <c:v>0.12</c:v>
                </c:pt>
              </c:numCache>
            </c:numRef>
          </c:val>
          <c:extLst xmlns:c16r2="http://schemas.microsoft.com/office/drawing/2015/06/chart">
            <c:ext xmlns:c16="http://schemas.microsoft.com/office/drawing/2014/chart" uri="{C3380CC4-5D6E-409C-BE32-E72D297353CC}">
              <c16:uniqueId val="{0000000F-64E5-4476-9D4A-C25788980D12}"/>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4"/>
          <c:order val="4"/>
          <c:tx>
            <c:strRef>
              <c:f>Sheet1!$F$1</c:f>
              <c:strCache>
                <c:ptCount val="1"/>
                <c:pt idx="0">
                  <c:v>Don’t Know</c:v>
                </c:pt>
              </c:strCache>
            </c:strRef>
          </c:tx>
          <c:spPr>
            <a:solidFill>
              <a:srgbClr val="7F7F7F"/>
            </a:solidFill>
            <a:ln>
              <a:solidFill>
                <a:srgbClr val="FFFFFF"/>
              </a:solidFill>
            </a:ln>
            <a:effectLst/>
          </c:spPr>
          <c:invertIfNegative val="1"/>
          <c:dPt>
            <c:idx val="2"/>
            <c:invertIfNegative val="1"/>
            <c:bubble3D val="0"/>
            <c:extLst xmlns:c16r2="http://schemas.microsoft.com/office/drawing/2015/06/chart">
              <c:ext xmlns:c16="http://schemas.microsoft.com/office/drawing/2014/chart" uri="{C3380CC4-5D6E-409C-BE32-E72D297353CC}">
                <c16:uniqueId val="{00000012-64E5-4476-9D4A-C25788980D12}"/>
              </c:ext>
            </c:extLst>
          </c:dPt>
          <c:dPt>
            <c:idx val="3"/>
            <c:invertIfNegative val="1"/>
            <c:bubble3D val="0"/>
            <c:extLst xmlns:c16r2="http://schemas.microsoft.com/office/drawing/2015/06/chart">
              <c:ext xmlns:c16="http://schemas.microsoft.com/office/drawing/2014/chart" uri="{C3380CC4-5D6E-409C-BE32-E72D297353CC}">
                <c16:uniqueId val="{0000000D-3816-4748-9EDB-457A7552276E}"/>
              </c:ext>
            </c:extLst>
          </c:dPt>
          <c:dPt>
            <c:idx val="4"/>
            <c:invertIfNegative val="1"/>
            <c:bubble3D val="0"/>
            <c:extLst xmlns:c16r2="http://schemas.microsoft.com/office/drawing/2015/06/chart">
              <c:ext xmlns:c16="http://schemas.microsoft.com/office/drawing/2014/chart" uri="{C3380CC4-5D6E-409C-BE32-E72D297353CC}">
                <c16:uniqueId val="{0000000E-3816-4748-9EDB-457A7552276E}"/>
              </c:ext>
            </c:extLst>
          </c:dPt>
          <c:dLbls>
            <c:dLbl>
              <c:idx val="0"/>
              <c:spPr>
                <a:noFill/>
                <a:ln>
                  <a:noFill/>
                </a:ln>
                <a:effectLst/>
              </c:spPr>
              <c:txPr>
                <a:bodyPr wrap="square" lIns="38100" tIns="19050" rIns="38100" bIns="19050" anchor="ctr" anchorCtr="0">
                  <a:spAutoFit/>
                </a:bodyPr>
                <a:lstStyle/>
                <a:p>
                  <a:pPr algn="ctr" rtl="0">
                    <a:defRPr lang="en-US" sz="1400" b="1" i="0" u="none" strike="noStrike" kern="1200" baseline="0">
                      <a:solidFill>
                        <a:srgbClr val="FFFFFF"/>
                      </a:solidFill>
                      <a:effectLst/>
                      <a:latin typeface="Calibri"/>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64E5-4476-9D4A-C25788980D12}"/>
                </c:ext>
              </c:extLst>
            </c:dLbl>
            <c:dLbl>
              <c:idx val="1"/>
              <c:spPr>
                <a:noFill/>
                <a:ln>
                  <a:noFill/>
                </a:ln>
                <a:effectLst/>
              </c:spPr>
              <c:txPr>
                <a:bodyPr wrap="square" lIns="38100" tIns="19050" rIns="38100" bIns="19050" anchor="ctr" anchorCtr="0">
                  <a:spAutoFit/>
                </a:bodyPr>
                <a:lstStyle/>
                <a:p>
                  <a:pPr algn="ctr" rtl="0">
                    <a:defRPr lang="en-US" sz="1400" b="1" i="0" u="none" strike="noStrike" kern="1200" baseline="0">
                      <a:solidFill>
                        <a:srgbClr val="FFFFFF"/>
                      </a:solidFill>
                      <a:effectLst/>
                      <a:latin typeface="Calibri"/>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1-64E5-4476-9D4A-C25788980D12}"/>
                </c:ext>
              </c:extLst>
            </c:dLbl>
            <c:dLbl>
              <c:idx val="2"/>
              <c:spPr/>
              <c:txPr>
                <a:bodyPr/>
                <a:lstStyle/>
                <a:p>
                  <a:pPr>
                    <a:defRPr sz="1400" b="1">
                      <a:solidFill>
                        <a:srgbClr val="FFFFFF"/>
                      </a:solidFill>
                      <a:effectLst/>
                      <a:latin typeface="Calibri"/>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64E5-4476-9D4A-C25788980D12}"/>
                </c:ext>
              </c:extLst>
            </c:dLbl>
            <c:dLbl>
              <c:idx val="3"/>
              <c:spPr/>
              <c:txPr>
                <a:bodyPr/>
                <a:lstStyle/>
                <a:p>
                  <a:pPr>
                    <a:defRPr sz="1400" b="1">
                      <a:solidFill>
                        <a:srgbClr val="FFFFFF"/>
                      </a:solidFill>
                      <a:effectLst/>
                      <a:latin typeface="Calibri"/>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3816-4748-9EDB-457A7552276E}"/>
                </c:ext>
              </c:extLst>
            </c:dLbl>
            <c:dLbl>
              <c:idx val="4"/>
              <c:spPr/>
              <c:txPr>
                <a:bodyPr/>
                <a:lstStyle/>
                <a:p>
                  <a:pPr>
                    <a:defRPr sz="1400" b="1">
                      <a:solidFill>
                        <a:srgbClr val="FFFFFF"/>
                      </a:solidFill>
                      <a:effectLst/>
                      <a:latin typeface="Calibri"/>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3816-4748-9EDB-457A7552276E}"/>
                </c:ext>
              </c:extLst>
            </c:dLbl>
            <c:spPr>
              <a:noFill/>
              <a:ln>
                <a:noFill/>
              </a:ln>
              <a:effectLst/>
            </c:spPr>
            <c:dLblPos val="ct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after-school activities. (N=1,747)*</c:v>
                </c:pt>
                <c:pt idx="1">
                  <c:v>cause me to return home too late. (N=1,742)*</c:v>
                </c:pt>
                <c:pt idx="2">
                  <c:v>have a positive impact on my health. (N=1,728)</c:v>
                </c:pt>
                <c:pt idx="3">
                  <c:v>help me complete my homework. (N=1,744)</c:v>
                </c:pt>
                <c:pt idx="4">
                  <c:v>improve my academic performance. (N=1,745)</c:v>
                </c:pt>
              </c:strCache>
            </c:strRef>
          </c:cat>
          <c:val>
            <c:numRef>
              <c:f>Sheet1!$F$2:$F$6</c:f>
              <c:numCache>
                <c:formatCode>0%</c:formatCode>
                <c:ptCount val="5"/>
                <c:pt idx="0">
                  <c:v>0.08</c:v>
                </c:pt>
                <c:pt idx="1">
                  <c:v>0.09</c:v>
                </c:pt>
                <c:pt idx="2">
                  <c:v>0.2</c:v>
                </c:pt>
                <c:pt idx="3">
                  <c:v>0.09</c:v>
                </c:pt>
                <c:pt idx="4">
                  <c:v>0.17</c:v>
                </c:pt>
              </c:numCache>
            </c:numRef>
          </c:val>
          <c:extLst xmlns:c16r2="http://schemas.microsoft.com/office/drawing/2015/06/chart">
            <c:ext xmlns:c16="http://schemas.microsoft.com/office/drawing/2014/chart" uri="{C3380CC4-5D6E-409C-BE32-E72D297353CC}">
              <c16:uniqueId val="{00000013-64E5-4476-9D4A-C25788980D12}"/>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dLbls>
          <c:dLblPos val="ctr"/>
          <c:showLegendKey val="0"/>
          <c:showVal val="1"/>
          <c:showCatName val="0"/>
          <c:showSerName val="0"/>
          <c:showPercent val="0"/>
          <c:showBubbleSize val="0"/>
        </c:dLbls>
        <c:gapWidth val="50"/>
        <c:overlap val="100"/>
        <c:axId val="75768192"/>
        <c:axId val="75770112"/>
      </c:barChart>
      <c:catAx>
        <c:axId val="75768192"/>
        <c:scaling>
          <c:orientation val="minMax"/>
        </c:scaling>
        <c:delete val="0"/>
        <c:axPos val="l"/>
        <c:title>
          <c:tx>
            <c:rich>
              <a:bodyPr/>
              <a:lstStyle/>
              <a:p>
                <a:pPr>
                  <a:defRPr/>
                </a:pPr>
                <a:endParaRPr lang="en-US" sz="1400" b="0" dirty="0">
                  <a:solidFill>
                    <a:srgbClr val="000000"/>
                  </a:solidFill>
                  <a:effectLst/>
                  <a:latin typeface="Calibri"/>
                </a:endParaRPr>
              </a:p>
            </c:rich>
          </c:tx>
          <c:overlay val="0"/>
        </c:title>
        <c:numFmt formatCode="General" sourceLinked="1"/>
        <c:majorTickMark val="out"/>
        <c:minorTickMark val="none"/>
        <c:tickLblPos val="nextTo"/>
        <c:txPr>
          <a:bodyPr/>
          <a:lstStyle/>
          <a:p>
            <a:pPr>
              <a:defRPr sz="1400" b="0" i="0">
                <a:solidFill>
                  <a:srgbClr val="000000"/>
                </a:solidFill>
                <a:effectLst/>
                <a:latin typeface="Calibri"/>
              </a:defRPr>
            </a:pPr>
            <a:endParaRPr lang="en-US"/>
          </a:p>
        </c:txPr>
        <c:crossAx val="75770112"/>
        <c:crosses val="autoZero"/>
        <c:auto val="0"/>
        <c:lblAlgn val="ctr"/>
        <c:lblOffset val="100"/>
        <c:noMultiLvlLbl val="0"/>
      </c:catAx>
      <c:valAx>
        <c:axId val="75770112"/>
        <c:scaling>
          <c:orientation val="minMax"/>
          <c:max val="1"/>
          <c:min val="0"/>
        </c:scaling>
        <c:delete val="0"/>
        <c:axPos val="b"/>
        <c:title>
          <c:tx>
            <c:rich>
              <a:bodyPr/>
              <a:lstStyle/>
              <a:p>
                <a:pPr>
                  <a:defRPr/>
                </a:pPr>
                <a:endParaRPr lang="en-US" sz="1400" b="1" dirty="0">
                  <a:solidFill>
                    <a:srgbClr val="000000"/>
                  </a:solidFill>
                  <a:effectLst/>
                  <a:latin typeface="Calibri"/>
                </a:endParaRPr>
              </a:p>
            </c:rich>
          </c:tx>
          <c:overlay val="0"/>
        </c:title>
        <c:numFmt formatCode="0%" sourceLinked="1"/>
        <c:majorTickMark val="out"/>
        <c:minorTickMark val="none"/>
        <c:tickLblPos val="low"/>
        <c:spPr>
          <a:ln>
            <a:solidFill>
              <a:srgbClr val="808080"/>
            </a:solidFill>
          </a:ln>
          <a:effectLst/>
        </c:spPr>
        <c:txPr>
          <a:bodyPr/>
          <a:lstStyle/>
          <a:p>
            <a:pPr>
              <a:defRPr sz="1400" b="0" i="0">
                <a:solidFill>
                  <a:srgbClr val="000000"/>
                </a:solidFill>
                <a:effectLst/>
                <a:latin typeface="Calibri"/>
              </a:defRPr>
            </a:pPr>
            <a:endParaRPr lang="en-US"/>
          </a:p>
        </c:txPr>
        <c:crossAx val="75768192"/>
        <c:crosses val="autoZero"/>
        <c:crossBetween val="between"/>
        <c:majorUnit val="0.2"/>
        <c:minorUnit val="0.04"/>
      </c:valAx>
    </c:plotArea>
    <c:legend>
      <c:legendPos val="b"/>
      <c:overlay val="0"/>
      <c:txPr>
        <a:bodyPr/>
        <a:lstStyle/>
        <a:p>
          <a:pPr>
            <a:defRPr sz="1400">
              <a:solidFill>
                <a:srgbClr val="000000"/>
              </a:solidFill>
              <a:effectLst/>
              <a:latin typeface="Calibri"/>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sz="100" b="0" i="0" dirty="0">
              <a:solidFill>
                <a:srgbClr val="FFFFFF"/>
              </a:solidFill>
              <a:effectLst/>
            </a:endParaRPr>
          </a:p>
        </c:rich>
      </c:tx>
      <c:overlay val="1"/>
    </c:title>
    <c:autoTitleDeleted val="0"/>
    <c:plotArea>
      <c:layout>
        <c:manualLayout>
          <c:layoutTarget val="inner"/>
          <c:xMode val="edge"/>
          <c:yMode val="edge"/>
          <c:x val="0.49906014873140858"/>
          <c:y val="3.3950617283950615E-2"/>
          <c:w val="0.4639294619422572"/>
          <c:h val="0.69603212792845337"/>
        </c:manualLayout>
      </c:layout>
      <c:barChart>
        <c:barDir val="bar"/>
        <c:grouping val="stacked"/>
        <c:varyColors val="0"/>
        <c:ser>
          <c:idx val="0"/>
          <c:order val="0"/>
          <c:tx>
            <c:strRef>
              <c:f>Sheet1!$B$1</c:f>
              <c:strCache>
                <c:ptCount val="1"/>
                <c:pt idx="0">
                  <c:v>Strongly Agree</c:v>
                </c:pt>
              </c:strCache>
            </c:strRef>
          </c:tx>
          <c:spPr>
            <a:solidFill>
              <a:srgbClr val="61AC45"/>
            </a:solidFill>
            <a:ln>
              <a:solidFill>
                <a:srgbClr val="FFFFFF"/>
              </a:solidFill>
            </a:ln>
            <a:effectLst/>
          </c:spPr>
          <c:invertIfNegative val="1"/>
          <c:dPt>
            <c:idx val="1"/>
            <c:invertIfNegative val="1"/>
            <c:bubble3D val="0"/>
            <c:extLst xmlns:c16r2="http://schemas.microsoft.com/office/drawing/2015/06/chart">
              <c:ext xmlns:c16="http://schemas.microsoft.com/office/drawing/2014/chart" uri="{C3380CC4-5D6E-409C-BE32-E72D297353CC}">
                <c16:uniqueId val="{00000001-92ED-470B-8E3F-731FE9DC4B64}"/>
              </c:ext>
            </c:extLst>
          </c:dPt>
          <c:dPt>
            <c:idx val="2"/>
            <c:invertIfNegative val="1"/>
            <c:bubble3D val="0"/>
            <c:extLst xmlns:c16r2="http://schemas.microsoft.com/office/drawing/2015/06/chart">
              <c:ext xmlns:c16="http://schemas.microsoft.com/office/drawing/2014/chart" uri="{C3380CC4-5D6E-409C-BE32-E72D297353CC}">
                <c16:uniqueId val="{00000002-92ED-470B-8E3F-731FE9DC4B64}"/>
              </c:ext>
            </c:extLst>
          </c:dPt>
          <c:dPt>
            <c:idx val="3"/>
            <c:invertIfNegative val="1"/>
            <c:bubble3D val="0"/>
            <c:extLst xmlns:c16r2="http://schemas.microsoft.com/office/drawing/2015/06/chart">
              <c:ext xmlns:c16="http://schemas.microsoft.com/office/drawing/2014/chart" uri="{C3380CC4-5D6E-409C-BE32-E72D297353CC}">
                <c16:uniqueId val="{00000002-FDCF-4DDA-A736-6344F4CE8BAF}"/>
              </c:ext>
            </c:extLst>
          </c:dPt>
          <c:dLbls>
            <c:dLbl>
              <c:idx val="0"/>
              <c:spPr>
                <a:noFill/>
                <a:ln>
                  <a:noFill/>
                </a:ln>
                <a:effectLst/>
              </c:spPr>
              <c:txPr>
                <a:bodyPr wrap="square" lIns="38100" tIns="19050" rIns="38100" bIns="19050" anchor="ctr" anchorCtr="0">
                  <a:spAutoFit/>
                </a:bodyPr>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92ED-470B-8E3F-731FE9DC4B64}"/>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92ED-470B-8E3F-731FE9DC4B64}"/>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92ED-470B-8E3F-731FE9DC4B64}"/>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FDCF-4DDA-A736-6344F4CE8BAF}"/>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Sheet1!$A$2:$A$5</c:f>
              <c:strCache>
                <c:ptCount val="4"/>
                <c:pt idx="0">
                  <c:v>cause my students to return home too late. (N=278)*</c:v>
                </c:pt>
                <c:pt idx="1">
                  <c:v>have a positive impact on my students’ health. (N=278)</c:v>
                </c:pt>
                <c:pt idx="2">
                  <c:v>help my students complete homework. (N=278)</c:v>
                </c:pt>
                <c:pt idx="3">
                  <c:v>improve my students’ academic performance. (N=277)</c:v>
                </c:pt>
              </c:strCache>
            </c:strRef>
          </c:cat>
          <c:val>
            <c:numRef>
              <c:f>Sheet1!$B$2:$B$5</c:f>
              <c:numCache>
                <c:formatCode>0%</c:formatCode>
                <c:ptCount val="4"/>
                <c:pt idx="0">
                  <c:v>0.09</c:v>
                </c:pt>
                <c:pt idx="1">
                  <c:v>0.12</c:v>
                </c:pt>
                <c:pt idx="2">
                  <c:v>7.0000000000000007E-2</c:v>
                </c:pt>
                <c:pt idx="3">
                  <c:v>0.09</c:v>
                </c:pt>
              </c:numCache>
            </c:numRef>
          </c:val>
          <c:extLst xmlns:c16r2="http://schemas.microsoft.com/office/drawing/2015/06/chart">
            <c:ext xmlns:c16="http://schemas.microsoft.com/office/drawing/2014/chart" uri="{C3380CC4-5D6E-409C-BE32-E72D297353CC}">
              <c16:uniqueId val="{00000003-92ED-470B-8E3F-731FE9DC4B64}"/>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1"/>
          <c:order val="1"/>
          <c:tx>
            <c:strRef>
              <c:f>Sheet1!$C$1</c:f>
              <c:strCache>
                <c:ptCount val="1"/>
                <c:pt idx="0">
                  <c:v>Agree</c:v>
                </c:pt>
              </c:strCache>
            </c:strRef>
          </c:tx>
          <c:spPr>
            <a:solidFill>
              <a:srgbClr val="8CC365"/>
            </a:solidFill>
            <a:ln>
              <a:solidFill>
                <a:srgbClr val="FFFFFF"/>
              </a:solidFill>
            </a:ln>
            <a:effectLst/>
          </c:spPr>
          <c:invertIfNegative val="1"/>
          <c:dPt>
            <c:idx val="1"/>
            <c:invertIfNegative val="1"/>
            <c:bubble3D val="0"/>
            <c:extLst xmlns:c16r2="http://schemas.microsoft.com/office/drawing/2015/06/chart">
              <c:ext xmlns:c16="http://schemas.microsoft.com/office/drawing/2014/chart" uri="{C3380CC4-5D6E-409C-BE32-E72D297353CC}">
                <c16:uniqueId val="{00000005-92ED-470B-8E3F-731FE9DC4B64}"/>
              </c:ext>
            </c:extLst>
          </c:dPt>
          <c:dPt>
            <c:idx val="2"/>
            <c:invertIfNegative val="1"/>
            <c:bubble3D val="0"/>
            <c:extLst xmlns:c16r2="http://schemas.microsoft.com/office/drawing/2015/06/chart">
              <c:ext xmlns:c16="http://schemas.microsoft.com/office/drawing/2014/chart" uri="{C3380CC4-5D6E-409C-BE32-E72D297353CC}">
                <c16:uniqueId val="{00000006-92ED-470B-8E3F-731FE9DC4B64}"/>
              </c:ext>
            </c:extLst>
          </c:dPt>
          <c:dPt>
            <c:idx val="3"/>
            <c:invertIfNegative val="1"/>
            <c:bubble3D val="0"/>
            <c:extLst xmlns:c16r2="http://schemas.microsoft.com/office/drawing/2015/06/chart">
              <c:ext xmlns:c16="http://schemas.microsoft.com/office/drawing/2014/chart" uri="{C3380CC4-5D6E-409C-BE32-E72D297353CC}">
                <c16:uniqueId val="{00000005-FDCF-4DDA-A736-6344F4CE8BAF}"/>
              </c:ext>
            </c:extLst>
          </c:dPt>
          <c:dLbls>
            <c:dLbl>
              <c:idx val="0"/>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92ED-470B-8E3F-731FE9DC4B64}"/>
                </c:ext>
              </c:extLst>
            </c:dLbl>
            <c:dLbl>
              <c:idx val="1"/>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92ED-470B-8E3F-731FE9DC4B64}"/>
                </c:ext>
              </c:extLst>
            </c:dLbl>
            <c:dLbl>
              <c:idx val="2"/>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92ED-470B-8E3F-731FE9DC4B64}"/>
                </c:ext>
              </c:extLst>
            </c:dLbl>
            <c:dLbl>
              <c:idx val="3"/>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FDCF-4DDA-A736-6344F4CE8BAF}"/>
                </c:ext>
              </c:extLst>
            </c:dLbl>
            <c:spPr>
              <a:noFill/>
              <a:ln>
                <a:noFill/>
              </a:ln>
              <a:effectLst/>
            </c:spPr>
            <c:txPr>
              <a:bodyPr wrap="square" lIns="38100" tIns="19050" rIns="38100" bIns="19050" anchor="ctr" anchorCtr="0">
                <a:spAutoFit/>
              </a:bodyPr>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Sheet1!$A$2:$A$5</c:f>
              <c:strCache>
                <c:ptCount val="4"/>
                <c:pt idx="0">
                  <c:v>cause my students to return home too late. (N=278)*</c:v>
                </c:pt>
                <c:pt idx="1">
                  <c:v>have a positive impact on my students’ health. (N=278)</c:v>
                </c:pt>
                <c:pt idx="2">
                  <c:v>help my students complete homework. (N=278)</c:v>
                </c:pt>
                <c:pt idx="3">
                  <c:v>improve my students’ academic performance. (N=277)</c:v>
                </c:pt>
              </c:strCache>
            </c:strRef>
          </c:cat>
          <c:val>
            <c:numRef>
              <c:f>Sheet1!$C$2:$C$5</c:f>
              <c:numCache>
                <c:formatCode>0%</c:formatCode>
                <c:ptCount val="4"/>
                <c:pt idx="0">
                  <c:v>0.19</c:v>
                </c:pt>
                <c:pt idx="1">
                  <c:v>0.26</c:v>
                </c:pt>
                <c:pt idx="2">
                  <c:v>0.13</c:v>
                </c:pt>
                <c:pt idx="3">
                  <c:v>0.22</c:v>
                </c:pt>
              </c:numCache>
            </c:numRef>
          </c:val>
          <c:extLst xmlns:c16r2="http://schemas.microsoft.com/office/drawing/2015/06/chart">
            <c:ext xmlns:c16="http://schemas.microsoft.com/office/drawing/2014/chart" uri="{C3380CC4-5D6E-409C-BE32-E72D297353CC}">
              <c16:uniqueId val="{00000007-92ED-470B-8E3F-731FE9DC4B64}"/>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2"/>
          <c:order val="2"/>
          <c:tx>
            <c:strRef>
              <c:f>Sheet1!$D$1</c:f>
              <c:strCache>
                <c:ptCount val="1"/>
                <c:pt idx="0">
                  <c:v>Disagree</c:v>
                </c:pt>
              </c:strCache>
            </c:strRef>
          </c:tx>
          <c:spPr>
            <a:solidFill>
              <a:srgbClr val="F7C660"/>
            </a:solidFill>
            <a:ln>
              <a:solidFill>
                <a:srgbClr val="FFFFFF"/>
              </a:solidFill>
            </a:ln>
            <a:effectLst/>
          </c:spPr>
          <c:invertIfNegative val="1"/>
          <c:dPt>
            <c:idx val="1"/>
            <c:invertIfNegative val="1"/>
            <c:bubble3D val="0"/>
            <c:extLst xmlns:c16r2="http://schemas.microsoft.com/office/drawing/2015/06/chart">
              <c:ext xmlns:c16="http://schemas.microsoft.com/office/drawing/2014/chart" uri="{C3380CC4-5D6E-409C-BE32-E72D297353CC}">
                <c16:uniqueId val="{00000009-92ED-470B-8E3F-731FE9DC4B64}"/>
              </c:ext>
            </c:extLst>
          </c:dPt>
          <c:dPt>
            <c:idx val="2"/>
            <c:invertIfNegative val="1"/>
            <c:bubble3D val="0"/>
            <c:extLst xmlns:c16r2="http://schemas.microsoft.com/office/drawing/2015/06/chart">
              <c:ext xmlns:c16="http://schemas.microsoft.com/office/drawing/2014/chart" uri="{C3380CC4-5D6E-409C-BE32-E72D297353CC}">
                <c16:uniqueId val="{0000000A-92ED-470B-8E3F-731FE9DC4B64}"/>
              </c:ext>
            </c:extLst>
          </c:dPt>
          <c:dPt>
            <c:idx val="3"/>
            <c:invertIfNegative val="1"/>
            <c:bubble3D val="0"/>
            <c:extLst xmlns:c16r2="http://schemas.microsoft.com/office/drawing/2015/06/chart">
              <c:ext xmlns:c16="http://schemas.microsoft.com/office/drawing/2014/chart" uri="{C3380CC4-5D6E-409C-BE32-E72D297353CC}">
                <c16:uniqueId val="{00000008-FDCF-4DDA-A736-6344F4CE8BAF}"/>
              </c:ext>
            </c:extLst>
          </c:dPt>
          <c:dLbls>
            <c:dLbl>
              <c:idx val="0"/>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92ED-470B-8E3F-731FE9DC4B64}"/>
                </c:ext>
              </c:extLst>
            </c:dLbl>
            <c:dLbl>
              <c:idx val="1"/>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92ED-470B-8E3F-731FE9DC4B64}"/>
                </c:ext>
              </c:extLst>
            </c:dLbl>
            <c:dLbl>
              <c:idx val="2"/>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92ED-470B-8E3F-731FE9DC4B64}"/>
                </c:ext>
              </c:extLst>
            </c:dLbl>
            <c:dLbl>
              <c:idx val="3"/>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FDCF-4DDA-A736-6344F4CE8BAF}"/>
                </c:ext>
              </c:extLst>
            </c:dLbl>
            <c:spPr>
              <a:noFill/>
              <a:ln>
                <a:noFill/>
              </a:ln>
              <a:effectLst/>
            </c:spPr>
            <c:txPr>
              <a:bodyPr wrap="square" lIns="38100" tIns="19050" rIns="38100" bIns="19050" anchor="ctr" anchorCtr="0">
                <a:spAutoFit/>
              </a:bodyPr>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Sheet1!$A$2:$A$5</c:f>
              <c:strCache>
                <c:ptCount val="4"/>
                <c:pt idx="0">
                  <c:v>cause my students to return home too late. (N=278)*</c:v>
                </c:pt>
                <c:pt idx="1">
                  <c:v>have a positive impact on my students’ health. (N=278)</c:v>
                </c:pt>
                <c:pt idx="2">
                  <c:v>help my students complete homework. (N=278)</c:v>
                </c:pt>
                <c:pt idx="3">
                  <c:v>improve my students’ academic performance. (N=277)</c:v>
                </c:pt>
              </c:strCache>
            </c:strRef>
          </c:cat>
          <c:val>
            <c:numRef>
              <c:f>Sheet1!$D$2:$D$5</c:f>
              <c:numCache>
                <c:formatCode>0%</c:formatCode>
                <c:ptCount val="4"/>
                <c:pt idx="0">
                  <c:v>0.28000000000000003</c:v>
                </c:pt>
                <c:pt idx="1">
                  <c:v>0.26</c:v>
                </c:pt>
                <c:pt idx="2">
                  <c:v>0.4</c:v>
                </c:pt>
                <c:pt idx="3">
                  <c:v>0.31</c:v>
                </c:pt>
              </c:numCache>
            </c:numRef>
          </c:val>
          <c:extLst xmlns:c16r2="http://schemas.microsoft.com/office/drawing/2015/06/chart">
            <c:ext xmlns:c16="http://schemas.microsoft.com/office/drawing/2014/chart" uri="{C3380CC4-5D6E-409C-BE32-E72D297353CC}">
              <c16:uniqueId val="{0000000B-92ED-470B-8E3F-731FE9DC4B64}"/>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3"/>
          <c:order val="3"/>
          <c:tx>
            <c:strRef>
              <c:f>Sheet1!$E$1</c:f>
              <c:strCache>
                <c:ptCount val="1"/>
                <c:pt idx="0">
                  <c:v>Strongly Disagree</c:v>
                </c:pt>
              </c:strCache>
            </c:strRef>
          </c:tx>
          <c:spPr>
            <a:solidFill>
              <a:srgbClr val="F3B71C"/>
            </a:solidFill>
            <a:ln>
              <a:solidFill>
                <a:srgbClr val="FFFFFF"/>
              </a:solidFill>
            </a:ln>
            <a:effectLst/>
          </c:spPr>
          <c:invertIfNegative val="1"/>
          <c:dPt>
            <c:idx val="1"/>
            <c:invertIfNegative val="1"/>
            <c:bubble3D val="0"/>
            <c:extLst xmlns:c16r2="http://schemas.microsoft.com/office/drawing/2015/06/chart">
              <c:ext xmlns:c16="http://schemas.microsoft.com/office/drawing/2014/chart" uri="{C3380CC4-5D6E-409C-BE32-E72D297353CC}">
                <c16:uniqueId val="{0000000D-92ED-470B-8E3F-731FE9DC4B64}"/>
              </c:ext>
            </c:extLst>
          </c:dPt>
          <c:dPt>
            <c:idx val="2"/>
            <c:invertIfNegative val="1"/>
            <c:bubble3D val="0"/>
            <c:extLst xmlns:c16r2="http://schemas.microsoft.com/office/drawing/2015/06/chart">
              <c:ext xmlns:c16="http://schemas.microsoft.com/office/drawing/2014/chart" uri="{C3380CC4-5D6E-409C-BE32-E72D297353CC}">
                <c16:uniqueId val="{0000000E-92ED-470B-8E3F-731FE9DC4B64}"/>
              </c:ext>
            </c:extLst>
          </c:dPt>
          <c:dPt>
            <c:idx val="3"/>
            <c:invertIfNegative val="1"/>
            <c:bubble3D val="0"/>
            <c:extLst xmlns:c16r2="http://schemas.microsoft.com/office/drawing/2015/06/chart">
              <c:ext xmlns:c16="http://schemas.microsoft.com/office/drawing/2014/chart" uri="{C3380CC4-5D6E-409C-BE32-E72D297353CC}">
                <c16:uniqueId val="{0000000B-FDCF-4DDA-A736-6344F4CE8BAF}"/>
              </c:ext>
            </c:extLst>
          </c:dPt>
          <c:dLbls>
            <c:dLbl>
              <c:idx val="0"/>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92ED-470B-8E3F-731FE9DC4B64}"/>
                </c:ext>
              </c:extLst>
            </c:dLbl>
            <c:dLbl>
              <c:idx val="1"/>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92ED-470B-8E3F-731FE9DC4B64}"/>
                </c:ext>
              </c:extLst>
            </c:dLbl>
            <c:dLbl>
              <c:idx val="2"/>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92ED-470B-8E3F-731FE9DC4B64}"/>
                </c:ext>
              </c:extLst>
            </c:dLbl>
            <c:dLbl>
              <c:idx val="3"/>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FDCF-4DDA-A736-6344F4CE8BAF}"/>
                </c:ext>
              </c:extLst>
            </c:dLbl>
            <c:spPr>
              <a:noFill/>
              <a:ln>
                <a:noFill/>
              </a:ln>
              <a:effectLst/>
            </c:spPr>
            <c:txPr>
              <a:bodyPr wrap="square" lIns="38100" tIns="19050" rIns="38100" bIns="19050" anchor="ctr" anchorCtr="0">
                <a:spAutoFit/>
              </a:bodyPr>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Sheet1!$A$2:$A$5</c:f>
              <c:strCache>
                <c:ptCount val="4"/>
                <c:pt idx="0">
                  <c:v>cause my students to return home too late. (N=278)*</c:v>
                </c:pt>
                <c:pt idx="1">
                  <c:v>have a positive impact on my students’ health. (N=278)</c:v>
                </c:pt>
                <c:pt idx="2">
                  <c:v>help my students complete homework. (N=278)</c:v>
                </c:pt>
                <c:pt idx="3">
                  <c:v>improve my students’ academic performance. (N=277)</c:v>
                </c:pt>
              </c:strCache>
            </c:strRef>
          </c:cat>
          <c:val>
            <c:numRef>
              <c:f>Sheet1!$E$2:$E$5</c:f>
              <c:numCache>
                <c:formatCode>0%</c:formatCode>
                <c:ptCount val="4"/>
                <c:pt idx="0">
                  <c:v>0.32</c:v>
                </c:pt>
                <c:pt idx="1">
                  <c:v>0.2</c:v>
                </c:pt>
                <c:pt idx="2">
                  <c:v>0.31</c:v>
                </c:pt>
                <c:pt idx="3">
                  <c:v>0.25</c:v>
                </c:pt>
              </c:numCache>
            </c:numRef>
          </c:val>
          <c:extLst xmlns:c16r2="http://schemas.microsoft.com/office/drawing/2015/06/chart">
            <c:ext xmlns:c16="http://schemas.microsoft.com/office/drawing/2014/chart" uri="{C3380CC4-5D6E-409C-BE32-E72D297353CC}">
              <c16:uniqueId val="{0000000F-92ED-470B-8E3F-731FE9DC4B64}"/>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4"/>
          <c:order val="4"/>
          <c:tx>
            <c:strRef>
              <c:f>Sheet1!$F$1</c:f>
              <c:strCache>
                <c:ptCount val="1"/>
                <c:pt idx="0">
                  <c:v>Don’t Know</c:v>
                </c:pt>
              </c:strCache>
            </c:strRef>
          </c:tx>
          <c:spPr>
            <a:solidFill>
              <a:srgbClr val="7F7F7F"/>
            </a:solidFill>
            <a:ln>
              <a:solidFill>
                <a:srgbClr val="FFFFFF"/>
              </a:solidFill>
            </a:ln>
            <a:effectLst/>
          </c:spPr>
          <c:invertIfNegative val="1"/>
          <c:dPt>
            <c:idx val="1"/>
            <c:invertIfNegative val="1"/>
            <c:bubble3D val="0"/>
            <c:extLst xmlns:c16r2="http://schemas.microsoft.com/office/drawing/2015/06/chart">
              <c:ext xmlns:c16="http://schemas.microsoft.com/office/drawing/2014/chart" uri="{C3380CC4-5D6E-409C-BE32-E72D297353CC}">
                <c16:uniqueId val="{00000011-92ED-470B-8E3F-731FE9DC4B64}"/>
              </c:ext>
            </c:extLst>
          </c:dPt>
          <c:dPt>
            <c:idx val="2"/>
            <c:invertIfNegative val="1"/>
            <c:bubble3D val="0"/>
            <c:extLst xmlns:c16r2="http://schemas.microsoft.com/office/drawing/2015/06/chart">
              <c:ext xmlns:c16="http://schemas.microsoft.com/office/drawing/2014/chart" uri="{C3380CC4-5D6E-409C-BE32-E72D297353CC}">
                <c16:uniqueId val="{00000012-92ED-470B-8E3F-731FE9DC4B64}"/>
              </c:ext>
            </c:extLst>
          </c:dPt>
          <c:dPt>
            <c:idx val="3"/>
            <c:invertIfNegative val="1"/>
            <c:bubble3D val="0"/>
            <c:extLst xmlns:c16r2="http://schemas.microsoft.com/office/drawing/2015/06/chart">
              <c:ext xmlns:c16="http://schemas.microsoft.com/office/drawing/2014/chart" uri="{C3380CC4-5D6E-409C-BE32-E72D297353CC}">
                <c16:uniqueId val="{0000000E-FDCF-4DDA-A736-6344F4CE8BAF}"/>
              </c:ext>
            </c:extLst>
          </c:dPt>
          <c:dLbls>
            <c:dLbl>
              <c:idx val="0"/>
              <c:spPr>
                <a:noFill/>
                <a:ln>
                  <a:noFill/>
                </a:ln>
                <a:effectLst/>
              </c:spPr>
              <c:txPr>
                <a:bodyPr wrap="square" lIns="38100" tIns="19050" rIns="38100" bIns="19050" anchor="ctr" anchorCtr="0">
                  <a:spAutoFit/>
                </a:bodyPr>
                <a:lstStyle/>
                <a:p>
                  <a:pPr algn="ctr" rtl="0">
                    <a:defRPr lang="en-US" sz="1400" b="1" i="0" u="none" strike="noStrike" kern="1200" baseline="0">
                      <a:solidFill>
                        <a:srgbClr val="FFFFFF"/>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92ED-470B-8E3F-731FE9DC4B64}"/>
                </c:ext>
              </c:extLst>
            </c:dLbl>
            <c:dLbl>
              <c:idx val="1"/>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1-92ED-470B-8E3F-731FE9DC4B64}"/>
                </c:ext>
              </c:extLst>
            </c:dLbl>
            <c:dLbl>
              <c:idx val="2"/>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92ED-470B-8E3F-731FE9DC4B64}"/>
                </c:ext>
              </c:extLst>
            </c:dLbl>
            <c:dLbl>
              <c:idx val="3"/>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FDCF-4DDA-A736-6344F4CE8BAF}"/>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Sheet1!$A$2:$A$5</c:f>
              <c:strCache>
                <c:ptCount val="4"/>
                <c:pt idx="0">
                  <c:v>cause my students to return home too late. (N=278)*</c:v>
                </c:pt>
                <c:pt idx="1">
                  <c:v>have a positive impact on my students’ health. (N=278)</c:v>
                </c:pt>
                <c:pt idx="2">
                  <c:v>help my students complete homework. (N=278)</c:v>
                </c:pt>
                <c:pt idx="3">
                  <c:v>improve my students’ academic performance. (N=277)</c:v>
                </c:pt>
              </c:strCache>
            </c:strRef>
          </c:cat>
          <c:val>
            <c:numRef>
              <c:f>Sheet1!$F$2:$F$5</c:f>
              <c:numCache>
                <c:formatCode>0%</c:formatCode>
                <c:ptCount val="4"/>
                <c:pt idx="0">
                  <c:v>0.11</c:v>
                </c:pt>
                <c:pt idx="1">
                  <c:v>0.17</c:v>
                </c:pt>
                <c:pt idx="2">
                  <c:v>0.09</c:v>
                </c:pt>
                <c:pt idx="3">
                  <c:v>0.13</c:v>
                </c:pt>
              </c:numCache>
            </c:numRef>
          </c:val>
          <c:extLst xmlns:c16r2="http://schemas.microsoft.com/office/drawing/2015/06/chart">
            <c:ext xmlns:c16="http://schemas.microsoft.com/office/drawing/2014/chart" uri="{C3380CC4-5D6E-409C-BE32-E72D297353CC}">
              <c16:uniqueId val="{00000013-92ED-470B-8E3F-731FE9DC4B64}"/>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dLbls>
          <c:showLegendKey val="0"/>
          <c:showVal val="0"/>
          <c:showCatName val="0"/>
          <c:showSerName val="0"/>
          <c:showPercent val="0"/>
          <c:showBubbleSize val="0"/>
        </c:dLbls>
        <c:gapWidth val="50"/>
        <c:overlap val="100"/>
        <c:axId val="75887744"/>
        <c:axId val="75889664"/>
      </c:barChart>
      <c:catAx>
        <c:axId val="75887744"/>
        <c:scaling>
          <c:orientation val="minMax"/>
        </c:scaling>
        <c:delete val="0"/>
        <c:axPos val="l"/>
        <c:title>
          <c:tx>
            <c:rich>
              <a:bodyPr/>
              <a:lstStyle/>
              <a:p>
                <a:pPr>
                  <a:defRPr/>
                </a:pPr>
                <a:endParaRPr lang="en-US" sz="1400" b="0" dirty="0">
                  <a:solidFill>
                    <a:srgbClr val="000000"/>
                  </a:solidFill>
                  <a:effectLst/>
                  <a:latin typeface="Calibri"/>
                </a:endParaRPr>
              </a:p>
            </c:rich>
          </c:tx>
          <c:overlay val="0"/>
        </c:title>
        <c:numFmt formatCode="General" sourceLinked="1"/>
        <c:majorTickMark val="out"/>
        <c:minorTickMark val="none"/>
        <c:tickLblPos val="nextTo"/>
        <c:txPr>
          <a:bodyPr/>
          <a:lstStyle/>
          <a:p>
            <a:pPr>
              <a:defRPr sz="1400" b="0" i="0">
                <a:solidFill>
                  <a:srgbClr val="000000"/>
                </a:solidFill>
                <a:effectLst/>
                <a:latin typeface="Calibri"/>
              </a:defRPr>
            </a:pPr>
            <a:endParaRPr lang="en-US"/>
          </a:p>
        </c:txPr>
        <c:crossAx val="75889664"/>
        <c:crosses val="autoZero"/>
        <c:auto val="0"/>
        <c:lblAlgn val="ctr"/>
        <c:lblOffset val="100"/>
        <c:noMultiLvlLbl val="0"/>
      </c:catAx>
      <c:valAx>
        <c:axId val="75889664"/>
        <c:scaling>
          <c:orientation val="minMax"/>
          <c:max val="1"/>
          <c:min val="0"/>
        </c:scaling>
        <c:delete val="0"/>
        <c:axPos val="b"/>
        <c:title>
          <c:tx>
            <c:rich>
              <a:bodyPr/>
              <a:lstStyle/>
              <a:p>
                <a:pPr>
                  <a:defRPr/>
                </a:pPr>
                <a:endParaRPr lang="en-US" sz="1400" b="1" dirty="0">
                  <a:solidFill>
                    <a:srgbClr val="000000"/>
                  </a:solidFill>
                  <a:effectLst/>
                  <a:latin typeface="Calibri"/>
                </a:endParaRPr>
              </a:p>
            </c:rich>
          </c:tx>
          <c:overlay val="0"/>
        </c:title>
        <c:numFmt formatCode="0%" sourceLinked="1"/>
        <c:majorTickMark val="out"/>
        <c:minorTickMark val="none"/>
        <c:tickLblPos val="low"/>
        <c:spPr>
          <a:ln>
            <a:solidFill>
              <a:srgbClr val="808080"/>
            </a:solidFill>
          </a:ln>
          <a:effectLst/>
        </c:spPr>
        <c:txPr>
          <a:bodyPr/>
          <a:lstStyle/>
          <a:p>
            <a:pPr>
              <a:defRPr sz="1400" b="0" i="0">
                <a:solidFill>
                  <a:srgbClr val="000000"/>
                </a:solidFill>
                <a:effectLst/>
                <a:latin typeface="Calibri"/>
              </a:defRPr>
            </a:pPr>
            <a:endParaRPr lang="en-US"/>
          </a:p>
        </c:txPr>
        <c:crossAx val="75887744"/>
        <c:crosses val="autoZero"/>
        <c:crossBetween val="between"/>
        <c:majorUnit val="0.2"/>
        <c:minorUnit val="0.04"/>
      </c:valAx>
    </c:plotArea>
    <c:legend>
      <c:legendPos val="b"/>
      <c:overlay val="0"/>
      <c:txPr>
        <a:bodyPr/>
        <a:lstStyle/>
        <a:p>
          <a:pPr>
            <a:defRPr sz="1400">
              <a:solidFill>
                <a:srgbClr val="000000"/>
              </a:solidFill>
              <a:effectLst/>
              <a:latin typeface="Calibri"/>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sz="100" b="0" i="0" dirty="0">
              <a:solidFill>
                <a:srgbClr val="FFFFFF"/>
              </a:solidFill>
              <a:effectLst/>
            </a:endParaRPr>
          </a:p>
        </c:rich>
      </c:tx>
      <c:overlay val="1"/>
    </c:title>
    <c:autoTitleDeleted val="0"/>
    <c:plotArea>
      <c:layout>
        <c:manualLayout>
          <c:layoutTarget val="inner"/>
          <c:xMode val="edge"/>
          <c:yMode val="edge"/>
          <c:x val="0.49743055555555554"/>
          <c:y val="3.0555555555555555E-2"/>
          <c:w val="0.46555905511811024"/>
          <c:h val="0.72642891513560803"/>
        </c:manualLayout>
      </c:layout>
      <c:barChart>
        <c:barDir val="bar"/>
        <c:grouping val="stacked"/>
        <c:varyColors val="0"/>
        <c:ser>
          <c:idx val="0"/>
          <c:order val="0"/>
          <c:tx>
            <c:strRef>
              <c:f>Sheet1!$B$1</c:f>
              <c:strCache>
                <c:ptCount val="1"/>
                <c:pt idx="0">
                  <c:v>Strongly Support</c:v>
                </c:pt>
              </c:strCache>
            </c:strRef>
          </c:tx>
          <c:spPr>
            <a:solidFill>
              <a:srgbClr val="61AC4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0-6E79-4206-B0D4-0DF49166CA9B}"/>
              </c:ext>
            </c:extLst>
          </c:dPt>
          <c:dPt>
            <c:idx val="1"/>
            <c:invertIfNegative val="1"/>
            <c:bubble3D val="0"/>
            <c:extLst xmlns:c16r2="http://schemas.microsoft.com/office/drawing/2015/06/chart">
              <c:ext xmlns:c16="http://schemas.microsoft.com/office/drawing/2014/chart" uri="{C3380CC4-5D6E-409C-BE32-E72D297353CC}">
                <c16:uniqueId val="{00000001-6E79-4206-B0D4-0DF49166CA9B}"/>
              </c:ext>
            </c:extLst>
          </c:dPt>
          <c:dPt>
            <c:idx val="2"/>
            <c:invertIfNegative val="1"/>
            <c:bubble3D val="0"/>
            <c:extLst xmlns:c16r2="http://schemas.microsoft.com/office/drawing/2015/06/chart">
              <c:ext xmlns:c16="http://schemas.microsoft.com/office/drawing/2014/chart" uri="{C3380CC4-5D6E-409C-BE32-E72D297353CC}">
                <c16:uniqueId val="{00000002-6E79-4206-B0D4-0DF49166CA9B}"/>
              </c:ext>
            </c:extLst>
          </c:dPt>
          <c:dPt>
            <c:idx val="3"/>
            <c:invertIfNegative val="1"/>
            <c:bubble3D val="0"/>
            <c:extLst xmlns:c16r2="http://schemas.microsoft.com/office/drawing/2015/06/chart">
              <c:ext xmlns:c16="http://schemas.microsoft.com/office/drawing/2014/chart" uri="{C3380CC4-5D6E-409C-BE32-E72D297353CC}">
                <c16:uniqueId val="{00000003-6E79-4206-B0D4-0DF49166CA9B}"/>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6E79-4206-B0D4-0DF49166CA9B}"/>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6E79-4206-B0D4-0DF49166CA9B}"/>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6E79-4206-B0D4-0DF49166CA9B}"/>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6E79-4206-B0D4-0DF49166CA9B}"/>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Sheet1!$A$2:$A$5</c:f>
              <c:strCache>
                <c:ptCount val="4"/>
                <c:pt idx="0">
                  <c:v>Using the additional time for interventions (N=1,369)</c:v>
                </c:pt>
                <c:pt idx="1">
                  <c:v>Using additional instructional time for math (N=1,366)</c:v>
                </c:pt>
                <c:pt idx="2">
                  <c:v>Extending middle school classes (N=1,366)</c:v>
                </c:pt>
                <c:pt idx="3">
                  <c:v>Middle school teachers teaching more classes (N=1,371)</c:v>
                </c:pt>
              </c:strCache>
            </c:strRef>
          </c:cat>
          <c:val>
            <c:numRef>
              <c:f>Sheet1!$B$2:$B$5</c:f>
              <c:numCache>
                <c:formatCode>0%</c:formatCode>
                <c:ptCount val="4"/>
                <c:pt idx="0">
                  <c:v>0.22</c:v>
                </c:pt>
                <c:pt idx="1">
                  <c:v>0.19</c:v>
                </c:pt>
                <c:pt idx="2">
                  <c:v>0.13</c:v>
                </c:pt>
                <c:pt idx="3">
                  <c:v>0.08</c:v>
                </c:pt>
              </c:numCache>
            </c:numRef>
          </c:val>
          <c:extLst xmlns:c16r2="http://schemas.microsoft.com/office/drawing/2015/06/chart">
            <c:ext xmlns:c16="http://schemas.microsoft.com/office/drawing/2014/chart" uri="{C3380CC4-5D6E-409C-BE32-E72D297353CC}">
              <c16:uniqueId val="{00000004-6E79-4206-B0D4-0DF49166CA9B}"/>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1"/>
          <c:order val="1"/>
          <c:tx>
            <c:strRef>
              <c:f>Sheet1!$C$1</c:f>
              <c:strCache>
                <c:ptCount val="1"/>
                <c:pt idx="0">
                  <c:v>Support</c:v>
                </c:pt>
              </c:strCache>
            </c:strRef>
          </c:tx>
          <c:spPr>
            <a:solidFill>
              <a:srgbClr val="8CC36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5-6E79-4206-B0D4-0DF49166CA9B}"/>
              </c:ext>
            </c:extLst>
          </c:dPt>
          <c:dPt>
            <c:idx val="1"/>
            <c:invertIfNegative val="1"/>
            <c:bubble3D val="0"/>
            <c:extLst xmlns:c16r2="http://schemas.microsoft.com/office/drawing/2015/06/chart">
              <c:ext xmlns:c16="http://schemas.microsoft.com/office/drawing/2014/chart" uri="{C3380CC4-5D6E-409C-BE32-E72D297353CC}">
                <c16:uniqueId val="{00000006-6E79-4206-B0D4-0DF49166CA9B}"/>
              </c:ext>
            </c:extLst>
          </c:dPt>
          <c:dPt>
            <c:idx val="2"/>
            <c:invertIfNegative val="1"/>
            <c:bubble3D val="0"/>
            <c:extLst xmlns:c16r2="http://schemas.microsoft.com/office/drawing/2015/06/chart">
              <c:ext xmlns:c16="http://schemas.microsoft.com/office/drawing/2014/chart" uri="{C3380CC4-5D6E-409C-BE32-E72D297353CC}">
                <c16:uniqueId val="{00000007-6E79-4206-B0D4-0DF49166CA9B}"/>
              </c:ext>
            </c:extLst>
          </c:dPt>
          <c:dPt>
            <c:idx val="3"/>
            <c:invertIfNegative val="1"/>
            <c:bubble3D val="0"/>
            <c:extLst xmlns:c16r2="http://schemas.microsoft.com/office/drawing/2015/06/chart">
              <c:ext xmlns:c16="http://schemas.microsoft.com/office/drawing/2014/chart" uri="{C3380CC4-5D6E-409C-BE32-E72D297353CC}">
                <c16:uniqueId val="{00000008-6E79-4206-B0D4-0DF49166CA9B}"/>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6E79-4206-B0D4-0DF49166CA9B}"/>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6E79-4206-B0D4-0DF49166CA9B}"/>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6E79-4206-B0D4-0DF49166CA9B}"/>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6E79-4206-B0D4-0DF49166CA9B}"/>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Sheet1!$A$2:$A$5</c:f>
              <c:strCache>
                <c:ptCount val="4"/>
                <c:pt idx="0">
                  <c:v>Using the additional time for interventions (N=1,369)</c:v>
                </c:pt>
                <c:pt idx="1">
                  <c:v>Using additional instructional time for math (N=1,366)</c:v>
                </c:pt>
                <c:pt idx="2">
                  <c:v>Extending middle school classes (N=1,366)</c:v>
                </c:pt>
                <c:pt idx="3">
                  <c:v>Middle school teachers teaching more classes (N=1,371)</c:v>
                </c:pt>
              </c:strCache>
            </c:strRef>
          </c:cat>
          <c:val>
            <c:numRef>
              <c:f>Sheet1!$C$2:$C$5</c:f>
              <c:numCache>
                <c:formatCode>0%</c:formatCode>
                <c:ptCount val="4"/>
                <c:pt idx="0">
                  <c:v>0.39</c:v>
                </c:pt>
                <c:pt idx="1">
                  <c:v>0.39</c:v>
                </c:pt>
                <c:pt idx="2">
                  <c:v>0.37</c:v>
                </c:pt>
                <c:pt idx="3">
                  <c:v>0.21</c:v>
                </c:pt>
              </c:numCache>
            </c:numRef>
          </c:val>
          <c:extLst xmlns:c16r2="http://schemas.microsoft.com/office/drawing/2015/06/chart">
            <c:ext xmlns:c16="http://schemas.microsoft.com/office/drawing/2014/chart" uri="{C3380CC4-5D6E-409C-BE32-E72D297353CC}">
              <c16:uniqueId val="{00000009-6E79-4206-B0D4-0DF49166CA9B}"/>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2"/>
          <c:order val="2"/>
          <c:tx>
            <c:strRef>
              <c:f>Sheet1!$D$1</c:f>
              <c:strCache>
                <c:ptCount val="1"/>
                <c:pt idx="0">
                  <c:v>Oppose</c:v>
                </c:pt>
              </c:strCache>
            </c:strRef>
          </c:tx>
          <c:spPr>
            <a:solidFill>
              <a:srgbClr val="F7C660"/>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A-6E79-4206-B0D4-0DF49166CA9B}"/>
              </c:ext>
            </c:extLst>
          </c:dPt>
          <c:dPt>
            <c:idx val="1"/>
            <c:invertIfNegative val="1"/>
            <c:bubble3D val="0"/>
            <c:extLst xmlns:c16r2="http://schemas.microsoft.com/office/drawing/2015/06/chart">
              <c:ext xmlns:c16="http://schemas.microsoft.com/office/drawing/2014/chart" uri="{C3380CC4-5D6E-409C-BE32-E72D297353CC}">
                <c16:uniqueId val="{0000000B-6E79-4206-B0D4-0DF49166CA9B}"/>
              </c:ext>
            </c:extLst>
          </c:dPt>
          <c:dPt>
            <c:idx val="2"/>
            <c:invertIfNegative val="1"/>
            <c:bubble3D val="0"/>
            <c:extLst xmlns:c16r2="http://schemas.microsoft.com/office/drawing/2015/06/chart">
              <c:ext xmlns:c16="http://schemas.microsoft.com/office/drawing/2014/chart" uri="{C3380CC4-5D6E-409C-BE32-E72D297353CC}">
                <c16:uniqueId val="{0000000C-6E79-4206-B0D4-0DF49166CA9B}"/>
              </c:ext>
            </c:extLst>
          </c:dPt>
          <c:dPt>
            <c:idx val="3"/>
            <c:invertIfNegative val="1"/>
            <c:bubble3D val="0"/>
            <c:extLst xmlns:c16r2="http://schemas.microsoft.com/office/drawing/2015/06/chart">
              <c:ext xmlns:c16="http://schemas.microsoft.com/office/drawing/2014/chart" uri="{C3380CC4-5D6E-409C-BE32-E72D297353CC}">
                <c16:uniqueId val="{0000000D-6E79-4206-B0D4-0DF49166CA9B}"/>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6E79-4206-B0D4-0DF49166CA9B}"/>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6E79-4206-B0D4-0DF49166CA9B}"/>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6E79-4206-B0D4-0DF49166CA9B}"/>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6E79-4206-B0D4-0DF49166CA9B}"/>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Sheet1!$A$2:$A$5</c:f>
              <c:strCache>
                <c:ptCount val="4"/>
                <c:pt idx="0">
                  <c:v>Using the additional time for interventions (N=1,369)</c:v>
                </c:pt>
                <c:pt idx="1">
                  <c:v>Using additional instructional time for math (N=1,366)</c:v>
                </c:pt>
                <c:pt idx="2">
                  <c:v>Extending middle school classes (N=1,366)</c:v>
                </c:pt>
                <c:pt idx="3">
                  <c:v>Middle school teachers teaching more classes (N=1,371)</c:v>
                </c:pt>
              </c:strCache>
            </c:strRef>
          </c:cat>
          <c:val>
            <c:numRef>
              <c:f>Sheet1!$D$2:$D$5</c:f>
              <c:numCache>
                <c:formatCode>0%</c:formatCode>
                <c:ptCount val="4"/>
                <c:pt idx="0">
                  <c:v>0.08</c:v>
                </c:pt>
                <c:pt idx="1">
                  <c:v>0.1</c:v>
                </c:pt>
                <c:pt idx="2">
                  <c:v>0.15</c:v>
                </c:pt>
                <c:pt idx="3">
                  <c:v>0.24</c:v>
                </c:pt>
              </c:numCache>
            </c:numRef>
          </c:val>
          <c:extLst xmlns:c16r2="http://schemas.microsoft.com/office/drawing/2015/06/chart">
            <c:ext xmlns:c16="http://schemas.microsoft.com/office/drawing/2014/chart" uri="{C3380CC4-5D6E-409C-BE32-E72D297353CC}">
              <c16:uniqueId val="{0000000E-6E79-4206-B0D4-0DF49166CA9B}"/>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3"/>
          <c:order val="3"/>
          <c:tx>
            <c:strRef>
              <c:f>Sheet1!$E$1</c:f>
              <c:strCache>
                <c:ptCount val="1"/>
                <c:pt idx="0">
                  <c:v>Strongly Oppose</c:v>
                </c:pt>
              </c:strCache>
            </c:strRef>
          </c:tx>
          <c:spPr>
            <a:solidFill>
              <a:srgbClr val="F3B71C"/>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F-6E79-4206-B0D4-0DF49166CA9B}"/>
              </c:ext>
            </c:extLst>
          </c:dPt>
          <c:dPt>
            <c:idx val="1"/>
            <c:invertIfNegative val="1"/>
            <c:bubble3D val="0"/>
            <c:extLst xmlns:c16r2="http://schemas.microsoft.com/office/drawing/2015/06/chart">
              <c:ext xmlns:c16="http://schemas.microsoft.com/office/drawing/2014/chart" uri="{C3380CC4-5D6E-409C-BE32-E72D297353CC}">
                <c16:uniqueId val="{00000010-6E79-4206-B0D4-0DF49166CA9B}"/>
              </c:ext>
            </c:extLst>
          </c:dPt>
          <c:dPt>
            <c:idx val="2"/>
            <c:invertIfNegative val="1"/>
            <c:bubble3D val="0"/>
            <c:extLst xmlns:c16r2="http://schemas.microsoft.com/office/drawing/2015/06/chart">
              <c:ext xmlns:c16="http://schemas.microsoft.com/office/drawing/2014/chart" uri="{C3380CC4-5D6E-409C-BE32-E72D297353CC}">
                <c16:uniqueId val="{00000011-6E79-4206-B0D4-0DF49166CA9B}"/>
              </c:ext>
            </c:extLst>
          </c:dPt>
          <c:dPt>
            <c:idx val="3"/>
            <c:invertIfNegative val="1"/>
            <c:bubble3D val="0"/>
            <c:extLst xmlns:c16r2="http://schemas.microsoft.com/office/drawing/2015/06/chart">
              <c:ext xmlns:c16="http://schemas.microsoft.com/office/drawing/2014/chart" uri="{C3380CC4-5D6E-409C-BE32-E72D297353CC}">
                <c16:uniqueId val="{00000012-6E79-4206-B0D4-0DF49166CA9B}"/>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6E79-4206-B0D4-0DF49166CA9B}"/>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6E79-4206-B0D4-0DF49166CA9B}"/>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1-6E79-4206-B0D4-0DF49166CA9B}"/>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6E79-4206-B0D4-0DF49166CA9B}"/>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Sheet1!$A$2:$A$5</c:f>
              <c:strCache>
                <c:ptCount val="4"/>
                <c:pt idx="0">
                  <c:v>Using the additional time for interventions (N=1,369)</c:v>
                </c:pt>
                <c:pt idx="1">
                  <c:v>Using additional instructional time for math (N=1,366)</c:v>
                </c:pt>
                <c:pt idx="2">
                  <c:v>Extending middle school classes (N=1,366)</c:v>
                </c:pt>
                <c:pt idx="3">
                  <c:v>Middle school teachers teaching more classes (N=1,371)</c:v>
                </c:pt>
              </c:strCache>
            </c:strRef>
          </c:cat>
          <c:val>
            <c:numRef>
              <c:f>Sheet1!$E$2:$E$5</c:f>
              <c:numCache>
                <c:formatCode>0%</c:formatCode>
                <c:ptCount val="4"/>
                <c:pt idx="0">
                  <c:v>0.06</c:v>
                </c:pt>
                <c:pt idx="1">
                  <c:v>0.06</c:v>
                </c:pt>
                <c:pt idx="2">
                  <c:v>0.1</c:v>
                </c:pt>
                <c:pt idx="3">
                  <c:v>0.17</c:v>
                </c:pt>
              </c:numCache>
            </c:numRef>
          </c:val>
          <c:extLst xmlns:c16r2="http://schemas.microsoft.com/office/drawing/2015/06/chart">
            <c:ext xmlns:c16="http://schemas.microsoft.com/office/drawing/2014/chart" uri="{C3380CC4-5D6E-409C-BE32-E72D297353CC}">
              <c16:uniqueId val="{00000013-6E79-4206-B0D4-0DF49166CA9B}"/>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4"/>
          <c:order val="4"/>
          <c:tx>
            <c:strRef>
              <c:f>Sheet1!$F$1</c:f>
              <c:strCache>
                <c:ptCount val="1"/>
                <c:pt idx="0">
                  <c:v>No Opinion</c:v>
                </c:pt>
              </c:strCache>
            </c:strRef>
          </c:tx>
          <c:spPr>
            <a:solidFill>
              <a:srgbClr val="7F7F7F"/>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14-6E79-4206-B0D4-0DF49166CA9B}"/>
              </c:ext>
            </c:extLst>
          </c:dPt>
          <c:dPt>
            <c:idx val="1"/>
            <c:invertIfNegative val="1"/>
            <c:bubble3D val="0"/>
            <c:extLst xmlns:c16r2="http://schemas.microsoft.com/office/drawing/2015/06/chart">
              <c:ext xmlns:c16="http://schemas.microsoft.com/office/drawing/2014/chart" uri="{C3380CC4-5D6E-409C-BE32-E72D297353CC}">
                <c16:uniqueId val="{00000015-6E79-4206-B0D4-0DF49166CA9B}"/>
              </c:ext>
            </c:extLst>
          </c:dPt>
          <c:dPt>
            <c:idx val="2"/>
            <c:invertIfNegative val="1"/>
            <c:bubble3D val="0"/>
            <c:extLst xmlns:c16r2="http://schemas.microsoft.com/office/drawing/2015/06/chart">
              <c:ext xmlns:c16="http://schemas.microsoft.com/office/drawing/2014/chart" uri="{C3380CC4-5D6E-409C-BE32-E72D297353CC}">
                <c16:uniqueId val="{00000016-6E79-4206-B0D4-0DF49166CA9B}"/>
              </c:ext>
            </c:extLst>
          </c:dPt>
          <c:dPt>
            <c:idx val="3"/>
            <c:invertIfNegative val="1"/>
            <c:bubble3D val="0"/>
            <c:extLst xmlns:c16r2="http://schemas.microsoft.com/office/drawing/2015/06/chart">
              <c:ext xmlns:c16="http://schemas.microsoft.com/office/drawing/2014/chart" uri="{C3380CC4-5D6E-409C-BE32-E72D297353CC}">
                <c16:uniqueId val="{00000017-6E79-4206-B0D4-0DF49166CA9B}"/>
              </c:ext>
            </c:extLst>
          </c:dPt>
          <c:dLbls>
            <c:dLbl>
              <c:idx val="0"/>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4-6E79-4206-B0D4-0DF49166CA9B}"/>
                </c:ext>
              </c:extLst>
            </c:dLbl>
            <c:dLbl>
              <c:idx val="1"/>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5-6E79-4206-B0D4-0DF49166CA9B}"/>
                </c:ext>
              </c:extLst>
            </c:dLbl>
            <c:dLbl>
              <c:idx val="2"/>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6-6E79-4206-B0D4-0DF49166CA9B}"/>
                </c:ext>
              </c:extLst>
            </c:dLbl>
            <c:dLbl>
              <c:idx val="3"/>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7-6E79-4206-B0D4-0DF49166CA9B}"/>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Sheet1!$A$2:$A$5</c:f>
              <c:strCache>
                <c:ptCount val="4"/>
                <c:pt idx="0">
                  <c:v>Using the additional time for interventions (N=1,369)</c:v>
                </c:pt>
                <c:pt idx="1">
                  <c:v>Using additional instructional time for math (N=1,366)</c:v>
                </c:pt>
                <c:pt idx="2">
                  <c:v>Extending middle school classes (N=1,366)</c:v>
                </c:pt>
                <c:pt idx="3">
                  <c:v>Middle school teachers teaching more classes (N=1,371)</c:v>
                </c:pt>
              </c:strCache>
            </c:strRef>
          </c:cat>
          <c:val>
            <c:numRef>
              <c:f>Sheet1!$F$2:$F$5</c:f>
              <c:numCache>
                <c:formatCode>0%</c:formatCode>
                <c:ptCount val="4"/>
                <c:pt idx="0">
                  <c:v>0.25</c:v>
                </c:pt>
                <c:pt idx="1">
                  <c:v>0.26</c:v>
                </c:pt>
                <c:pt idx="2">
                  <c:v>0.25</c:v>
                </c:pt>
                <c:pt idx="3">
                  <c:v>0.3</c:v>
                </c:pt>
              </c:numCache>
            </c:numRef>
          </c:val>
          <c:extLst xmlns:c16r2="http://schemas.microsoft.com/office/drawing/2015/06/chart">
            <c:ext xmlns:c16="http://schemas.microsoft.com/office/drawing/2014/chart" uri="{C3380CC4-5D6E-409C-BE32-E72D297353CC}">
              <c16:uniqueId val="{00000018-6E79-4206-B0D4-0DF49166CA9B}"/>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dLbls>
          <c:showLegendKey val="0"/>
          <c:showVal val="0"/>
          <c:showCatName val="0"/>
          <c:showSerName val="0"/>
          <c:showPercent val="0"/>
          <c:showBubbleSize val="0"/>
        </c:dLbls>
        <c:gapWidth val="50"/>
        <c:overlap val="100"/>
        <c:axId val="77157504"/>
        <c:axId val="77159424"/>
      </c:barChart>
      <c:catAx>
        <c:axId val="77157504"/>
        <c:scaling>
          <c:orientation val="minMax"/>
        </c:scaling>
        <c:delete val="0"/>
        <c:axPos val="l"/>
        <c:title>
          <c:tx>
            <c:rich>
              <a:bodyPr/>
              <a:lstStyle/>
              <a:p>
                <a:pPr>
                  <a:defRPr/>
                </a:pPr>
                <a:endParaRPr lang="en-US" sz="1400" b="0" dirty="0">
                  <a:solidFill>
                    <a:srgbClr val="000000"/>
                  </a:solidFill>
                  <a:effectLst/>
                  <a:latin typeface="Calibri"/>
                </a:endParaRPr>
              </a:p>
            </c:rich>
          </c:tx>
          <c:overlay val="0"/>
        </c:title>
        <c:numFmt formatCode="General" sourceLinked="1"/>
        <c:majorTickMark val="out"/>
        <c:minorTickMark val="none"/>
        <c:tickLblPos val="nextTo"/>
        <c:txPr>
          <a:bodyPr/>
          <a:lstStyle/>
          <a:p>
            <a:pPr>
              <a:defRPr sz="1400" b="0" i="0">
                <a:solidFill>
                  <a:srgbClr val="000000"/>
                </a:solidFill>
                <a:effectLst/>
                <a:latin typeface="Calibri"/>
              </a:defRPr>
            </a:pPr>
            <a:endParaRPr lang="en-US"/>
          </a:p>
        </c:txPr>
        <c:crossAx val="77159424"/>
        <c:crosses val="autoZero"/>
        <c:auto val="0"/>
        <c:lblAlgn val="ctr"/>
        <c:lblOffset val="100"/>
        <c:noMultiLvlLbl val="0"/>
      </c:catAx>
      <c:valAx>
        <c:axId val="77159424"/>
        <c:scaling>
          <c:orientation val="minMax"/>
          <c:max val="1"/>
          <c:min val="0"/>
        </c:scaling>
        <c:delete val="0"/>
        <c:axPos val="b"/>
        <c:title>
          <c:tx>
            <c:rich>
              <a:bodyPr/>
              <a:lstStyle/>
              <a:p>
                <a:pPr>
                  <a:defRPr/>
                </a:pPr>
                <a:endParaRPr lang="en-US" sz="1400" b="1" dirty="0">
                  <a:solidFill>
                    <a:srgbClr val="000000"/>
                  </a:solidFill>
                  <a:effectLst/>
                  <a:latin typeface="Calibri"/>
                </a:endParaRPr>
              </a:p>
            </c:rich>
          </c:tx>
          <c:overlay val="0"/>
        </c:title>
        <c:numFmt formatCode="0%" sourceLinked="1"/>
        <c:majorTickMark val="out"/>
        <c:minorTickMark val="none"/>
        <c:tickLblPos val="low"/>
        <c:spPr>
          <a:ln>
            <a:solidFill>
              <a:srgbClr val="808080"/>
            </a:solidFill>
          </a:ln>
          <a:effectLst/>
        </c:spPr>
        <c:txPr>
          <a:bodyPr/>
          <a:lstStyle/>
          <a:p>
            <a:pPr>
              <a:defRPr sz="1400" b="0" i="0">
                <a:solidFill>
                  <a:srgbClr val="000000"/>
                </a:solidFill>
                <a:effectLst/>
                <a:latin typeface="Calibri"/>
              </a:defRPr>
            </a:pPr>
            <a:endParaRPr lang="en-US"/>
          </a:p>
        </c:txPr>
        <c:crossAx val="77157504"/>
        <c:crosses val="autoZero"/>
        <c:crossBetween val="between"/>
        <c:majorUnit val="0.2"/>
        <c:minorUnit val="0.04"/>
      </c:valAx>
    </c:plotArea>
    <c:legend>
      <c:legendPos val="b"/>
      <c:overlay val="0"/>
      <c:txPr>
        <a:bodyPr/>
        <a:lstStyle/>
        <a:p>
          <a:pPr>
            <a:defRPr sz="1400">
              <a:solidFill>
                <a:srgbClr val="000000"/>
              </a:solidFill>
              <a:effectLst/>
              <a:latin typeface="Calibri"/>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Sheet1!$B$1</c:f>
              <c:strCache>
                <c:ptCount val="1"/>
                <c:pt idx="0">
                  <c:v>Strongly Support</c:v>
                </c:pt>
              </c:strCache>
            </c:strRef>
          </c:tx>
          <c:spPr>
            <a:solidFill>
              <a:srgbClr val="53A035"/>
            </a:solidFill>
            <a:effectLst/>
          </c:spPr>
          <c:invertIfNegative val="0"/>
          <c:dLbls>
            <c:dLbl>
              <c:idx val="0"/>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5849-4FBD-8336-DD23C3423250}"/>
                </c:ext>
              </c:extLst>
            </c:dLbl>
            <c:dLbl>
              <c:idx val="1"/>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5849-4FBD-8336-DD23C3423250}"/>
                </c:ext>
              </c:extLst>
            </c:dLbl>
            <c:dLbl>
              <c:idx val="2"/>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5849-4FBD-8336-DD23C3423250}"/>
                </c:ext>
              </c:extLst>
            </c:dLbl>
            <c:dLbl>
              <c:idx val="3"/>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5849-4FBD-8336-DD23C3423250}"/>
                </c:ext>
              </c:extLst>
            </c:dLbl>
            <c:dLbl>
              <c:idx val="4"/>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5849-4FBD-8336-DD23C3423250}"/>
                </c:ext>
              </c:extLst>
            </c:dLbl>
            <c:dLbl>
              <c:idx val="5"/>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5849-4FBD-8336-DD23C3423250}"/>
                </c:ext>
              </c:extLst>
            </c:dLbl>
            <c:dLbl>
              <c:idx val="6"/>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5849-4FBD-8336-DD23C3423250}"/>
                </c:ext>
              </c:extLst>
            </c:dLbl>
            <c:spPr>
              <a:noFill/>
              <a:ln>
                <a:noFill/>
              </a:ln>
              <a:effectLst/>
            </c:spPr>
            <c:txPr>
              <a:bodyPr/>
              <a:lstStyle/>
              <a:p>
                <a:pPr>
                  <a:defRPr b="1">
                    <a:solidFill>
                      <a:schemeClr val="tx1"/>
                    </a:solidFill>
                  </a:defRPr>
                </a:pPr>
                <a:endParaRPr lang="en-US"/>
              </a:p>
            </c:txPr>
            <c:dLblPos val="ct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strRef>
              <c:f>Sheet1!$A$2:$A$7</c:f>
              <c:strCache>
                <c:ptCount val="6"/>
                <c:pt idx="0">
                  <c:v>Parents of Current Students (N=6,974)</c:v>
                </c:pt>
                <c:pt idx="1">
                  <c:v>Students (N=1,745)</c:v>
                </c:pt>
                <c:pt idx="2">
                  <c:v>Students (via parent/community member survey) (N=821)</c:v>
                </c:pt>
                <c:pt idx="3">
                  <c:v>Employees (N=1,370)</c:v>
                </c:pt>
                <c:pt idx="4">
                  <c:v>Parents of Future Students (N=130)</c:v>
                </c:pt>
                <c:pt idx="5">
                  <c:v>Other Community Members (N=1,327)</c:v>
                </c:pt>
              </c:strCache>
            </c:strRef>
          </c:cat>
          <c:val>
            <c:numRef>
              <c:f>Sheet1!$B$2:$B$7</c:f>
              <c:numCache>
                <c:formatCode>0%</c:formatCode>
                <c:ptCount val="6"/>
                <c:pt idx="0">
                  <c:v>0.3</c:v>
                </c:pt>
                <c:pt idx="1">
                  <c:v>0.31</c:v>
                </c:pt>
                <c:pt idx="2">
                  <c:v>0.33</c:v>
                </c:pt>
                <c:pt idx="3">
                  <c:v>0.12</c:v>
                </c:pt>
                <c:pt idx="4">
                  <c:v>0.28000000000000003</c:v>
                </c:pt>
                <c:pt idx="5">
                  <c:v>0.28999999999999998</c:v>
                </c:pt>
              </c:numCache>
            </c:numRef>
          </c:val>
          <c:extLst xmlns:c16r2="http://schemas.microsoft.com/office/drawing/2015/06/chart">
            <c:ext xmlns:c16="http://schemas.microsoft.com/office/drawing/2014/chart" uri="{C3380CC4-5D6E-409C-BE32-E72D297353CC}">
              <c16:uniqueId val="{00000007-5849-4FBD-8336-DD23C3423250}"/>
            </c:ext>
          </c:extLst>
        </c:ser>
        <c:ser>
          <c:idx val="1"/>
          <c:order val="1"/>
          <c:tx>
            <c:strRef>
              <c:f>Sheet1!$C$1</c:f>
              <c:strCache>
                <c:ptCount val="1"/>
                <c:pt idx="0">
                  <c:v>Support</c:v>
                </c:pt>
              </c:strCache>
            </c:strRef>
          </c:tx>
          <c:spPr>
            <a:solidFill>
              <a:srgbClr val="53A035">
                <a:alpha val="70000"/>
              </a:srgbClr>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Sheet1!$A$2:$A$7</c:f>
              <c:strCache>
                <c:ptCount val="6"/>
                <c:pt idx="0">
                  <c:v>Parents of Current Students (N=6,974)</c:v>
                </c:pt>
                <c:pt idx="1">
                  <c:v>Students (N=1,745)</c:v>
                </c:pt>
                <c:pt idx="2">
                  <c:v>Students (via parent/community member survey) (N=821)</c:v>
                </c:pt>
                <c:pt idx="3">
                  <c:v>Employees (N=1,370)</c:v>
                </c:pt>
                <c:pt idx="4">
                  <c:v>Parents of Future Students (N=130)</c:v>
                </c:pt>
                <c:pt idx="5">
                  <c:v>Other Community Members (N=1,327)</c:v>
                </c:pt>
              </c:strCache>
            </c:strRef>
          </c:cat>
          <c:val>
            <c:numRef>
              <c:f>Sheet1!$C$2:$C$7</c:f>
              <c:numCache>
                <c:formatCode>0%</c:formatCode>
                <c:ptCount val="6"/>
                <c:pt idx="0">
                  <c:v>0.32</c:v>
                </c:pt>
                <c:pt idx="1">
                  <c:v>0.27</c:v>
                </c:pt>
                <c:pt idx="2">
                  <c:v>0.28000000000000003</c:v>
                </c:pt>
                <c:pt idx="3">
                  <c:v>0.28999999999999998</c:v>
                </c:pt>
                <c:pt idx="4">
                  <c:v>0.37</c:v>
                </c:pt>
                <c:pt idx="5">
                  <c:v>0.31</c:v>
                </c:pt>
              </c:numCache>
            </c:numRef>
          </c:val>
          <c:extLst xmlns:c16r2="http://schemas.microsoft.com/office/drawing/2015/06/chart">
            <c:ext xmlns:c16="http://schemas.microsoft.com/office/drawing/2014/chart" uri="{C3380CC4-5D6E-409C-BE32-E72D297353CC}">
              <c16:uniqueId val="{00000008-5849-4FBD-8336-DD23C3423250}"/>
            </c:ext>
          </c:extLst>
        </c:ser>
        <c:ser>
          <c:idx val="2"/>
          <c:order val="2"/>
          <c:tx>
            <c:strRef>
              <c:f>Sheet1!$D$1</c:f>
              <c:strCache>
                <c:ptCount val="1"/>
                <c:pt idx="0">
                  <c:v>Oppose</c:v>
                </c:pt>
              </c:strCache>
            </c:strRef>
          </c:tx>
          <c:spPr>
            <a:solidFill>
              <a:srgbClr val="F1AA19">
                <a:alpha val="70000"/>
              </a:srgbClr>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Sheet1!$A$2:$A$7</c:f>
              <c:strCache>
                <c:ptCount val="6"/>
                <c:pt idx="0">
                  <c:v>Parents of Current Students (N=6,974)</c:v>
                </c:pt>
                <c:pt idx="1">
                  <c:v>Students (N=1,745)</c:v>
                </c:pt>
                <c:pt idx="2">
                  <c:v>Students (via parent/community member survey) (N=821)</c:v>
                </c:pt>
                <c:pt idx="3">
                  <c:v>Employees (N=1,370)</c:v>
                </c:pt>
                <c:pt idx="4">
                  <c:v>Parents of Future Students (N=130)</c:v>
                </c:pt>
                <c:pt idx="5">
                  <c:v>Other Community Members (N=1,327)</c:v>
                </c:pt>
              </c:strCache>
            </c:strRef>
          </c:cat>
          <c:val>
            <c:numRef>
              <c:f>Sheet1!$D$2:$D$7</c:f>
              <c:numCache>
                <c:formatCode>0%</c:formatCode>
                <c:ptCount val="6"/>
                <c:pt idx="0">
                  <c:v>0.14000000000000001</c:v>
                </c:pt>
                <c:pt idx="1">
                  <c:v>0.14000000000000001</c:v>
                </c:pt>
                <c:pt idx="2">
                  <c:v>0.08</c:v>
                </c:pt>
                <c:pt idx="3">
                  <c:v>0.13</c:v>
                </c:pt>
                <c:pt idx="4">
                  <c:v>0.15</c:v>
                </c:pt>
                <c:pt idx="5">
                  <c:v>0.11</c:v>
                </c:pt>
              </c:numCache>
            </c:numRef>
          </c:val>
          <c:extLst xmlns:c16r2="http://schemas.microsoft.com/office/drawing/2015/06/chart">
            <c:ext xmlns:c16="http://schemas.microsoft.com/office/drawing/2014/chart" uri="{C3380CC4-5D6E-409C-BE32-E72D297353CC}">
              <c16:uniqueId val="{00000009-5849-4FBD-8336-DD23C3423250}"/>
            </c:ext>
          </c:extLst>
        </c:ser>
        <c:ser>
          <c:idx val="3"/>
          <c:order val="3"/>
          <c:tx>
            <c:strRef>
              <c:f>Sheet1!$E$1</c:f>
              <c:strCache>
                <c:ptCount val="1"/>
                <c:pt idx="0">
                  <c:v>Strongly Oppose</c:v>
                </c:pt>
              </c:strCache>
            </c:strRef>
          </c:tx>
          <c:spPr>
            <a:solidFill>
              <a:srgbClr val="F1AA19"/>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Sheet1!$A$2:$A$7</c:f>
              <c:strCache>
                <c:ptCount val="6"/>
                <c:pt idx="0">
                  <c:v>Parents of Current Students (N=6,974)</c:v>
                </c:pt>
                <c:pt idx="1">
                  <c:v>Students (N=1,745)</c:v>
                </c:pt>
                <c:pt idx="2">
                  <c:v>Students (via parent/community member survey) (N=821)</c:v>
                </c:pt>
                <c:pt idx="3">
                  <c:v>Employees (N=1,370)</c:v>
                </c:pt>
                <c:pt idx="4">
                  <c:v>Parents of Future Students (N=130)</c:v>
                </c:pt>
                <c:pt idx="5">
                  <c:v>Other Community Members (N=1,327)</c:v>
                </c:pt>
              </c:strCache>
            </c:strRef>
          </c:cat>
          <c:val>
            <c:numRef>
              <c:f>Sheet1!$E$2:$E$7</c:f>
              <c:numCache>
                <c:formatCode>0%</c:formatCode>
                <c:ptCount val="6"/>
                <c:pt idx="0">
                  <c:v>0.1</c:v>
                </c:pt>
                <c:pt idx="1">
                  <c:v>0.18</c:v>
                </c:pt>
                <c:pt idx="2">
                  <c:v>0.13</c:v>
                </c:pt>
                <c:pt idx="3">
                  <c:v>0.13</c:v>
                </c:pt>
                <c:pt idx="4">
                  <c:v>0.1</c:v>
                </c:pt>
                <c:pt idx="5">
                  <c:v>0.12</c:v>
                </c:pt>
              </c:numCache>
            </c:numRef>
          </c:val>
          <c:extLst xmlns:c16r2="http://schemas.microsoft.com/office/drawing/2015/06/chart">
            <c:ext xmlns:c16="http://schemas.microsoft.com/office/drawing/2014/chart" uri="{C3380CC4-5D6E-409C-BE32-E72D297353CC}">
              <c16:uniqueId val="{0000000A-5849-4FBD-8336-DD23C3423250}"/>
            </c:ext>
          </c:extLst>
        </c:ser>
        <c:ser>
          <c:idx val="4"/>
          <c:order val="4"/>
          <c:tx>
            <c:strRef>
              <c:f>Sheet1!$F$1</c:f>
              <c:strCache>
                <c:ptCount val="1"/>
                <c:pt idx="0">
                  <c:v>No Opinion</c:v>
                </c:pt>
              </c:strCache>
            </c:strRef>
          </c:tx>
          <c:spPr>
            <a:solidFill>
              <a:sysClr val="windowText" lastClr="000000">
                <a:lumMod val="50000"/>
                <a:lumOff val="50000"/>
              </a:sysClr>
            </a:solidFill>
            <a:effectLst/>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Sheet1!$A$2:$A$7</c:f>
              <c:strCache>
                <c:ptCount val="6"/>
                <c:pt idx="0">
                  <c:v>Parents of Current Students (N=6,974)</c:v>
                </c:pt>
                <c:pt idx="1">
                  <c:v>Students (N=1,745)</c:v>
                </c:pt>
                <c:pt idx="2">
                  <c:v>Students (via parent/community member survey) (N=821)</c:v>
                </c:pt>
                <c:pt idx="3">
                  <c:v>Employees (N=1,370)</c:v>
                </c:pt>
                <c:pt idx="4">
                  <c:v>Parents of Future Students (N=130)</c:v>
                </c:pt>
                <c:pt idx="5">
                  <c:v>Other Community Members (N=1,327)</c:v>
                </c:pt>
              </c:strCache>
            </c:strRef>
          </c:cat>
          <c:val>
            <c:numRef>
              <c:f>Sheet1!$F$2:$F$7</c:f>
              <c:numCache>
                <c:formatCode>0%</c:formatCode>
                <c:ptCount val="6"/>
                <c:pt idx="0">
                  <c:v>0.15</c:v>
                </c:pt>
                <c:pt idx="1">
                  <c:v>0.1</c:v>
                </c:pt>
                <c:pt idx="2">
                  <c:v>0.18</c:v>
                </c:pt>
                <c:pt idx="3">
                  <c:v>0.33</c:v>
                </c:pt>
                <c:pt idx="4">
                  <c:v>0.11</c:v>
                </c:pt>
                <c:pt idx="5">
                  <c:v>0.17</c:v>
                </c:pt>
              </c:numCache>
            </c:numRef>
          </c:val>
          <c:extLst xmlns:c16r2="http://schemas.microsoft.com/office/drawing/2015/06/chart">
            <c:ext xmlns:c16="http://schemas.microsoft.com/office/drawing/2014/chart" uri="{C3380CC4-5D6E-409C-BE32-E72D297353CC}">
              <c16:uniqueId val="{0000000B-5849-4FBD-8336-DD23C3423250}"/>
            </c:ext>
          </c:extLst>
        </c:ser>
        <c:dLbls>
          <c:showLegendKey val="0"/>
          <c:showVal val="0"/>
          <c:showCatName val="0"/>
          <c:showSerName val="0"/>
          <c:showPercent val="0"/>
          <c:showBubbleSize val="0"/>
        </c:dLbls>
        <c:gapWidth val="50"/>
        <c:overlap val="100"/>
        <c:axId val="78298112"/>
        <c:axId val="78308096"/>
      </c:barChart>
      <c:catAx>
        <c:axId val="78298112"/>
        <c:scaling>
          <c:orientation val="maxMin"/>
        </c:scaling>
        <c:delete val="0"/>
        <c:axPos val="l"/>
        <c:numFmt formatCode="General" sourceLinked="0"/>
        <c:majorTickMark val="out"/>
        <c:minorTickMark val="none"/>
        <c:tickLblPos val="nextTo"/>
        <c:txPr>
          <a:bodyPr/>
          <a:lstStyle/>
          <a:p>
            <a:pPr>
              <a:defRPr sz="1400"/>
            </a:pPr>
            <a:endParaRPr lang="en-US"/>
          </a:p>
        </c:txPr>
        <c:crossAx val="78308096"/>
        <c:crosses val="autoZero"/>
        <c:auto val="1"/>
        <c:lblAlgn val="ctr"/>
        <c:lblOffset val="100"/>
        <c:noMultiLvlLbl val="0"/>
      </c:catAx>
      <c:valAx>
        <c:axId val="78308096"/>
        <c:scaling>
          <c:orientation val="minMax"/>
          <c:max val="1"/>
          <c:min val="0"/>
        </c:scaling>
        <c:delete val="0"/>
        <c:axPos val="b"/>
        <c:numFmt formatCode="0%" sourceLinked="1"/>
        <c:majorTickMark val="out"/>
        <c:minorTickMark val="none"/>
        <c:tickLblPos val="nextTo"/>
        <c:crossAx val="78298112"/>
        <c:crosses val="max"/>
        <c:crossBetween val="between"/>
        <c:majorUnit val="0.2"/>
      </c:valAx>
    </c:plotArea>
    <c:legend>
      <c:legendPos val="b"/>
      <c:overlay val="0"/>
    </c:legend>
    <c:plotVisOnly val="1"/>
    <c:dispBlanksAs val="gap"/>
    <c:showDLblsOverMax val="0"/>
  </c:chart>
  <c:txPr>
    <a:bodyPr/>
    <a:lstStyle/>
    <a:p>
      <a:pPr>
        <a:defRPr sz="1400"/>
      </a:pPr>
      <a:endParaRPr lang="en-US"/>
    </a:p>
  </c:txPr>
  <c:externalData r:id="rId2">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Sheet1!$B$1</c:f>
              <c:strCache>
                <c:ptCount val="1"/>
                <c:pt idx="0">
                  <c:v>Very Positive Impact</c:v>
                </c:pt>
              </c:strCache>
            </c:strRef>
          </c:tx>
          <c:spPr>
            <a:solidFill>
              <a:srgbClr val="53A035"/>
            </a:solidFill>
            <a:effectLst/>
          </c:spPr>
          <c:invertIfNegative val="0"/>
          <c:dLbls>
            <c:dLbl>
              <c:idx val="0"/>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6C55-49E1-A923-7174779DFECB}"/>
                </c:ext>
              </c:extLst>
            </c:dLbl>
            <c:dLbl>
              <c:idx val="1"/>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6C55-49E1-A923-7174779DFECB}"/>
                </c:ext>
              </c:extLst>
            </c:dLbl>
            <c:dLbl>
              <c:idx val="2"/>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6C55-49E1-A923-7174779DFECB}"/>
                </c:ext>
              </c:extLst>
            </c:dLbl>
            <c:dLbl>
              <c:idx val="3"/>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6C55-49E1-A923-7174779DFECB}"/>
                </c:ext>
              </c:extLst>
            </c:dLbl>
            <c:dLbl>
              <c:idx val="4"/>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6C55-49E1-A923-7174779DFECB}"/>
                </c:ext>
              </c:extLst>
            </c:dLbl>
            <c:dLbl>
              <c:idx val="5"/>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6C55-49E1-A923-7174779DFECB}"/>
                </c:ext>
              </c:extLst>
            </c:dLbl>
            <c:dLbl>
              <c:idx val="6"/>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6C55-49E1-A923-7174779DFECB}"/>
                </c:ext>
              </c:extLst>
            </c:dLbl>
            <c:spPr>
              <a:noFill/>
              <a:ln>
                <a:noFill/>
              </a:ln>
              <a:effectLst/>
            </c:spPr>
            <c:txPr>
              <a:bodyPr/>
              <a:lstStyle/>
              <a:p>
                <a:pPr>
                  <a:defRPr b="1">
                    <a:solidFill>
                      <a:schemeClr val="tx1"/>
                    </a:solidFill>
                  </a:defRPr>
                </a:pPr>
                <a:endParaRPr lang="en-US"/>
              </a:p>
            </c:txPr>
            <c:dLblPos val="ct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strRef>
              <c:f>Sheet1!$A$2:$A$3</c:f>
              <c:strCache>
                <c:ptCount val="2"/>
                <c:pt idx="0">
                  <c:v>If the district moved the middle school start time to 8:30 a.m., what impact would that have on you and your family? (N=2,971)</c:v>
                </c:pt>
                <c:pt idx="1">
                  <c:v>If the middle school start time is changed to 8:30 a.m., the end time may be changed from 2:50 p.m. to 3:30 p.m. What impact would changing the end time have on your family? (N=2,970)</c:v>
                </c:pt>
              </c:strCache>
            </c:strRef>
          </c:cat>
          <c:val>
            <c:numRef>
              <c:f>Sheet1!$B$2:$B$3</c:f>
              <c:numCache>
                <c:formatCode>0%</c:formatCode>
                <c:ptCount val="2"/>
                <c:pt idx="0">
                  <c:v>0.12</c:v>
                </c:pt>
                <c:pt idx="1">
                  <c:v>0.09</c:v>
                </c:pt>
              </c:numCache>
            </c:numRef>
          </c:val>
          <c:extLst xmlns:c16r2="http://schemas.microsoft.com/office/drawing/2015/06/chart">
            <c:ext xmlns:c16="http://schemas.microsoft.com/office/drawing/2014/chart" uri="{C3380CC4-5D6E-409C-BE32-E72D297353CC}">
              <c16:uniqueId val="{00000007-6C55-49E1-A923-7174779DFECB}"/>
            </c:ext>
          </c:extLst>
        </c:ser>
        <c:ser>
          <c:idx val="1"/>
          <c:order val="1"/>
          <c:tx>
            <c:strRef>
              <c:f>Sheet1!$C$1</c:f>
              <c:strCache>
                <c:ptCount val="1"/>
                <c:pt idx="0">
                  <c:v>Positive Impact</c:v>
                </c:pt>
              </c:strCache>
            </c:strRef>
          </c:tx>
          <c:spPr>
            <a:solidFill>
              <a:srgbClr val="53A035">
                <a:alpha val="70000"/>
              </a:srgbClr>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Sheet1!$A$2:$A$3</c:f>
              <c:strCache>
                <c:ptCount val="2"/>
                <c:pt idx="0">
                  <c:v>If the district moved the middle school start time to 8:30 a.m., what impact would that have on you and your family? (N=2,971)</c:v>
                </c:pt>
                <c:pt idx="1">
                  <c:v>If the middle school start time is changed to 8:30 a.m., the end time may be changed from 2:50 p.m. to 3:30 p.m. What impact would changing the end time have on your family? (N=2,970)</c:v>
                </c:pt>
              </c:strCache>
            </c:strRef>
          </c:cat>
          <c:val>
            <c:numRef>
              <c:f>Sheet1!$C$2:$C$3</c:f>
              <c:numCache>
                <c:formatCode>0%</c:formatCode>
                <c:ptCount val="2"/>
                <c:pt idx="0">
                  <c:v>0.23</c:v>
                </c:pt>
                <c:pt idx="1">
                  <c:v>0.18</c:v>
                </c:pt>
              </c:numCache>
            </c:numRef>
          </c:val>
          <c:extLst xmlns:c16r2="http://schemas.microsoft.com/office/drawing/2015/06/chart">
            <c:ext xmlns:c16="http://schemas.microsoft.com/office/drawing/2014/chart" uri="{C3380CC4-5D6E-409C-BE32-E72D297353CC}">
              <c16:uniqueId val="{00000008-6C55-49E1-A923-7174779DFECB}"/>
            </c:ext>
          </c:extLst>
        </c:ser>
        <c:ser>
          <c:idx val="2"/>
          <c:order val="2"/>
          <c:tx>
            <c:strRef>
              <c:f>Sheet1!$D$1</c:f>
              <c:strCache>
                <c:ptCount val="1"/>
                <c:pt idx="0">
                  <c:v>No Impact</c:v>
                </c:pt>
              </c:strCache>
            </c:strRef>
          </c:tx>
          <c:spPr>
            <a:solidFill>
              <a:srgbClr val="BFBFBF"/>
            </a:solidFill>
            <a:effectLst/>
          </c:spPr>
          <c:invertIfNegative val="0"/>
          <c:dLbls>
            <c:spPr>
              <a:noFill/>
              <a:ln>
                <a:noFill/>
              </a:ln>
              <a:effectLst/>
            </c:spPr>
            <c:txPr>
              <a:bodyPr/>
              <a:lstStyle/>
              <a:p>
                <a:pPr>
                  <a:defRPr b="1">
                    <a:solidFill>
                      <a:sysClr val="windowText" lastClr="000000"/>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Sheet1!$A$2:$A$3</c:f>
              <c:strCache>
                <c:ptCount val="2"/>
                <c:pt idx="0">
                  <c:v>If the district moved the middle school start time to 8:30 a.m., what impact would that have on you and your family? (N=2,971)</c:v>
                </c:pt>
                <c:pt idx="1">
                  <c:v>If the middle school start time is changed to 8:30 a.m., the end time may be changed from 2:50 p.m. to 3:30 p.m. What impact would changing the end time have on your family? (N=2,970)</c:v>
                </c:pt>
              </c:strCache>
            </c:strRef>
          </c:cat>
          <c:val>
            <c:numRef>
              <c:f>Sheet1!$D$2:$D$3</c:f>
              <c:numCache>
                <c:formatCode>0%</c:formatCode>
                <c:ptCount val="2"/>
                <c:pt idx="0">
                  <c:v>0.4</c:v>
                </c:pt>
                <c:pt idx="1">
                  <c:v>0.47</c:v>
                </c:pt>
              </c:numCache>
            </c:numRef>
          </c:val>
          <c:extLst xmlns:c16r2="http://schemas.microsoft.com/office/drawing/2015/06/chart">
            <c:ext xmlns:c16="http://schemas.microsoft.com/office/drawing/2014/chart" uri="{C3380CC4-5D6E-409C-BE32-E72D297353CC}">
              <c16:uniqueId val="{00000009-6C55-49E1-A923-7174779DFECB}"/>
            </c:ext>
          </c:extLst>
        </c:ser>
        <c:ser>
          <c:idx val="3"/>
          <c:order val="3"/>
          <c:tx>
            <c:strRef>
              <c:f>Sheet1!$E$1</c:f>
              <c:strCache>
                <c:ptCount val="1"/>
                <c:pt idx="0">
                  <c:v>Negative Impact</c:v>
                </c:pt>
              </c:strCache>
            </c:strRef>
          </c:tx>
          <c:spPr>
            <a:solidFill>
              <a:srgbClr val="F1AA19">
                <a:alpha val="70000"/>
              </a:srgbClr>
            </a:solidFill>
            <a:effectLst>
              <a:outerShdw blurRad="40000" dist="20000" dir="5400000" sx="1000" sy="1000" rotWithShape="0">
                <a:srgbClr val="000000">
                  <a:alpha val="0"/>
                </a:srgbClr>
              </a:outerShdw>
            </a:effectLst>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Sheet1!$A$2:$A$3</c:f>
              <c:strCache>
                <c:ptCount val="2"/>
                <c:pt idx="0">
                  <c:v>If the district moved the middle school start time to 8:30 a.m., what impact would that have on you and your family? (N=2,971)</c:v>
                </c:pt>
                <c:pt idx="1">
                  <c:v>If the middle school start time is changed to 8:30 a.m., the end time may be changed from 2:50 p.m. to 3:30 p.m. What impact would changing the end time have on your family? (N=2,970)</c:v>
                </c:pt>
              </c:strCache>
            </c:strRef>
          </c:cat>
          <c:val>
            <c:numRef>
              <c:f>Sheet1!$E$2:$E$3</c:f>
              <c:numCache>
                <c:formatCode>0%</c:formatCode>
                <c:ptCount val="2"/>
                <c:pt idx="0">
                  <c:v>0.16</c:v>
                </c:pt>
                <c:pt idx="1">
                  <c:v>0.16</c:v>
                </c:pt>
              </c:numCache>
            </c:numRef>
          </c:val>
          <c:extLst xmlns:c16r2="http://schemas.microsoft.com/office/drawing/2015/06/chart">
            <c:ext xmlns:c16="http://schemas.microsoft.com/office/drawing/2014/chart" uri="{C3380CC4-5D6E-409C-BE32-E72D297353CC}">
              <c16:uniqueId val="{0000000A-6C55-49E1-A923-7174779DFECB}"/>
            </c:ext>
          </c:extLst>
        </c:ser>
        <c:ser>
          <c:idx val="4"/>
          <c:order val="4"/>
          <c:tx>
            <c:strRef>
              <c:f>Sheet1!$F$1</c:f>
              <c:strCache>
                <c:ptCount val="1"/>
                <c:pt idx="0">
                  <c:v>Very Negative Impact</c:v>
                </c:pt>
              </c:strCache>
            </c:strRef>
          </c:tx>
          <c:spPr>
            <a:solidFill>
              <a:srgbClr val="F1AA19"/>
            </a:solidFill>
            <a:effectLst>
              <a:outerShdw blurRad="40000" dist="20000" dir="5400000" sx="1000" sy="1000" rotWithShape="0">
                <a:srgbClr val="000000">
                  <a:alpha val="0"/>
                </a:srgbClr>
              </a:outerShdw>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Sheet1!$A$2:$A$3</c:f>
              <c:strCache>
                <c:ptCount val="2"/>
                <c:pt idx="0">
                  <c:v>If the district moved the middle school start time to 8:30 a.m., what impact would that have on you and your family? (N=2,971)</c:v>
                </c:pt>
                <c:pt idx="1">
                  <c:v>If the middle school start time is changed to 8:30 a.m., the end time may be changed from 2:50 p.m. to 3:30 p.m. What impact would changing the end time have on your family? (N=2,970)</c:v>
                </c:pt>
              </c:strCache>
            </c:strRef>
          </c:cat>
          <c:val>
            <c:numRef>
              <c:f>Sheet1!$F$2:$F$3</c:f>
              <c:numCache>
                <c:formatCode>0%</c:formatCode>
                <c:ptCount val="2"/>
                <c:pt idx="0">
                  <c:v>0.09</c:v>
                </c:pt>
                <c:pt idx="1">
                  <c:v>0.09</c:v>
                </c:pt>
              </c:numCache>
            </c:numRef>
          </c:val>
          <c:extLst xmlns:c16r2="http://schemas.microsoft.com/office/drawing/2015/06/chart">
            <c:ext xmlns:c16="http://schemas.microsoft.com/office/drawing/2014/chart" uri="{C3380CC4-5D6E-409C-BE32-E72D297353CC}">
              <c16:uniqueId val="{0000000B-6C55-49E1-A923-7174779DFECB}"/>
            </c:ext>
          </c:extLst>
        </c:ser>
        <c:dLbls>
          <c:showLegendKey val="0"/>
          <c:showVal val="0"/>
          <c:showCatName val="0"/>
          <c:showSerName val="0"/>
          <c:showPercent val="0"/>
          <c:showBubbleSize val="0"/>
        </c:dLbls>
        <c:gapWidth val="50"/>
        <c:overlap val="100"/>
        <c:axId val="78481280"/>
        <c:axId val="78482816"/>
      </c:barChart>
      <c:catAx>
        <c:axId val="78481280"/>
        <c:scaling>
          <c:orientation val="maxMin"/>
        </c:scaling>
        <c:delete val="0"/>
        <c:axPos val="l"/>
        <c:numFmt formatCode="General" sourceLinked="0"/>
        <c:majorTickMark val="out"/>
        <c:minorTickMark val="none"/>
        <c:tickLblPos val="nextTo"/>
        <c:txPr>
          <a:bodyPr/>
          <a:lstStyle/>
          <a:p>
            <a:pPr>
              <a:defRPr sz="1400"/>
            </a:pPr>
            <a:endParaRPr lang="en-US"/>
          </a:p>
        </c:txPr>
        <c:crossAx val="78482816"/>
        <c:crosses val="autoZero"/>
        <c:auto val="1"/>
        <c:lblAlgn val="ctr"/>
        <c:lblOffset val="100"/>
        <c:noMultiLvlLbl val="0"/>
      </c:catAx>
      <c:valAx>
        <c:axId val="78482816"/>
        <c:scaling>
          <c:orientation val="minMax"/>
          <c:max val="1"/>
          <c:min val="0"/>
        </c:scaling>
        <c:delete val="0"/>
        <c:axPos val="b"/>
        <c:numFmt formatCode="0%" sourceLinked="1"/>
        <c:majorTickMark val="out"/>
        <c:minorTickMark val="none"/>
        <c:tickLblPos val="nextTo"/>
        <c:crossAx val="78481280"/>
        <c:crosses val="max"/>
        <c:crossBetween val="between"/>
        <c:majorUnit val="0.2"/>
      </c:valAx>
    </c:plotArea>
    <c:legend>
      <c:legendPos val="b"/>
      <c:overlay val="0"/>
    </c:legend>
    <c:plotVisOnly val="1"/>
    <c:dispBlanksAs val="gap"/>
    <c:showDLblsOverMax val="0"/>
  </c:chart>
  <c:txPr>
    <a:bodyPr/>
    <a:lstStyle/>
    <a:p>
      <a:pPr>
        <a:defRPr sz="1400"/>
      </a:pPr>
      <a:endParaRPr lang="en-US"/>
    </a:p>
  </c:txPr>
  <c:externalData r:id="rId2">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54810208383043"/>
          <c:y val="3.1162321117792682E-2"/>
          <c:w val="0.61154398313847136"/>
          <c:h val="0.67026878584621363"/>
        </c:manualLayout>
      </c:layout>
      <c:barChart>
        <c:barDir val="bar"/>
        <c:grouping val="clustered"/>
        <c:varyColors val="0"/>
        <c:ser>
          <c:idx val="0"/>
          <c:order val="0"/>
          <c:tx>
            <c:strRef>
              <c:f>'11PCS'!$J$218</c:f>
              <c:strCache>
                <c:ptCount val="1"/>
                <c:pt idx="0">
                  <c:v>Parents of Current Students (N=6,630)</c:v>
                </c:pt>
              </c:strCache>
            </c:strRef>
          </c:tx>
          <c:spPr>
            <a:solidFill>
              <a:srgbClr val="53A03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'11PCS'!$I$219:$I$221</c:f>
              <c:strCache>
                <c:ptCount val="3"/>
                <c:pt idx="0">
                  <c:v>Decreasing the lunch period by 25 minutes and eliminating the open campus for seniors</c:v>
                </c:pt>
                <c:pt idx="1">
                  <c:v>Shortening each class period by 2 to 4 minutes</c:v>
                </c:pt>
                <c:pt idx="2">
                  <c:v>Shortening the class-to-class transition time by 1 minute</c:v>
                </c:pt>
              </c:strCache>
            </c:strRef>
          </c:cat>
          <c:val>
            <c:numRef>
              <c:f>'11PCS'!$J$219:$J$221</c:f>
              <c:numCache>
                <c:formatCode>0%</c:formatCode>
                <c:ptCount val="3"/>
                <c:pt idx="0">
                  <c:v>0.37</c:v>
                </c:pt>
                <c:pt idx="1">
                  <c:v>0.6</c:v>
                </c:pt>
                <c:pt idx="2">
                  <c:v>0.37</c:v>
                </c:pt>
              </c:numCache>
            </c:numRef>
          </c:val>
          <c:extLst xmlns:c16r2="http://schemas.microsoft.com/office/drawing/2015/06/chart">
            <c:ext xmlns:c16="http://schemas.microsoft.com/office/drawing/2014/chart" uri="{C3380CC4-5D6E-409C-BE32-E72D297353CC}">
              <c16:uniqueId val="{00000000-EF69-4D57-920E-CE8A569E90F1}"/>
            </c:ext>
          </c:extLst>
        </c:ser>
        <c:ser>
          <c:idx val="1"/>
          <c:order val="1"/>
          <c:tx>
            <c:strRef>
              <c:f>'11PCS'!$K$218</c:f>
              <c:strCache>
                <c:ptCount val="1"/>
                <c:pt idx="0">
                  <c:v>High School Students (N=1,998)</c:v>
                </c:pt>
              </c:strCache>
            </c:strRef>
          </c:tx>
          <c:spPr>
            <a:solidFill>
              <a:srgbClr val="11418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'11PCS'!$I$219:$I$221</c:f>
              <c:strCache>
                <c:ptCount val="3"/>
                <c:pt idx="0">
                  <c:v>Decreasing the lunch period by 25 minutes and eliminating the open campus for seniors</c:v>
                </c:pt>
                <c:pt idx="1">
                  <c:v>Shortening each class period by 2 to 4 minutes</c:v>
                </c:pt>
                <c:pt idx="2">
                  <c:v>Shortening the class-to-class transition time by 1 minute</c:v>
                </c:pt>
              </c:strCache>
            </c:strRef>
          </c:cat>
          <c:val>
            <c:numRef>
              <c:f>'11PCS'!$K$219:$K$221</c:f>
              <c:numCache>
                <c:formatCode>0%</c:formatCode>
                <c:ptCount val="3"/>
                <c:pt idx="0">
                  <c:v>0.08</c:v>
                </c:pt>
                <c:pt idx="1">
                  <c:v>0.92</c:v>
                </c:pt>
                <c:pt idx="2">
                  <c:v>0.38</c:v>
                </c:pt>
              </c:numCache>
            </c:numRef>
          </c:val>
          <c:extLst xmlns:c16r2="http://schemas.microsoft.com/office/drawing/2015/06/chart">
            <c:ext xmlns:c16="http://schemas.microsoft.com/office/drawing/2014/chart" uri="{C3380CC4-5D6E-409C-BE32-E72D297353CC}">
              <c16:uniqueId val="{00000001-EF69-4D57-920E-CE8A569E90F1}"/>
            </c:ext>
          </c:extLst>
        </c:ser>
        <c:ser>
          <c:idx val="2"/>
          <c:order val="2"/>
          <c:tx>
            <c:strRef>
              <c:f>'11PCS'!$L$218</c:f>
              <c:strCache>
                <c:ptCount val="1"/>
                <c:pt idx="0">
                  <c:v>Students (through Community Survey) (N=820)</c:v>
                </c:pt>
              </c:strCache>
            </c:strRef>
          </c:tx>
          <c:spPr>
            <a:solidFill>
              <a:srgbClr val="F1AA1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'11PCS'!$I$219:$I$221</c:f>
              <c:strCache>
                <c:ptCount val="3"/>
                <c:pt idx="0">
                  <c:v>Decreasing the lunch period by 25 minutes and eliminating the open campus for seniors</c:v>
                </c:pt>
                <c:pt idx="1">
                  <c:v>Shortening each class period by 2 to 4 minutes</c:v>
                </c:pt>
                <c:pt idx="2">
                  <c:v>Shortening the class-to-class transition time by 1 minute</c:v>
                </c:pt>
              </c:strCache>
            </c:strRef>
          </c:cat>
          <c:val>
            <c:numRef>
              <c:f>'11PCS'!$L$219:$L$221</c:f>
              <c:numCache>
                <c:formatCode>0%</c:formatCode>
                <c:ptCount val="3"/>
                <c:pt idx="0">
                  <c:v>0.08</c:v>
                </c:pt>
                <c:pt idx="1">
                  <c:v>0.92</c:v>
                </c:pt>
                <c:pt idx="2">
                  <c:v>0.25</c:v>
                </c:pt>
              </c:numCache>
            </c:numRef>
          </c:val>
          <c:extLst xmlns:c16r2="http://schemas.microsoft.com/office/drawing/2015/06/chart">
            <c:ext xmlns:c16="http://schemas.microsoft.com/office/drawing/2014/chart" uri="{C3380CC4-5D6E-409C-BE32-E72D297353CC}">
              <c16:uniqueId val="{00000002-EF69-4D57-920E-CE8A569E90F1}"/>
            </c:ext>
          </c:extLst>
        </c:ser>
        <c:ser>
          <c:idx val="3"/>
          <c:order val="3"/>
          <c:tx>
            <c:strRef>
              <c:f>'11PCS'!$M$218</c:f>
              <c:strCache>
                <c:ptCount val="1"/>
                <c:pt idx="0">
                  <c:v>High School Employees (N=392)</c:v>
                </c:pt>
              </c:strCache>
            </c:strRef>
          </c:tx>
          <c:spPr>
            <a:solidFill>
              <a:srgbClr val="1893C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'11PCS'!$I$219:$I$221</c:f>
              <c:strCache>
                <c:ptCount val="3"/>
                <c:pt idx="0">
                  <c:v>Decreasing the lunch period by 25 minutes and eliminating the open campus for seniors</c:v>
                </c:pt>
                <c:pt idx="1">
                  <c:v>Shortening each class period by 2 to 4 minutes</c:v>
                </c:pt>
                <c:pt idx="2">
                  <c:v>Shortening the class-to-class transition time by 1 minute</c:v>
                </c:pt>
              </c:strCache>
            </c:strRef>
          </c:cat>
          <c:val>
            <c:numRef>
              <c:f>'11PCS'!$M$219:$M$221</c:f>
              <c:numCache>
                <c:formatCode>0%</c:formatCode>
                <c:ptCount val="3"/>
                <c:pt idx="0">
                  <c:v>0.65</c:v>
                </c:pt>
                <c:pt idx="1">
                  <c:v>0.57999999999999996</c:v>
                </c:pt>
                <c:pt idx="2">
                  <c:v>0.65</c:v>
                </c:pt>
              </c:numCache>
            </c:numRef>
          </c:val>
          <c:extLst xmlns:c16r2="http://schemas.microsoft.com/office/drawing/2015/06/chart">
            <c:ext xmlns:c16="http://schemas.microsoft.com/office/drawing/2014/chart" uri="{C3380CC4-5D6E-409C-BE32-E72D297353CC}">
              <c16:uniqueId val="{00000003-EF69-4D57-920E-CE8A569E90F1}"/>
            </c:ext>
          </c:extLst>
        </c:ser>
        <c:ser>
          <c:idx val="4"/>
          <c:order val="4"/>
          <c:tx>
            <c:strRef>
              <c:f>'11PCS'!$N$218</c:f>
              <c:strCache>
                <c:ptCount val="1"/>
                <c:pt idx="0">
                  <c:v>Parents of Future Students (N=126)</c:v>
                </c:pt>
              </c:strCache>
            </c:strRef>
          </c:tx>
          <c:spPr>
            <a:solidFill>
              <a:srgbClr val="7B539D"/>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'11PCS'!$I$219:$I$221</c:f>
              <c:strCache>
                <c:ptCount val="3"/>
                <c:pt idx="0">
                  <c:v>Decreasing the lunch period by 25 minutes and eliminating the open campus for seniors</c:v>
                </c:pt>
                <c:pt idx="1">
                  <c:v>Shortening each class period by 2 to 4 minutes</c:v>
                </c:pt>
                <c:pt idx="2">
                  <c:v>Shortening the class-to-class transition time by 1 minute</c:v>
                </c:pt>
              </c:strCache>
            </c:strRef>
          </c:cat>
          <c:val>
            <c:numRef>
              <c:f>'11PCS'!$N$219:$N$221</c:f>
              <c:numCache>
                <c:formatCode>0%</c:formatCode>
                <c:ptCount val="3"/>
                <c:pt idx="0">
                  <c:v>0.44</c:v>
                </c:pt>
                <c:pt idx="1">
                  <c:v>0.47</c:v>
                </c:pt>
                <c:pt idx="2">
                  <c:v>0.37</c:v>
                </c:pt>
              </c:numCache>
            </c:numRef>
          </c:val>
          <c:extLst xmlns:c16r2="http://schemas.microsoft.com/office/drawing/2015/06/chart">
            <c:ext xmlns:c16="http://schemas.microsoft.com/office/drawing/2014/chart" uri="{C3380CC4-5D6E-409C-BE32-E72D297353CC}">
              <c16:uniqueId val="{00000004-EF69-4D57-920E-CE8A569E90F1}"/>
            </c:ext>
          </c:extLst>
        </c:ser>
        <c:ser>
          <c:idx val="5"/>
          <c:order val="5"/>
          <c:tx>
            <c:strRef>
              <c:f>'11PCS'!$O$218</c:f>
              <c:strCache>
                <c:ptCount val="1"/>
                <c:pt idx="0">
                  <c:v>Other Community Members (N=1,303)</c:v>
                </c:pt>
              </c:strCache>
            </c:strRef>
          </c:tx>
          <c:spPr>
            <a:solidFill>
              <a:srgbClr val="7F7F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'11PCS'!$I$219:$I$221</c:f>
              <c:strCache>
                <c:ptCount val="3"/>
                <c:pt idx="0">
                  <c:v>Decreasing the lunch period by 25 minutes and eliminating the open campus for seniors</c:v>
                </c:pt>
                <c:pt idx="1">
                  <c:v>Shortening each class period by 2 to 4 minutes</c:v>
                </c:pt>
                <c:pt idx="2">
                  <c:v>Shortening the class-to-class transition time by 1 minute</c:v>
                </c:pt>
              </c:strCache>
            </c:strRef>
          </c:cat>
          <c:val>
            <c:numRef>
              <c:f>'11PCS'!$O$219:$O$221</c:f>
              <c:numCache>
                <c:formatCode>0%</c:formatCode>
                <c:ptCount val="3"/>
                <c:pt idx="0">
                  <c:v>0.27</c:v>
                </c:pt>
                <c:pt idx="1">
                  <c:v>0.67</c:v>
                </c:pt>
                <c:pt idx="2">
                  <c:v>0.33</c:v>
                </c:pt>
              </c:numCache>
            </c:numRef>
          </c:val>
          <c:extLst xmlns:c16r2="http://schemas.microsoft.com/office/drawing/2015/06/chart">
            <c:ext xmlns:c16="http://schemas.microsoft.com/office/drawing/2014/chart" uri="{C3380CC4-5D6E-409C-BE32-E72D297353CC}">
              <c16:uniqueId val="{00000005-EF69-4D57-920E-CE8A569E90F1}"/>
            </c:ext>
          </c:extLst>
        </c:ser>
        <c:dLbls>
          <c:showLegendKey val="0"/>
          <c:showVal val="0"/>
          <c:showCatName val="0"/>
          <c:showSerName val="0"/>
          <c:showPercent val="0"/>
          <c:showBubbleSize val="0"/>
        </c:dLbls>
        <c:gapWidth val="50"/>
        <c:overlap val="-10"/>
        <c:axId val="78595584"/>
        <c:axId val="78597120"/>
      </c:barChart>
      <c:catAx>
        <c:axId val="78595584"/>
        <c:scaling>
          <c:orientation val="maxMin"/>
        </c:scaling>
        <c:delete val="0"/>
        <c:axPos val="l"/>
        <c:numFmt formatCode="General" sourceLinked="1"/>
        <c:majorTickMark val="out"/>
        <c:minorTickMark val="none"/>
        <c:tickLblPos val="nextTo"/>
        <c:spPr>
          <a:noFill/>
          <a:ln w="9525" cap="flat" cmpd="sng" algn="ctr">
            <a:solidFill>
              <a:sysClr val="windowText" lastClr="000000"/>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78597120"/>
        <c:crosses val="autoZero"/>
        <c:auto val="1"/>
        <c:lblAlgn val="ctr"/>
        <c:lblOffset val="100"/>
        <c:noMultiLvlLbl val="0"/>
      </c:catAx>
      <c:valAx>
        <c:axId val="78597120"/>
        <c:scaling>
          <c:orientation val="minMax"/>
          <c:max val="1"/>
        </c:scaling>
        <c:delete val="0"/>
        <c:axPos val="b"/>
        <c:title>
          <c:tx>
            <c:rich>
              <a:bodyPr rot="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en-US"/>
                  <a:t>Title</a:t>
                </a:r>
              </a:p>
            </c:rich>
          </c:tx>
          <c:layout>
            <c:manualLayout>
              <c:xMode val="edge"/>
              <c:yMode val="edge"/>
              <c:x val="0.50036119064662377"/>
              <c:y val="0.72672919652962842"/>
            </c:manualLayout>
          </c:layout>
          <c:overlay val="0"/>
          <c:spPr>
            <a:noFill/>
            <a:ln>
              <a:noFill/>
            </a:ln>
            <a:effectLst/>
          </c:spPr>
        </c:title>
        <c:numFmt formatCode="0%"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78595584"/>
        <c:crosses val="max"/>
        <c:crossBetween val="between"/>
        <c:majorUnit val="0.2"/>
      </c:valAx>
      <c:spPr>
        <a:noFill/>
        <a:ln>
          <a:noFill/>
        </a:ln>
        <a:effectLst/>
      </c:spPr>
    </c:plotArea>
    <c:legend>
      <c:legendPos val="b"/>
      <c:layout>
        <c:manualLayout>
          <c:xMode val="edge"/>
          <c:yMode val="edge"/>
          <c:x val="2.1964328322596038E-2"/>
          <c:y val="0.80696269310266522"/>
          <c:w val="0.95413429746984435"/>
          <c:h val="0.18749527592431223"/>
        </c:manualLayout>
      </c:layout>
      <c:overlay val="0"/>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sz="100" b="0" i="0" dirty="0">
              <a:solidFill>
                <a:srgbClr val="FFFFFF"/>
              </a:solidFill>
              <a:effectLst/>
            </a:endParaRPr>
          </a:p>
        </c:rich>
      </c:tx>
      <c:overlay val="1"/>
    </c:title>
    <c:autoTitleDeleted val="0"/>
    <c:plotArea>
      <c:layout/>
      <c:barChart>
        <c:barDir val="bar"/>
        <c:grouping val="stacked"/>
        <c:varyColors val="0"/>
        <c:ser>
          <c:idx val="0"/>
          <c:order val="0"/>
          <c:tx>
            <c:strRef>
              <c:f>Sheet1!$B$1</c:f>
              <c:strCache>
                <c:ptCount val="1"/>
                <c:pt idx="0">
                  <c:v>Strongly Agree</c:v>
                </c:pt>
              </c:strCache>
            </c:strRef>
          </c:tx>
          <c:spPr>
            <a:solidFill>
              <a:srgbClr val="61AC4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0-F32A-4DE0-80B8-E940ABA5DC2F}"/>
              </c:ext>
            </c:extLst>
          </c:dPt>
          <c:dPt>
            <c:idx val="1"/>
            <c:invertIfNegative val="1"/>
            <c:bubble3D val="0"/>
            <c:extLst xmlns:c16r2="http://schemas.microsoft.com/office/drawing/2015/06/chart">
              <c:ext xmlns:c16="http://schemas.microsoft.com/office/drawing/2014/chart" uri="{C3380CC4-5D6E-409C-BE32-E72D297353CC}">
                <c16:uniqueId val="{00000001-F32A-4DE0-80B8-E940ABA5DC2F}"/>
              </c:ext>
            </c:extLst>
          </c:dPt>
          <c:dPt>
            <c:idx val="2"/>
            <c:invertIfNegative val="1"/>
            <c:bubble3D val="0"/>
            <c:extLst xmlns:c16r2="http://schemas.microsoft.com/office/drawing/2015/06/chart">
              <c:ext xmlns:c16="http://schemas.microsoft.com/office/drawing/2014/chart" uri="{C3380CC4-5D6E-409C-BE32-E72D297353CC}">
                <c16:uniqueId val="{00000002-F32A-4DE0-80B8-E940ABA5DC2F}"/>
              </c:ext>
            </c:extLst>
          </c:dPt>
          <c:dPt>
            <c:idx val="3"/>
            <c:invertIfNegative val="1"/>
            <c:bubble3D val="0"/>
            <c:extLst xmlns:c16r2="http://schemas.microsoft.com/office/drawing/2015/06/chart">
              <c:ext xmlns:c16="http://schemas.microsoft.com/office/drawing/2014/chart" uri="{C3380CC4-5D6E-409C-BE32-E72D297353CC}">
                <c16:uniqueId val="{00000003-F32A-4DE0-80B8-E940ABA5DC2F}"/>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F32A-4DE0-80B8-E940ABA5DC2F}"/>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F32A-4DE0-80B8-E940ABA5DC2F}"/>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F32A-4DE0-80B8-E940ABA5DC2F}"/>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F32A-4DE0-80B8-E940ABA5DC2F}"/>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Sheet1!$A$2:$A$5</c:f>
              <c:strCache>
                <c:ptCount val="4"/>
                <c:pt idx="0">
                  <c:v>have a positive impact on my child’s health. (N=3,138)</c:v>
                </c:pt>
                <c:pt idx="1">
                  <c:v>have a positive impact on my child’s sleep. (N=3,143)</c:v>
                </c:pt>
                <c:pt idx="2">
                  <c:v>help my child complete homework. (N=3,139)</c:v>
                </c:pt>
                <c:pt idx="3">
                  <c:v>improve my child’s academic performance. (N=3,139)</c:v>
                </c:pt>
              </c:strCache>
            </c:strRef>
          </c:cat>
          <c:val>
            <c:numRef>
              <c:f>Sheet1!$B$2:$B$5</c:f>
              <c:numCache>
                <c:formatCode>0%</c:formatCode>
                <c:ptCount val="4"/>
                <c:pt idx="0">
                  <c:v>0.52</c:v>
                </c:pt>
                <c:pt idx="1">
                  <c:v>0.59</c:v>
                </c:pt>
                <c:pt idx="2">
                  <c:v>0.28999999999999998</c:v>
                </c:pt>
                <c:pt idx="3">
                  <c:v>0.42</c:v>
                </c:pt>
              </c:numCache>
            </c:numRef>
          </c:val>
          <c:extLst xmlns:c16r2="http://schemas.microsoft.com/office/drawing/2015/06/chart">
            <c:ext xmlns:c16="http://schemas.microsoft.com/office/drawing/2014/chart" uri="{C3380CC4-5D6E-409C-BE32-E72D297353CC}">
              <c16:uniqueId val="{00000004-F32A-4DE0-80B8-E940ABA5DC2F}"/>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1"/>
          <c:order val="1"/>
          <c:tx>
            <c:strRef>
              <c:f>Sheet1!$C$1</c:f>
              <c:strCache>
                <c:ptCount val="1"/>
                <c:pt idx="0">
                  <c:v>Agree</c:v>
                </c:pt>
              </c:strCache>
            </c:strRef>
          </c:tx>
          <c:spPr>
            <a:solidFill>
              <a:srgbClr val="8CC36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5-F32A-4DE0-80B8-E940ABA5DC2F}"/>
              </c:ext>
            </c:extLst>
          </c:dPt>
          <c:dPt>
            <c:idx val="1"/>
            <c:invertIfNegative val="1"/>
            <c:bubble3D val="0"/>
            <c:extLst xmlns:c16r2="http://schemas.microsoft.com/office/drawing/2015/06/chart">
              <c:ext xmlns:c16="http://schemas.microsoft.com/office/drawing/2014/chart" uri="{C3380CC4-5D6E-409C-BE32-E72D297353CC}">
                <c16:uniqueId val="{00000006-F32A-4DE0-80B8-E940ABA5DC2F}"/>
              </c:ext>
            </c:extLst>
          </c:dPt>
          <c:dPt>
            <c:idx val="2"/>
            <c:invertIfNegative val="1"/>
            <c:bubble3D val="0"/>
            <c:extLst xmlns:c16r2="http://schemas.microsoft.com/office/drawing/2015/06/chart">
              <c:ext xmlns:c16="http://schemas.microsoft.com/office/drawing/2014/chart" uri="{C3380CC4-5D6E-409C-BE32-E72D297353CC}">
                <c16:uniqueId val="{00000007-F32A-4DE0-80B8-E940ABA5DC2F}"/>
              </c:ext>
            </c:extLst>
          </c:dPt>
          <c:dPt>
            <c:idx val="3"/>
            <c:invertIfNegative val="1"/>
            <c:bubble3D val="0"/>
            <c:extLst xmlns:c16r2="http://schemas.microsoft.com/office/drawing/2015/06/chart">
              <c:ext xmlns:c16="http://schemas.microsoft.com/office/drawing/2014/chart" uri="{C3380CC4-5D6E-409C-BE32-E72D297353CC}">
                <c16:uniqueId val="{00000008-F32A-4DE0-80B8-E940ABA5DC2F}"/>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F32A-4DE0-80B8-E940ABA5DC2F}"/>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F32A-4DE0-80B8-E940ABA5DC2F}"/>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F32A-4DE0-80B8-E940ABA5DC2F}"/>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F32A-4DE0-80B8-E940ABA5DC2F}"/>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Sheet1!$A$2:$A$5</c:f>
              <c:strCache>
                <c:ptCount val="4"/>
                <c:pt idx="0">
                  <c:v>have a positive impact on my child’s health. (N=3,138)</c:v>
                </c:pt>
                <c:pt idx="1">
                  <c:v>have a positive impact on my child’s sleep. (N=3,143)</c:v>
                </c:pt>
                <c:pt idx="2">
                  <c:v>help my child complete homework. (N=3,139)</c:v>
                </c:pt>
                <c:pt idx="3">
                  <c:v>improve my child’s academic performance. (N=3,139)</c:v>
                </c:pt>
              </c:strCache>
            </c:strRef>
          </c:cat>
          <c:val>
            <c:numRef>
              <c:f>Sheet1!$C$2:$C$5</c:f>
              <c:numCache>
                <c:formatCode>0%</c:formatCode>
                <c:ptCount val="4"/>
                <c:pt idx="0">
                  <c:v>0.27</c:v>
                </c:pt>
                <c:pt idx="1">
                  <c:v>0.26</c:v>
                </c:pt>
                <c:pt idx="2">
                  <c:v>0.28999999999999998</c:v>
                </c:pt>
                <c:pt idx="3">
                  <c:v>0.31</c:v>
                </c:pt>
              </c:numCache>
            </c:numRef>
          </c:val>
          <c:extLst xmlns:c16r2="http://schemas.microsoft.com/office/drawing/2015/06/chart">
            <c:ext xmlns:c16="http://schemas.microsoft.com/office/drawing/2014/chart" uri="{C3380CC4-5D6E-409C-BE32-E72D297353CC}">
              <c16:uniqueId val="{00000009-F32A-4DE0-80B8-E940ABA5DC2F}"/>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2"/>
          <c:order val="2"/>
          <c:tx>
            <c:strRef>
              <c:f>Sheet1!$D$1</c:f>
              <c:strCache>
                <c:ptCount val="1"/>
                <c:pt idx="0">
                  <c:v>Disagree</c:v>
                </c:pt>
              </c:strCache>
            </c:strRef>
          </c:tx>
          <c:spPr>
            <a:solidFill>
              <a:srgbClr val="F7C660"/>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A-F32A-4DE0-80B8-E940ABA5DC2F}"/>
              </c:ext>
            </c:extLst>
          </c:dPt>
          <c:dPt>
            <c:idx val="1"/>
            <c:invertIfNegative val="1"/>
            <c:bubble3D val="0"/>
            <c:extLst xmlns:c16r2="http://schemas.microsoft.com/office/drawing/2015/06/chart">
              <c:ext xmlns:c16="http://schemas.microsoft.com/office/drawing/2014/chart" uri="{C3380CC4-5D6E-409C-BE32-E72D297353CC}">
                <c16:uniqueId val="{0000000B-F32A-4DE0-80B8-E940ABA5DC2F}"/>
              </c:ext>
            </c:extLst>
          </c:dPt>
          <c:dPt>
            <c:idx val="2"/>
            <c:invertIfNegative val="1"/>
            <c:bubble3D val="0"/>
            <c:extLst xmlns:c16r2="http://schemas.microsoft.com/office/drawing/2015/06/chart">
              <c:ext xmlns:c16="http://schemas.microsoft.com/office/drawing/2014/chart" uri="{C3380CC4-5D6E-409C-BE32-E72D297353CC}">
                <c16:uniqueId val="{0000000C-F32A-4DE0-80B8-E940ABA5DC2F}"/>
              </c:ext>
            </c:extLst>
          </c:dPt>
          <c:dPt>
            <c:idx val="3"/>
            <c:invertIfNegative val="1"/>
            <c:bubble3D val="0"/>
            <c:extLst xmlns:c16r2="http://schemas.microsoft.com/office/drawing/2015/06/chart">
              <c:ext xmlns:c16="http://schemas.microsoft.com/office/drawing/2014/chart" uri="{C3380CC4-5D6E-409C-BE32-E72D297353CC}">
                <c16:uniqueId val="{0000000D-F32A-4DE0-80B8-E940ABA5DC2F}"/>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F32A-4DE0-80B8-E940ABA5DC2F}"/>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F32A-4DE0-80B8-E940ABA5DC2F}"/>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F32A-4DE0-80B8-E940ABA5DC2F}"/>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F32A-4DE0-80B8-E940ABA5DC2F}"/>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Sheet1!$A$2:$A$5</c:f>
              <c:strCache>
                <c:ptCount val="4"/>
                <c:pt idx="0">
                  <c:v>have a positive impact on my child’s health. (N=3,138)</c:v>
                </c:pt>
                <c:pt idx="1">
                  <c:v>have a positive impact on my child’s sleep. (N=3,143)</c:v>
                </c:pt>
                <c:pt idx="2">
                  <c:v>help my child complete homework. (N=3,139)</c:v>
                </c:pt>
                <c:pt idx="3">
                  <c:v>improve my child’s academic performance. (N=3,139)</c:v>
                </c:pt>
              </c:strCache>
            </c:strRef>
          </c:cat>
          <c:val>
            <c:numRef>
              <c:f>Sheet1!$D$2:$D$5</c:f>
              <c:numCache>
                <c:formatCode>0%</c:formatCode>
                <c:ptCount val="4"/>
                <c:pt idx="0">
                  <c:v>0.09</c:v>
                </c:pt>
                <c:pt idx="1">
                  <c:v>7.0000000000000007E-2</c:v>
                </c:pt>
                <c:pt idx="2">
                  <c:v>0.21</c:v>
                </c:pt>
                <c:pt idx="3">
                  <c:v>0.11</c:v>
                </c:pt>
              </c:numCache>
            </c:numRef>
          </c:val>
          <c:extLst xmlns:c16r2="http://schemas.microsoft.com/office/drawing/2015/06/chart">
            <c:ext xmlns:c16="http://schemas.microsoft.com/office/drawing/2014/chart" uri="{C3380CC4-5D6E-409C-BE32-E72D297353CC}">
              <c16:uniqueId val="{0000000E-F32A-4DE0-80B8-E940ABA5DC2F}"/>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3"/>
          <c:order val="3"/>
          <c:tx>
            <c:strRef>
              <c:f>Sheet1!$E$1</c:f>
              <c:strCache>
                <c:ptCount val="1"/>
                <c:pt idx="0">
                  <c:v>Strongly Disagree</c:v>
                </c:pt>
              </c:strCache>
            </c:strRef>
          </c:tx>
          <c:spPr>
            <a:solidFill>
              <a:srgbClr val="F3B71C"/>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F-F32A-4DE0-80B8-E940ABA5DC2F}"/>
              </c:ext>
            </c:extLst>
          </c:dPt>
          <c:dPt>
            <c:idx val="1"/>
            <c:invertIfNegative val="1"/>
            <c:bubble3D val="0"/>
            <c:extLst xmlns:c16r2="http://schemas.microsoft.com/office/drawing/2015/06/chart">
              <c:ext xmlns:c16="http://schemas.microsoft.com/office/drawing/2014/chart" uri="{C3380CC4-5D6E-409C-BE32-E72D297353CC}">
                <c16:uniqueId val="{00000010-F32A-4DE0-80B8-E940ABA5DC2F}"/>
              </c:ext>
            </c:extLst>
          </c:dPt>
          <c:dPt>
            <c:idx val="2"/>
            <c:invertIfNegative val="1"/>
            <c:bubble3D val="0"/>
            <c:extLst xmlns:c16r2="http://schemas.microsoft.com/office/drawing/2015/06/chart">
              <c:ext xmlns:c16="http://schemas.microsoft.com/office/drawing/2014/chart" uri="{C3380CC4-5D6E-409C-BE32-E72D297353CC}">
                <c16:uniqueId val="{00000011-F32A-4DE0-80B8-E940ABA5DC2F}"/>
              </c:ext>
            </c:extLst>
          </c:dPt>
          <c:dPt>
            <c:idx val="3"/>
            <c:invertIfNegative val="1"/>
            <c:bubble3D val="0"/>
            <c:extLst xmlns:c16r2="http://schemas.microsoft.com/office/drawing/2015/06/chart">
              <c:ext xmlns:c16="http://schemas.microsoft.com/office/drawing/2014/chart" uri="{C3380CC4-5D6E-409C-BE32-E72D297353CC}">
                <c16:uniqueId val="{00000012-F32A-4DE0-80B8-E940ABA5DC2F}"/>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F32A-4DE0-80B8-E940ABA5DC2F}"/>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F32A-4DE0-80B8-E940ABA5DC2F}"/>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1-F32A-4DE0-80B8-E940ABA5DC2F}"/>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F32A-4DE0-80B8-E940ABA5DC2F}"/>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Sheet1!$A$2:$A$5</c:f>
              <c:strCache>
                <c:ptCount val="4"/>
                <c:pt idx="0">
                  <c:v>have a positive impact on my child’s health. (N=3,138)</c:v>
                </c:pt>
                <c:pt idx="1">
                  <c:v>have a positive impact on my child’s sleep. (N=3,143)</c:v>
                </c:pt>
                <c:pt idx="2">
                  <c:v>help my child complete homework. (N=3,139)</c:v>
                </c:pt>
                <c:pt idx="3">
                  <c:v>improve my child’s academic performance. (N=3,139)</c:v>
                </c:pt>
              </c:strCache>
            </c:strRef>
          </c:cat>
          <c:val>
            <c:numRef>
              <c:f>Sheet1!$E$2:$E$5</c:f>
              <c:numCache>
                <c:formatCode>0%</c:formatCode>
                <c:ptCount val="4"/>
                <c:pt idx="0">
                  <c:v>0.06</c:v>
                </c:pt>
                <c:pt idx="1">
                  <c:v>0.06</c:v>
                </c:pt>
                <c:pt idx="2">
                  <c:v>0.1</c:v>
                </c:pt>
                <c:pt idx="3">
                  <c:v>0.08</c:v>
                </c:pt>
              </c:numCache>
            </c:numRef>
          </c:val>
          <c:extLst xmlns:c16r2="http://schemas.microsoft.com/office/drawing/2015/06/chart">
            <c:ext xmlns:c16="http://schemas.microsoft.com/office/drawing/2014/chart" uri="{C3380CC4-5D6E-409C-BE32-E72D297353CC}">
              <c16:uniqueId val="{00000013-F32A-4DE0-80B8-E940ABA5DC2F}"/>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4"/>
          <c:order val="4"/>
          <c:tx>
            <c:strRef>
              <c:f>Sheet1!$F$1</c:f>
              <c:strCache>
                <c:ptCount val="1"/>
                <c:pt idx="0">
                  <c:v>Don’t Know</c:v>
                </c:pt>
              </c:strCache>
            </c:strRef>
          </c:tx>
          <c:spPr>
            <a:solidFill>
              <a:srgbClr val="7F7F7F"/>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14-F32A-4DE0-80B8-E940ABA5DC2F}"/>
              </c:ext>
            </c:extLst>
          </c:dPt>
          <c:dPt>
            <c:idx val="1"/>
            <c:invertIfNegative val="1"/>
            <c:bubble3D val="0"/>
            <c:extLst xmlns:c16r2="http://schemas.microsoft.com/office/drawing/2015/06/chart">
              <c:ext xmlns:c16="http://schemas.microsoft.com/office/drawing/2014/chart" uri="{C3380CC4-5D6E-409C-BE32-E72D297353CC}">
                <c16:uniqueId val="{00000015-F32A-4DE0-80B8-E940ABA5DC2F}"/>
              </c:ext>
            </c:extLst>
          </c:dPt>
          <c:dPt>
            <c:idx val="2"/>
            <c:invertIfNegative val="1"/>
            <c:bubble3D val="0"/>
            <c:extLst xmlns:c16r2="http://schemas.microsoft.com/office/drawing/2015/06/chart">
              <c:ext xmlns:c16="http://schemas.microsoft.com/office/drawing/2014/chart" uri="{C3380CC4-5D6E-409C-BE32-E72D297353CC}">
                <c16:uniqueId val="{00000016-F32A-4DE0-80B8-E940ABA5DC2F}"/>
              </c:ext>
            </c:extLst>
          </c:dPt>
          <c:dPt>
            <c:idx val="3"/>
            <c:invertIfNegative val="1"/>
            <c:bubble3D val="0"/>
            <c:extLst xmlns:c16r2="http://schemas.microsoft.com/office/drawing/2015/06/chart">
              <c:ext xmlns:c16="http://schemas.microsoft.com/office/drawing/2014/chart" uri="{C3380CC4-5D6E-409C-BE32-E72D297353CC}">
                <c16:uniqueId val="{00000017-F32A-4DE0-80B8-E940ABA5DC2F}"/>
              </c:ext>
            </c:extLst>
          </c:dPt>
          <c:dLbls>
            <c:dLbl>
              <c:idx val="0"/>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4-F32A-4DE0-80B8-E940ABA5DC2F}"/>
                </c:ext>
              </c:extLst>
            </c:dLbl>
            <c:dLbl>
              <c:idx val="2"/>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6-F32A-4DE0-80B8-E940ABA5DC2F}"/>
                </c:ext>
              </c:extLst>
            </c:dLbl>
            <c:dLbl>
              <c:idx val="3"/>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7-F32A-4DE0-80B8-E940ABA5DC2F}"/>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Sheet1!$A$2:$A$5</c:f>
              <c:strCache>
                <c:ptCount val="4"/>
                <c:pt idx="0">
                  <c:v>have a positive impact on my child’s health. (N=3,138)</c:v>
                </c:pt>
                <c:pt idx="1">
                  <c:v>have a positive impact on my child’s sleep. (N=3,143)</c:v>
                </c:pt>
                <c:pt idx="2">
                  <c:v>help my child complete homework. (N=3,139)</c:v>
                </c:pt>
                <c:pt idx="3">
                  <c:v>improve my child’s academic performance. (N=3,139)</c:v>
                </c:pt>
              </c:strCache>
            </c:strRef>
          </c:cat>
          <c:val>
            <c:numRef>
              <c:f>Sheet1!$F$2:$F$5</c:f>
              <c:numCache>
                <c:formatCode>0%</c:formatCode>
                <c:ptCount val="4"/>
                <c:pt idx="0">
                  <c:v>0.06</c:v>
                </c:pt>
                <c:pt idx="1">
                  <c:v>0.02</c:v>
                </c:pt>
                <c:pt idx="2">
                  <c:v>0.11</c:v>
                </c:pt>
                <c:pt idx="3">
                  <c:v>0.09</c:v>
                </c:pt>
              </c:numCache>
            </c:numRef>
          </c:val>
          <c:extLst xmlns:c16r2="http://schemas.microsoft.com/office/drawing/2015/06/chart">
            <c:ext xmlns:c16="http://schemas.microsoft.com/office/drawing/2014/chart" uri="{C3380CC4-5D6E-409C-BE32-E72D297353CC}">
              <c16:uniqueId val="{00000018-F32A-4DE0-80B8-E940ABA5DC2F}"/>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dLbls>
          <c:showLegendKey val="0"/>
          <c:showVal val="0"/>
          <c:showCatName val="0"/>
          <c:showSerName val="0"/>
          <c:showPercent val="0"/>
          <c:showBubbleSize val="0"/>
        </c:dLbls>
        <c:gapWidth val="50"/>
        <c:overlap val="100"/>
        <c:axId val="78770560"/>
        <c:axId val="78772480"/>
      </c:barChart>
      <c:catAx>
        <c:axId val="78770560"/>
        <c:scaling>
          <c:orientation val="minMax"/>
        </c:scaling>
        <c:delete val="0"/>
        <c:axPos val="l"/>
        <c:title>
          <c:tx>
            <c:rich>
              <a:bodyPr/>
              <a:lstStyle/>
              <a:p>
                <a:pPr>
                  <a:defRPr/>
                </a:pPr>
                <a:endParaRPr lang="en-US" sz="1400" b="0" dirty="0">
                  <a:solidFill>
                    <a:srgbClr val="000000"/>
                  </a:solidFill>
                  <a:effectLst/>
                  <a:latin typeface="Calibri"/>
                </a:endParaRPr>
              </a:p>
            </c:rich>
          </c:tx>
          <c:overlay val="0"/>
        </c:title>
        <c:numFmt formatCode="General" sourceLinked="1"/>
        <c:majorTickMark val="out"/>
        <c:minorTickMark val="none"/>
        <c:tickLblPos val="nextTo"/>
        <c:txPr>
          <a:bodyPr/>
          <a:lstStyle/>
          <a:p>
            <a:pPr>
              <a:defRPr sz="1400" b="0" i="0">
                <a:solidFill>
                  <a:srgbClr val="000000"/>
                </a:solidFill>
                <a:effectLst/>
                <a:latin typeface="Calibri"/>
              </a:defRPr>
            </a:pPr>
            <a:endParaRPr lang="en-US"/>
          </a:p>
        </c:txPr>
        <c:crossAx val="78772480"/>
        <c:crosses val="autoZero"/>
        <c:auto val="0"/>
        <c:lblAlgn val="ctr"/>
        <c:lblOffset val="100"/>
        <c:noMultiLvlLbl val="0"/>
      </c:catAx>
      <c:valAx>
        <c:axId val="78772480"/>
        <c:scaling>
          <c:orientation val="minMax"/>
          <c:max val="1"/>
          <c:min val="0"/>
        </c:scaling>
        <c:delete val="0"/>
        <c:axPos val="b"/>
        <c:title>
          <c:tx>
            <c:rich>
              <a:bodyPr/>
              <a:lstStyle/>
              <a:p>
                <a:pPr>
                  <a:defRPr/>
                </a:pPr>
                <a:endParaRPr lang="en-US" sz="1400" b="1" dirty="0">
                  <a:solidFill>
                    <a:srgbClr val="000000"/>
                  </a:solidFill>
                  <a:effectLst/>
                  <a:latin typeface="Calibri"/>
                </a:endParaRPr>
              </a:p>
            </c:rich>
          </c:tx>
          <c:overlay val="0"/>
        </c:title>
        <c:numFmt formatCode="0%" sourceLinked="1"/>
        <c:majorTickMark val="out"/>
        <c:minorTickMark val="none"/>
        <c:tickLblPos val="low"/>
        <c:spPr>
          <a:ln>
            <a:solidFill>
              <a:srgbClr val="808080"/>
            </a:solidFill>
          </a:ln>
          <a:effectLst/>
        </c:spPr>
        <c:txPr>
          <a:bodyPr/>
          <a:lstStyle/>
          <a:p>
            <a:pPr>
              <a:defRPr sz="1400" b="0" i="0">
                <a:solidFill>
                  <a:srgbClr val="000000"/>
                </a:solidFill>
                <a:effectLst/>
                <a:latin typeface="Calibri"/>
              </a:defRPr>
            </a:pPr>
            <a:endParaRPr lang="en-US"/>
          </a:p>
        </c:txPr>
        <c:crossAx val="78770560"/>
        <c:crosses val="autoZero"/>
        <c:crossBetween val="between"/>
        <c:majorUnit val="0.2"/>
        <c:minorUnit val="0.04"/>
      </c:valAx>
    </c:plotArea>
    <c:legend>
      <c:legendPos val="b"/>
      <c:overlay val="0"/>
      <c:txPr>
        <a:bodyPr/>
        <a:lstStyle/>
        <a:p>
          <a:pPr>
            <a:defRPr sz="1400">
              <a:solidFill>
                <a:srgbClr val="000000"/>
              </a:solidFill>
              <a:effectLst/>
              <a:latin typeface="Calibri"/>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sz="100" b="0" i="0" dirty="0">
              <a:solidFill>
                <a:srgbClr val="FFFFFF"/>
              </a:solidFill>
              <a:effectLst/>
            </a:endParaRPr>
          </a:p>
        </c:rich>
      </c:tx>
      <c:overlay val="1"/>
    </c:title>
    <c:autoTitleDeleted val="0"/>
    <c:plotArea>
      <c:layout/>
      <c:barChart>
        <c:barDir val="bar"/>
        <c:grouping val="stacked"/>
        <c:varyColors val="0"/>
        <c:ser>
          <c:idx val="0"/>
          <c:order val="0"/>
          <c:tx>
            <c:strRef>
              <c:f>Sheet1!$B$1</c:f>
              <c:strCache>
                <c:ptCount val="1"/>
                <c:pt idx="0">
                  <c:v>Strongly Agree</c:v>
                </c:pt>
              </c:strCache>
            </c:strRef>
          </c:tx>
          <c:spPr>
            <a:solidFill>
              <a:srgbClr val="61AC4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0-582C-497A-8C34-93604E830AB5}"/>
              </c:ext>
            </c:extLst>
          </c:dPt>
          <c:dPt>
            <c:idx val="1"/>
            <c:invertIfNegative val="1"/>
            <c:bubble3D val="0"/>
            <c:extLst xmlns:c16r2="http://schemas.microsoft.com/office/drawing/2015/06/chart">
              <c:ext xmlns:c16="http://schemas.microsoft.com/office/drawing/2014/chart" uri="{C3380CC4-5D6E-409C-BE32-E72D297353CC}">
                <c16:uniqueId val="{00000001-582C-497A-8C34-93604E830AB5}"/>
              </c:ext>
            </c:extLst>
          </c:dPt>
          <c:dPt>
            <c:idx val="2"/>
            <c:invertIfNegative val="1"/>
            <c:bubble3D val="0"/>
            <c:extLst xmlns:c16r2="http://schemas.microsoft.com/office/drawing/2015/06/chart">
              <c:ext xmlns:c16="http://schemas.microsoft.com/office/drawing/2014/chart" uri="{C3380CC4-5D6E-409C-BE32-E72D297353CC}">
                <c16:uniqueId val="{00000002-582C-497A-8C34-93604E830AB5}"/>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582C-497A-8C34-93604E830AB5}"/>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582C-497A-8C34-93604E830AB5}"/>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582C-497A-8C34-93604E830AB5}"/>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have a positive impact on my health. (N=2,011)</c:v>
                </c:pt>
                <c:pt idx="1">
                  <c:v>help me complete my homework. (N=2,005)</c:v>
                </c:pt>
                <c:pt idx="2">
                  <c:v>improve my academic performance. (N=2,009)</c:v>
                </c:pt>
              </c:strCache>
            </c:strRef>
          </c:cat>
          <c:val>
            <c:numRef>
              <c:f>Sheet1!$B$2:$B$4</c:f>
              <c:numCache>
                <c:formatCode>0%</c:formatCode>
                <c:ptCount val="3"/>
                <c:pt idx="0">
                  <c:v>0.75</c:v>
                </c:pt>
                <c:pt idx="1">
                  <c:v>0.51</c:v>
                </c:pt>
                <c:pt idx="2">
                  <c:v>0.61</c:v>
                </c:pt>
              </c:numCache>
            </c:numRef>
          </c:val>
          <c:extLst xmlns:c16r2="http://schemas.microsoft.com/office/drawing/2015/06/chart">
            <c:ext xmlns:c16="http://schemas.microsoft.com/office/drawing/2014/chart" uri="{C3380CC4-5D6E-409C-BE32-E72D297353CC}">
              <c16:uniqueId val="{00000003-582C-497A-8C34-93604E830AB5}"/>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1"/>
          <c:order val="1"/>
          <c:tx>
            <c:strRef>
              <c:f>Sheet1!$C$1</c:f>
              <c:strCache>
                <c:ptCount val="1"/>
                <c:pt idx="0">
                  <c:v>Agree</c:v>
                </c:pt>
              </c:strCache>
            </c:strRef>
          </c:tx>
          <c:spPr>
            <a:solidFill>
              <a:srgbClr val="8CC36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4-582C-497A-8C34-93604E830AB5}"/>
              </c:ext>
            </c:extLst>
          </c:dPt>
          <c:dPt>
            <c:idx val="1"/>
            <c:invertIfNegative val="1"/>
            <c:bubble3D val="0"/>
            <c:extLst xmlns:c16r2="http://schemas.microsoft.com/office/drawing/2015/06/chart">
              <c:ext xmlns:c16="http://schemas.microsoft.com/office/drawing/2014/chart" uri="{C3380CC4-5D6E-409C-BE32-E72D297353CC}">
                <c16:uniqueId val="{00000005-582C-497A-8C34-93604E830AB5}"/>
              </c:ext>
            </c:extLst>
          </c:dPt>
          <c:dPt>
            <c:idx val="2"/>
            <c:invertIfNegative val="1"/>
            <c:bubble3D val="0"/>
            <c:extLst xmlns:c16r2="http://schemas.microsoft.com/office/drawing/2015/06/chart">
              <c:ext xmlns:c16="http://schemas.microsoft.com/office/drawing/2014/chart" uri="{C3380CC4-5D6E-409C-BE32-E72D297353CC}">
                <c16:uniqueId val="{00000006-582C-497A-8C34-93604E830AB5}"/>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582C-497A-8C34-93604E830AB5}"/>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582C-497A-8C34-93604E830AB5}"/>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582C-497A-8C34-93604E830AB5}"/>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have a positive impact on my health. (N=2,011)</c:v>
                </c:pt>
                <c:pt idx="1">
                  <c:v>help me complete my homework. (N=2,005)</c:v>
                </c:pt>
                <c:pt idx="2">
                  <c:v>improve my academic performance. (N=2,009)</c:v>
                </c:pt>
              </c:strCache>
            </c:strRef>
          </c:cat>
          <c:val>
            <c:numRef>
              <c:f>Sheet1!$C$2:$C$4</c:f>
              <c:numCache>
                <c:formatCode>0%</c:formatCode>
                <c:ptCount val="3"/>
                <c:pt idx="0">
                  <c:v>0.18</c:v>
                </c:pt>
                <c:pt idx="1">
                  <c:v>0.24</c:v>
                </c:pt>
                <c:pt idx="2">
                  <c:v>0.26</c:v>
                </c:pt>
              </c:numCache>
            </c:numRef>
          </c:val>
          <c:extLst xmlns:c16r2="http://schemas.microsoft.com/office/drawing/2015/06/chart">
            <c:ext xmlns:c16="http://schemas.microsoft.com/office/drawing/2014/chart" uri="{C3380CC4-5D6E-409C-BE32-E72D297353CC}">
              <c16:uniqueId val="{00000007-582C-497A-8C34-93604E830AB5}"/>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2"/>
          <c:order val="2"/>
          <c:tx>
            <c:strRef>
              <c:f>Sheet1!$D$1</c:f>
              <c:strCache>
                <c:ptCount val="1"/>
                <c:pt idx="0">
                  <c:v>Disagree</c:v>
                </c:pt>
              </c:strCache>
            </c:strRef>
          </c:tx>
          <c:spPr>
            <a:solidFill>
              <a:srgbClr val="F7C660"/>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8-582C-497A-8C34-93604E830AB5}"/>
              </c:ext>
            </c:extLst>
          </c:dPt>
          <c:dPt>
            <c:idx val="1"/>
            <c:invertIfNegative val="1"/>
            <c:bubble3D val="0"/>
            <c:extLst xmlns:c16r2="http://schemas.microsoft.com/office/drawing/2015/06/chart">
              <c:ext xmlns:c16="http://schemas.microsoft.com/office/drawing/2014/chart" uri="{C3380CC4-5D6E-409C-BE32-E72D297353CC}">
                <c16:uniqueId val="{00000009-582C-497A-8C34-93604E830AB5}"/>
              </c:ext>
            </c:extLst>
          </c:dPt>
          <c:dPt>
            <c:idx val="2"/>
            <c:invertIfNegative val="1"/>
            <c:bubble3D val="0"/>
            <c:extLst xmlns:c16r2="http://schemas.microsoft.com/office/drawing/2015/06/chart">
              <c:ext xmlns:c16="http://schemas.microsoft.com/office/drawing/2014/chart" uri="{C3380CC4-5D6E-409C-BE32-E72D297353CC}">
                <c16:uniqueId val="{0000000A-582C-497A-8C34-93604E830AB5}"/>
              </c:ext>
            </c:extLst>
          </c:dPt>
          <c:dLbls>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582C-497A-8C34-93604E830AB5}"/>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582C-497A-8C34-93604E830AB5}"/>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have a positive impact on my health. (N=2,011)</c:v>
                </c:pt>
                <c:pt idx="1">
                  <c:v>help me complete my homework. (N=2,005)</c:v>
                </c:pt>
                <c:pt idx="2">
                  <c:v>improve my academic performance. (N=2,009)</c:v>
                </c:pt>
              </c:strCache>
            </c:strRef>
          </c:cat>
          <c:val>
            <c:numRef>
              <c:f>Sheet1!$D$2:$D$4</c:f>
              <c:numCache>
                <c:formatCode>0%</c:formatCode>
                <c:ptCount val="3"/>
                <c:pt idx="0">
                  <c:v>0.02</c:v>
                </c:pt>
                <c:pt idx="1">
                  <c:v>0.12</c:v>
                </c:pt>
                <c:pt idx="2">
                  <c:v>0.05</c:v>
                </c:pt>
              </c:numCache>
            </c:numRef>
          </c:val>
          <c:extLst xmlns:c16r2="http://schemas.microsoft.com/office/drawing/2015/06/chart">
            <c:ext xmlns:c16="http://schemas.microsoft.com/office/drawing/2014/chart" uri="{C3380CC4-5D6E-409C-BE32-E72D297353CC}">
              <c16:uniqueId val="{0000000B-582C-497A-8C34-93604E830AB5}"/>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3"/>
          <c:order val="3"/>
          <c:tx>
            <c:strRef>
              <c:f>Sheet1!$E$1</c:f>
              <c:strCache>
                <c:ptCount val="1"/>
                <c:pt idx="0">
                  <c:v>Strongly Disagree</c:v>
                </c:pt>
              </c:strCache>
            </c:strRef>
          </c:tx>
          <c:spPr>
            <a:solidFill>
              <a:srgbClr val="F3B71C"/>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C-582C-497A-8C34-93604E830AB5}"/>
              </c:ext>
            </c:extLst>
          </c:dPt>
          <c:dPt>
            <c:idx val="1"/>
            <c:invertIfNegative val="1"/>
            <c:bubble3D val="0"/>
            <c:extLst xmlns:c16r2="http://schemas.microsoft.com/office/drawing/2015/06/chart">
              <c:ext xmlns:c16="http://schemas.microsoft.com/office/drawing/2014/chart" uri="{C3380CC4-5D6E-409C-BE32-E72D297353CC}">
                <c16:uniqueId val="{0000000D-582C-497A-8C34-93604E830AB5}"/>
              </c:ext>
            </c:extLst>
          </c:dPt>
          <c:dPt>
            <c:idx val="2"/>
            <c:invertIfNegative val="1"/>
            <c:bubble3D val="0"/>
            <c:extLst xmlns:c16r2="http://schemas.microsoft.com/office/drawing/2015/06/chart">
              <c:ext xmlns:c16="http://schemas.microsoft.com/office/drawing/2014/chart" uri="{C3380CC4-5D6E-409C-BE32-E72D297353CC}">
                <c16:uniqueId val="{0000000E-582C-497A-8C34-93604E830AB5}"/>
              </c:ext>
            </c:extLst>
          </c:dPt>
          <c:dLbls>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582C-497A-8C34-93604E830AB5}"/>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have a positive impact on my health. (N=2,011)</c:v>
                </c:pt>
                <c:pt idx="1">
                  <c:v>help me complete my homework. (N=2,005)</c:v>
                </c:pt>
                <c:pt idx="2">
                  <c:v>improve my academic performance. (N=2,009)</c:v>
                </c:pt>
              </c:strCache>
            </c:strRef>
          </c:cat>
          <c:val>
            <c:numRef>
              <c:f>Sheet1!$E$2:$E$4</c:f>
              <c:numCache>
                <c:formatCode>0%</c:formatCode>
                <c:ptCount val="3"/>
                <c:pt idx="0">
                  <c:v>0.03</c:v>
                </c:pt>
                <c:pt idx="1">
                  <c:v>7.0000000000000007E-2</c:v>
                </c:pt>
                <c:pt idx="2">
                  <c:v>0.04</c:v>
                </c:pt>
              </c:numCache>
            </c:numRef>
          </c:val>
          <c:extLst xmlns:c16r2="http://schemas.microsoft.com/office/drawing/2015/06/chart">
            <c:ext xmlns:c16="http://schemas.microsoft.com/office/drawing/2014/chart" uri="{C3380CC4-5D6E-409C-BE32-E72D297353CC}">
              <c16:uniqueId val="{0000000F-582C-497A-8C34-93604E830AB5}"/>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4"/>
          <c:order val="4"/>
          <c:tx>
            <c:strRef>
              <c:f>Sheet1!$F$1</c:f>
              <c:strCache>
                <c:ptCount val="1"/>
                <c:pt idx="0">
                  <c:v>Don't Know</c:v>
                </c:pt>
              </c:strCache>
            </c:strRef>
          </c:tx>
          <c:spPr>
            <a:solidFill>
              <a:srgbClr val="7F7F7F"/>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10-582C-497A-8C34-93604E830AB5}"/>
              </c:ext>
            </c:extLst>
          </c:dPt>
          <c:dPt>
            <c:idx val="1"/>
            <c:invertIfNegative val="1"/>
            <c:bubble3D val="0"/>
            <c:extLst xmlns:c16r2="http://schemas.microsoft.com/office/drawing/2015/06/chart">
              <c:ext xmlns:c16="http://schemas.microsoft.com/office/drawing/2014/chart" uri="{C3380CC4-5D6E-409C-BE32-E72D297353CC}">
                <c16:uniqueId val="{00000011-582C-497A-8C34-93604E830AB5}"/>
              </c:ext>
            </c:extLst>
          </c:dPt>
          <c:dPt>
            <c:idx val="2"/>
            <c:invertIfNegative val="1"/>
            <c:bubble3D val="0"/>
            <c:extLst xmlns:c16r2="http://schemas.microsoft.com/office/drawing/2015/06/chart">
              <c:ext xmlns:c16="http://schemas.microsoft.com/office/drawing/2014/chart" uri="{C3380CC4-5D6E-409C-BE32-E72D297353CC}">
                <c16:uniqueId val="{00000012-582C-497A-8C34-93604E830AB5}"/>
              </c:ext>
            </c:extLst>
          </c:dPt>
          <c:dLbls>
            <c:dLbl>
              <c:idx val="1"/>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1-582C-497A-8C34-93604E830AB5}"/>
                </c:ext>
              </c:extLst>
            </c:dLbl>
            <c:dLbl>
              <c:idx val="2"/>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582C-497A-8C34-93604E830AB5}"/>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have a positive impact on my health. (N=2,011)</c:v>
                </c:pt>
                <c:pt idx="1">
                  <c:v>help me complete my homework. (N=2,005)</c:v>
                </c:pt>
                <c:pt idx="2">
                  <c:v>improve my academic performance. (N=2,009)</c:v>
                </c:pt>
              </c:strCache>
            </c:strRef>
          </c:cat>
          <c:val>
            <c:numRef>
              <c:f>Sheet1!$F$2:$F$4</c:f>
              <c:numCache>
                <c:formatCode>0%</c:formatCode>
                <c:ptCount val="3"/>
                <c:pt idx="0">
                  <c:v>0.02</c:v>
                </c:pt>
                <c:pt idx="1">
                  <c:v>0.06</c:v>
                </c:pt>
                <c:pt idx="2">
                  <c:v>0.05</c:v>
                </c:pt>
              </c:numCache>
            </c:numRef>
          </c:val>
          <c:extLst xmlns:c16r2="http://schemas.microsoft.com/office/drawing/2015/06/chart">
            <c:ext xmlns:c16="http://schemas.microsoft.com/office/drawing/2014/chart" uri="{C3380CC4-5D6E-409C-BE32-E72D297353CC}">
              <c16:uniqueId val="{00000013-582C-497A-8C34-93604E830AB5}"/>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dLbls>
          <c:showLegendKey val="0"/>
          <c:showVal val="0"/>
          <c:showCatName val="0"/>
          <c:showSerName val="0"/>
          <c:showPercent val="0"/>
          <c:showBubbleSize val="0"/>
        </c:dLbls>
        <c:gapWidth val="50"/>
        <c:overlap val="100"/>
        <c:axId val="78912512"/>
        <c:axId val="78939264"/>
      </c:barChart>
      <c:catAx>
        <c:axId val="78912512"/>
        <c:scaling>
          <c:orientation val="minMax"/>
        </c:scaling>
        <c:delete val="0"/>
        <c:axPos val="l"/>
        <c:title>
          <c:tx>
            <c:rich>
              <a:bodyPr/>
              <a:lstStyle/>
              <a:p>
                <a:pPr>
                  <a:defRPr/>
                </a:pPr>
                <a:endParaRPr lang="en-US" sz="1400" b="0" dirty="0">
                  <a:solidFill>
                    <a:srgbClr val="000000"/>
                  </a:solidFill>
                  <a:effectLst/>
                  <a:latin typeface="Calibri"/>
                </a:endParaRPr>
              </a:p>
            </c:rich>
          </c:tx>
          <c:overlay val="0"/>
        </c:title>
        <c:numFmt formatCode="General" sourceLinked="1"/>
        <c:majorTickMark val="out"/>
        <c:minorTickMark val="none"/>
        <c:tickLblPos val="nextTo"/>
        <c:txPr>
          <a:bodyPr/>
          <a:lstStyle/>
          <a:p>
            <a:pPr>
              <a:defRPr sz="1400" b="0" i="0">
                <a:solidFill>
                  <a:srgbClr val="000000"/>
                </a:solidFill>
                <a:effectLst/>
                <a:latin typeface="Calibri"/>
              </a:defRPr>
            </a:pPr>
            <a:endParaRPr lang="en-US"/>
          </a:p>
        </c:txPr>
        <c:crossAx val="78939264"/>
        <c:crosses val="autoZero"/>
        <c:auto val="0"/>
        <c:lblAlgn val="ctr"/>
        <c:lblOffset val="100"/>
        <c:noMultiLvlLbl val="0"/>
      </c:catAx>
      <c:valAx>
        <c:axId val="78939264"/>
        <c:scaling>
          <c:orientation val="minMax"/>
          <c:max val="1"/>
          <c:min val="0"/>
        </c:scaling>
        <c:delete val="0"/>
        <c:axPos val="b"/>
        <c:title>
          <c:tx>
            <c:rich>
              <a:bodyPr/>
              <a:lstStyle/>
              <a:p>
                <a:pPr>
                  <a:defRPr/>
                </a:pPr>
                <a:endParaRPr lang="en-US" sz="1400" b="1" dirty="0">
                  <a:solidFill>
                    <a:srgbClr val="000000"/>
                  </a:solidFill>
                  <a:effectLst/>
                  <a:latin typeface="Calibri"/>
                </a:endParaRPr>
              </a:p>
            </c:rich>
          </c:tx>
          <c:overlay val="0"/>
        </c:title>
        <c:numFmt formatCode="0%" sourceLinked="1"/>
        <c:majorTickMark val="out"/>
        <c:minorTickMark val="none"/>
        <c:tickLblPos val="low"/>
        <c:spPr>
          <a:ln>
            <a:solidFill>
              <a:srgbClr val="808080"/>
            </a:solidFill>
          </a:ln>
          <a:effectLst/>
        </c:spPr>
        <c:txPr>
          <a:bodyPr/>
          <a:lstStyle/>
          <a:p>
            <a:pPr>
              <a:defRPr sz="1400" b="0" i="0">
                <a:solidFill>
                  <a:srgbClr val="000000"/>
                </a:solidFill>
                <a:effectLst/>
                <a:latin typeface="Calibri"/>
              </a:defRPr>
            </a:pPr>
            <a:endParaRPr lang="en-US"/>
          </a:p>
        </c:txPr>
        <c:crossAx val="78912512"/>
        <c:crosses val="autoZero"/>
        <c:crossBetween val="between"/>
        <c:majorUnit val="0.2"/>
        <c:minorUnit val="0.04"/>
      </c:valAx>
    </c:plotArea>
    <c:legend>
      <c:legendPos val="b"/>
      <c:overlay val="0"/>
      <c:txPr>
        <a:bodyPr/>
        <a:lstStyle/>
        <a:p>
          <a:pPr>
            <a:defRPr sz="1400">
              <a:solidFill>
                <a:srgbClr val="000000"/>
              </a:solidFill>
              <a:effectLst/>
              <a:latin typeface="Calibri"/>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sz="100" b="0" i="0" dirty="0">
              <a:solidFill>
                <a:srgbClr val="FFFFFF"/>
              </a:solidFill>
              <a:effectLst/>
            </a:endParaRPr>
          </a:p>
        </c:rich>
      </c:tx>
      <c:overlay val="1"/>
    </c:title>
    <c:autoTitleDeleted val="0"/>
    <c:plotArea>
      <c:layout>
        <c:manualLayout>
          <c:layoutTarget val="inner"/>
          <c:xMode val="edge"/>
          <c:yMode val="edge"/>
          <c:x val="0.50322681539807523"/>
          <c:y val="3.3950617283950615E-2"/>
          <c:w val="0.45976279527559055"/>
          <c:h val="0.69603212792845337"/>
        </c:manualLayout>
      </c:layout>
      <c:barChart>
        <c:barDir val="bar"/>
        <c:grouping val="stacked"/>
        <c:varyColors val="0"/>
        <c:ser>
          <c:idx val="0"/>
          <c:order val="0"/>
          <c:tx>
            <c:strRef>
              <c:f>Sheet1!$B$1</c:f>
              <c:strCache>
                <c:ptCount val="1"/>
                <c:pt idx="0">
                  <c:v>Strongly Agree</c:v>
                </c:pt>
              </c:strCache>
            </c:strRef>
          </c:tx>
          <c:spPr>
            <a:solidFill>
              <a:srgbClr val="61AC4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0-AA7B-45F0-8741-39EF761817CD}"/>
              </c:ext>
            </c:extLst>
          </c:dPt>
          <c:dPt>
            <c:idx val="1"/>
            <c:invertIfNegative val="1"/>
            <c:bubble3D val="0"/>
            <c:extLst xmlns:c16r2="http://schemas.microsoft.com/office/drawing/2015/06/chart">
              <c:ext xmlns:c16="http://schemas.microsoft.com/office/drawing/2014/chart" uri="{C3380CC4-5D6E-409C-BE32-E72D297353CC}">
                <c16:uniqueId val="{00000001-AA7B-45F0-8741-39EF761817CD}"/>
              </c:ext>
            </c:extLst>
          </c:dPt>
          <c:dPt>
            <c:idx val="2"/>
            <c:invertIfNegative val="1"/>
            <c:bubble3D val="0"/>
            <c:extLst xmlns:c16r2="http://schemas.microsoft.com/office/drawing/2015/06/chart">
              <c:ext xmlns:c16="http://schemas.microsoft.com/office/drawing/2014/chart" uri="{C3380CC4-5D6E-409C-BE32-E72D297353CC}">
                <c16:uniqueId val="{00000002-AA7B-45F0-8741-39EF761817CD}"/>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AA7B-45F0-8741-39EF761817CD}"/>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AA7B-45F0-8741-39EF761817CD}"/>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AA7B-45F0-8741-39EF761817CD}"/>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have a positive impact on my students’ health. (N=394)</c:v>
                </c:pt>
                <c:pt idx="1">
                  <c:v>help my students complete homework. (N=393)</c:v>
                </c:pt>
                <c:pt idx="2">
                  <c:v>improve my students’ academic performance. (N=394)</c:v>
                </c:pt>
              </c:strCache>
            </c:strRef>
          </c:cat>
          <c:val>
            <c:numRef>
              <c:f>Sheet1!$B$2:$B$4</c:f>
              <c:numCache>
                <c:formatCode>0%</c:formatCode>
                <c:ptCount val="3"/>
                <c:pt idx="0">
                  <c:v>0.38</c:v>
                </c:pt>
                <c:pt idx="1">
                  <c:v>0.2</c:v>
                </c:pt>
                <c:pt idx="2">
                  <c:v>0.31</c:v>
                </c:pt>
              </c:numCache>
            </c:numRef>
          </c:val>
          <c:extLst xmlns:c16r2="http://schemas.microsoft.com/office/drawing/2015/06/chart">
            <c:ext xmlns:c16="http://schemas.microsoft.com/office/drawing/2014/chart" uri="{C3380CC4-5D6E-409C-BE32-E72D297353CC}">
              <c16:uniqueId val="{00000003-AA7B-45F0-8741-39EF761817CD}"/>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1"/>
          <c:order val="1"/>
          <c:tx>
            <c:strRef>
              <c:f>Sheet1!$C$1</c:f>
              <c:strCache>
                <c:ptCount val="1"/>
                <c:pt idx="0">
                  <c:v>Agree</c:v>
                </c:pt>
              </c:strCache>
            </c:strRef>
          </c:tx>
          <c:spPr>
            <a:solidFill>
              <a:srgbClr val="8CC36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4-AA7B-45F0-8741-39EF761817CD}"/>
              </c:ext>
            </c:extLst>
          </c:dPt>
          <c:dPt>
            <c:idx val="1"/>
            <c:invertIfNegative val="1"/>
            <c:bubble3D val="0"/>
            <c:extLst xmlns:c16r2="http://schemas.microsoft.com/office/drawing/2015/06/chart">
              <c:ext xmlns:c16="http://schemas.microsoft.com/office/drawing/2014/chart" uri="{C3380CC4-5D6E-409C-BE32-E72D297353CC}">
                <c16:uniqueId val="{00000005-AA7B-45F0-8741-39EF761817CD}"/>
              </c:ext>
            </c:extLst>
          </c:dPt>
          <c:dPt>
            <c:idx val="2"/>
            <c:invertIfNegative val="1"/>
            <c:bubble3D val="0"/>
            <c:extLst xmlns:c16r2="http://schemas.microsoft.com/office/drawing/2015/06/chart">
              <c:ext xmlns:c16="http://schemas.microsoft.com/office/drawing/2014/chart" uri="{C3380CC4-5D6E-409C-BE32-E72D297353CC}">
                <c16:uniqueId val="{00000006-AA7B-45F0-8741-39EF761817CD}"/>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AA7B-45F0-8741-39EF761817CD}"/>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AA7B-45F0-8741-39EF761817CD}"/>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AA7B-45F0-8741-39EF761817CD}"/>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have a positive impact on my students’ health. (N=394)</c:v>
                </c:pt>
                <c:pt idx="1">
                  <c:v>help my students complete homework. (N=393)</c:v>
                </c:pt>
                <c:pt idx="2">
                  <c:v>improve my students’ academic performance. (N=394)</c:v>
                </c:pt>
              </c:strCache>
            </c:strRef>
          </c:cat>
          <c:val>
            <c:numRef>
              <c:f>Sheet1!$C$2:$C$4</c:f>
              <c:numCache>
                <c:formatCode>0%</c:formatCode>
                <c:ptCount val="3"/>
                <c:pt idx="0">
                  <c:v>0.38</c:v>
                </c:pt>
                <c:pt idx="1">
                  <c:v>0.27</c:v>
                </c:pt>
                <c:pt idx="2">
                  <c:v>0.36</c:v>
                </c:pt>
              </c:numCache>
            </c:numRef>
          </c:val>
          <c:extLst xmlns:c16r2="http://schemas.microsoft.com/office/drawing/2015/06/chart">
            <c:ext xmlns:c16="http://schemas.microsoft.com/office/drawing/2014/chart" uri="{C3380CC4-5D6E-409C-BE32-E72D297353CC}">
              <c16:uniqueId val="{00000007-AA7B-45F0-8741-39EF761817CD}"/>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2"/>
          <c:order val="2"/>
          <c:tx>
            <c:strRef>
              <c:f>Sheet1!$D$1</c:f>
              <c:strCache>
                <c:ptCount val="1"/>
                <c:pt idx="0">
                  <c:v>Disagree</c:v>
                </c:pt>
              </c:strCache>
            </c:strRef>
          </c:tx>
          <c:spPr>
            <a:solidFill>
              <a:srgbClr val="F7C660"/>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8-AA7B-45F0-8741-39EF761817CD}"/>
              </c:ext>
            </c:extLst>
          </c:dPt>
          <c:dPt>
            <c:idx val="1"/>
            <c:invertIfNegative val="1"/>
            <c:bubble3D val="0"/>
            <c:extLst xmlns:c16r2="http://schemas.microsoft.com/office/drawing/2015/06/chart">
              <c:ext xmlns:c16="http://schemas.microsoft.com/office/drawing/2014/chart" uri="{C3380CC4-5D6E-409C-BE32-E72D297353CC}">
                <c16:uniqueId val="{00000009-AA7B-45F0-8741-39EF761817CD}"/>
              </c:ext>
            </c:extLst>
          </c:dPt>
          <c:dPt>
            <c:idx val="2"/>
            <c:invertIfNegative val="1"/>
            <c:bubble3D val="0"/>
            <c:extLst xmlns:c16r2="http://schemas.microsoft.com/office/drawing/2015/06/chart">
              <c:ext xmlns:c16="http://schemas.microsoft.com/office/drawing/2014/chart" uri="{C3380CC4-5D6E-409C-BE32-E72D297353CC}">
                <c16:uniqueId val="{0000000A-AA7B-45F0-8741-39EF761817CD}"/>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AA7B-45F0-8741-39EF761817CD}"/>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AA7B-45F0-8741-39EF761817CD}"/>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AA7B-45F0-8741-39EF761817CD}"/>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have a positive impact on my students’ health. (N=394)</c:v>
                </c:pt>
                <c:pt idx="1">
                  <c:v>help my students complete homework. (N=393)</c:v>
                </c:pt>
                <c:pt idx="2">
                  <c:v>improve my students’ academic performance. (N=394)</c:v>
                </c:pt>
              </c:strCache>
            </c:strRef>
          </c:cat>
          <c:val>
            <c:numRef>
              <c:f>Sheet1!$D$2:$D$4</c:f>
              <c:numCache>
                <c:formatCode>0%</c:formatCode>
                <c:ptCount val="3"/>
                <c:pt idx="0">
                  <c:v>0.09</c:v>
                </c:pt>
                <c:pt idx="1">
                  <c:v>0.26</c:v>
                </c:pt>
                <c:pt idx="2">
                  <c:v>0.15</c:v>
                </c:pt>
              </c:numCache>
            </c:numRef>
          </c:val>
          <c:extLst xmlns:c16r2="http://schemas.microsoft.com/office/drawing/2015/06/chart">
            <c:ext xmlns:c16="http://schemas.microsoft.com/office/drawing/2014/chart" uri="{C3380CC4-5D6E-409C-BE32-E72D297353CC}">
              <c16:uniqueId val="{0000000B-AA7B-45F0-8741-39EF761817CD}"/>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3"/>
          <c:order val="3"/>
          <c:tx>
            <c:strRef>
              <c:f>Sheet1!$E$1</c:f>
              <c:strCache>
                <c:ptCount val="1"/>
                <c:pt idx="0">
                  <c:v>Strongly Disagree</c:v>
                </c:pt>
              </c:strCache>
            </c:strRef>
          </c:tx>
          <c:spPr>
            <a:solidFill>
              <a:srgbClr val="F3B71C"/>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C-AA7B-45F0-8741-39EF761817CD}"/>
              </c:ext>
            </c:extLst>
          </c:dPt>
          <c:dPt>
            <c:idx val="1"/>
            <c:invertIfNegative val="1"/>
            <c:bubble3D val="0"/>
            <c:extLst xmlns:c16r2="http://schemas.microsoft.com/office/drawing/2015/06/chart">
              <c:ext xmlns:c16="http://schemas.microsoft.com/office/drawing/2014/chart" uri="{C3380CC4-5D6E-409C-BE32-E72D297353CC}">
                <c16:uniqueId val="{0000000D-AA7B-45F0-8741-39EF761817CD}"/>
              </c:ext>
            </c:extLst>
          </c:dPt>
          <c:dPt>
            <c:idx val="2"/>
            <c:invertIfNegative val="1"/>
            <c:bubble3D val="0"/>
            <c:extLst xmlns:c16r2="http://schemas.microsoft.com/office/drawing/2015/06/chart">
              <c:ext xmlns:c16="http://schemas.microsoft.com/office/drawing/2014/chart" uri="{C3380CC4-5D6E-409C-BE32-E72D297353CC}">
                <c16:uniqueId val="{0000000E-AA7B-45F0-8741-39EF761817CD}"/>
              </c:ext>
            </c:extLst>
          </c:dPt>
          <c:dLbls>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AA7B-45F0-8741-39EF761817CD}"/>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AA7B-45F0-8741-39EF761817CD}"/>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have a positive impact on my students’ health. (N=394)</c:v>
                </c:pt>
                <c:pt idx="1">
                  <c:v>help my students complete homework. (N=393)</c:v>
                </c:pt>
                <c:pt idx="2">
                  <c:v>improve my students’ academic performance. (N=394)</c:v>
                </c:pt>
              </c:strCache>
            </c:strRef>
          </c:cat>
          <c:val>
            <c:numRef>
              <c:f>Sheet1!$E$2:$E$4</c:f>
              <c:numCache>
                <c:formatCode>0%</c:formatCode>
                <c:ptCount val="3"/>
                <c:pt idx="0">
                  <c:v>0.04</c:v>
                </c:pt>
                <c:pt idx="1">
                  <c:v>0.12</c:v>
                </c:pt>
                <c:pt idx="2">
                  <c:v>7.0000000000000007E-2</c:v>
                </c:pt>
              </c:numCache>
            </c:numRef>
          </c:val>
          <c:extLst xmlns:c16r2="http://schemas.microsoft.com/office/drawing/2015/06/chart">
            <c:ext xmlns:c16="http://schemas.microsoft.com/office/drawing/2014/chart" uri="{C3380CC4-5D6E-409C-BE32-E72D297353CC}">
              <c16:uniqueId val="{0000000F-AA7B-45F0-8741-39EF761817CD}"/>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4"/>
          <c:order val="4"/>
          <c:tx>
            <c:strRef>
              <c:f>Sheet1!$F$1</c:f>
              <c:strCache>
                <c:ptCount val="1"/>
                <c:pt idx="0">
                  <c:v>Don’t Know</c:v>
                </c:pt>
              </c:strCache>
            </c:strRef>
          </c:tx>
          <c:spPr>
            <a:solidFill>
              <a:srgbClr val="7F7F7F"/>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10-AA7B-45F0-8741-39EF761817CD}"/>
              </c:ext>
            </c:extLst>
          </c:dPt>
          <c:dPt>
            <c:idx val="1"/>
            <c:invertIfNegative val="1"/>
            <c:bubble3D val="0"/>
            <c:extLst xmlns:c16r2="http://schemas.microsoft.com/office/drawing/2015/06/chart">
              <c:ext xmlns:c16="http://schemas.microsoft.com/office/drawing/2014/chart" uri="{C3380CC4-5D6E-409C-BE32-E72D297353CC}">
                <c16:uniqueId val="{00000011-AA7B-45F0-8741-39EF761817CD}"/>
              </c:ext>
            </c:extLst>
          </c:dPt>
          <c:dPt>
            <c:idx val="2"/>
            <c:invertIfNegative val="1"/>
            <c:bubble3D val="0"/>
            <c:extLst xmlns:c16r2="http://schemas.microsoft.com/office/drawing/2015/06/chart">
              <c:ext xmlns:c16="http://schemas.microsoft.com/office/drawing/2014/chart" uri="{C3380CC4-5D6E-409C-BE32-E72D297353CC}">
                <c16:uniqueId val="{00000012-AA7B-45F0-8741-39EF761817CD}"/>
              </c:ext>
            </c:extLst>
          </c:dPt>
          <c:dLbls>
            <c:dLbl>
              <c:idx val="0"/>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AA7B-45F0-8741-39EF761817CD}"/>
                </c:ext>
              </c:extLst>
            </c:dLbl>
            <c:dLbl>
              <c:idx val="1"/>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1-AA7B-45F0-8741-39EF761817CD}"/>
                </c:ext>
              </c:extLst>
            </c:dLbl>
            <c:dLbl>
              <c:idx val="2"/>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AA7B-45F0-8741-39EF761817CD}"/>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have a positive impact on my students’ health. (N=394)</c:v>
                </c:pt>
                <c:pt idx="1">
                  <c:v>help my students complete homework. (N=393)</c:v>
                </c:pt>
                <c:pt idx="2">
                  <c:v>improve my students’ academic performance. (N=394)</c:v>
                </c:pt>
              </c:strCache>
            </c:strRef>
          </c:cat>
          <c:val>
            <c:numRef>
              <c:f>Sheet1!$F$2:$F$4</c:f>
              <c:numCache>
                <c:formatCode>0%</c:formatCode>
                <c:ptCount val="3"/>
                <c:pt idx="0">
                  <c:v>0.11</c:v>
                </c:pt>
                <c:pt idx="1">
                  <c:v>0.14000000000000001</c:v>
                </c:pt>
                <c:pt idx="2">
                  <c:v>0.12</c:v>
                </c:pt>
              </c:numCache>
            </c:numRef>
          </c:val>
          <c:extLst xmlns:c16r2="http://schemas.microsoft.com/office/drawing/2015/06/chart">
            <c:ext xmlns:c16="http://schemas.microsoft.com/office/drawing/2014/chart" uri="{C3380CC4-5D6E-409C-BE32-E72D297353CC}">
              <c16:uniqueId val="{00000013-AA7B-45F0-8741-39EF761817CD}"/>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dLbls>
          <c:showLegendKey val="0"/>
          <c:showVal val="0"/>
          <c:showCatName val="0"/>
          <c:showSerName val="0"/>
          <c:showPercent val="0"/>
          <c:showBubbleSize val="0"/>
        </c:dLbls>
        <c:gapWidth val="50"/>
        <c:overlap val="100"/>
        <c:axId val="79065472"/>
        <c:axId val="79067392"/>
      </c:barChart>
      <c:catAx>
        <c:axId val="79065472"/>
        <c:scaling>
          <c:orientation val="minMax"/>
        </c:scaling>
        <c:delete val="0"/>
        <c:axPos val="l"/>
        <c:title>
          <c:tx>
            <c:rich>
              <a:bodyPr/>
              <a:lstStyle/>
              <a:p>
                <a:pPr>
                  <a:defRPr/>
                </a:pPr>
                <a:endParaRPr lang="en-US" sz="1400" b="0" dirty="0">
                  <a:solidFill>
                    <a:srgbClr val="000000"/>
                  </a:solidFill>
                  <a:effectLst/>
                  <a:latin typeface="Calibri"/>
                </a:endParaRPr>
              </a:p>
            </c:rich>
          </c:tx>
          <c:overlay val="0"/>
        </c:title>
        <c:numFmt formatCode="General" sourceLinked="1"/>
        <c:majorTickMark val="out"/>
        <c:minorTickMark val="none"/>
        <c:tickLblPos val="nextTo"/>
        <c:txPr>
          <a:bodyPr/>
          <a:lstStyle/>
          <a:p>
            <a:pPr>
              <a:defRPr sz="1400" b="0" i="0">
                <a:solidFill>
                  <a:srgbClr val="000000"/>
                </a:solidFill>
                <a:effectLst/>
                <a:latin typeface="Calibri"/>
              </a:defRPr>
            </a:pPr>
            <a:endParaRPr lang="en-US"/>
          </a:p>
        </c:txPr>
        <c:crossAx val="79067392"/>
        <c:crosses val="autoZero"/>
        <c:auto val="0"/>
        <c:lblAlgn val="ctr"/>
        <c:lblOffset val="100"/>
        <c:noMultiLvlLbl val="0"/>
      </c:catAx>
      <c:valAx>
        <c:axId val="79067392"/>
        <c:scaling>
          <c:orientation val="minMax"/>
          <c:max val="1"/>
          <c:min val="0"/>
        </c:scaling>
        <c:delete val="0"/>
        <c:axPos val="b"/>
        <c:title>
          <c:tx>
            <c:rich>
              <a:bodyPr/>
              <a:lstStyle/>
              <a:p>
                <a:pPr>
                  <a:defRPr/>
                </a:pPr>
                <a:endParaRPr lang="en-US" sz="1400" b="1" dirty="0">
                  <a:solidFill>
                    <a:srgbClr val="000000"/>
                  </a:solidFill>
                  <a:effectLst/>
                  <a:latin typeface="Calibri"/>
                </a:endParaRPr>
              </a:p>
            </c:rich>
          </c:tx>
          <c:overlay val="0"/>
        </c:title>
        <c:numFmt formatCode="0%" sourceLinked="1"/>
        <c:majorTickMark val="out"/>
        <c:minorTickMark val="none"/>
        <c:tickLblPos val="low"/>
        <c:spPr>
          <a:ln>
            <a:solidFill>
              <a:srgbClr val="808080"/>
            </a:solidFill>
          </a:ln>
          <a:effectLst/>
        </c:spPr>
        <c:txPr>
          <a:bodyPr/>
          <a:lstStyle/>
          <a:p>
            <a:pPr>
              <a:defRPr sz="1400" b="0" i="0">
                <a:solidFill>
                  <a:srgbClr val="000000"/>
                </a:solidFill>
                <a:effectLst/>
                <a:latin typeface="Calibri"/>
              </a:defRPr>
            </a:pPr>
            <a:endParaRPr lang="en-US"/>
          </a:p>
        </c:txPr>
        <c:crossAx val="79065472"/>
        <c:crosses val="autoZero"/>
        <c:crossBetween val="between"/>
        <c:majorUnit val="0.2"/>
        <c:minorUnit val="0.04"/>
      </c:valAx>
    </c:plotArea>
    <c:legend>
      <c:legendPos val="b"/>
      <c:overlay val="0"/>
      <c:txPr>
        <a:bodyPr/>
        <a:lstStyle/>
        <a:p>
          <a:pPr>
            <a:defRPr sz="1400">
              <a:solidFill>
                <a:srgbClr val="000000"/>
              </a:solidFill>
              <a:effectLst/>
              <a:latin typeface="Calibri"/>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sz="100" b="0" i="0" dirty="0">
              <a:solidFill>
                <a:srgbClr val="FFFFFF"/>
              </a:solidFill>
              <a:effectLst/>
            </a:endParaRPr>
          </a:p>
        </c:rich>
      </c:tx>
      <c:overlay val="1"/>
    </c:title>
    <c:autoTitleDeleted val="0"/>
    <c:plotArea>
      <c:layout>
        <c:manualLayout>
          <c:layoutTarget val="inner"/>
          <c:xMode val="edge"/>
          <c:yMode val="edge"/>
          <c:x val="0.45357641374373658"/>
          <c:y val="3.544520265547238E-2"/>
          <c:w val="0.51277777777777778"/>
          <c:h val="0.79717138227038886"/>
        </c:manualLayout>
      </c:layout>
      <c:barChart>
        <c:barDir val="bar"/>
        <c:grouping val="stacked"/>
        <c:varyColors val="0"/>
        <c:ser>
          <c:idx val="0"/>
          <c:order val="0"/>
          <c:tx>
            <c:strRef>
              <c:f>Sheet1!$B$1</c:f>
              <c:strCache>
                <c:ptCount val="1"/>
                <c:pt idx="0">
                  <c:v>Strongly Agree</c:v>
                </c:pt>
              </c:strCache>
            </c:strRef>
          </c:tx>
          <c:spPr>
            <a:solidFill>
              <a:srgbClr val="61AC45"/>
            </a:solidFill>
            <a:ln>
              <a:solidFill>
                <a:srgbClr val="FFFFFF"/>
              </a:solidFill>
            </a:ln>
            <a:effectLst/>
          </c:spPr>
          <c:invertIfNegative val="1"/>
          <c:dPt>
            <c:idx val="4"/>
            <c:invertIfNegative val="1"/>
            <c:bubble3D val="0"/>
            <c:extLst xmlns:c16r2="http://schemas.microsoft.com/office/drawing/2015/06/chart">
              <c:ext xmlns:c16="http://schemas.microsoft.com/office/drawing/2014/chart" uri="{C3380CC4-5D6E-409C-BE32-E72D297353CC}">
                <c16:uniqueId val="{00000000-0F2B-4518-9A0B-53D48017C0B3}"/>
              </c:ext>
            </c:extLst>
          </c:dPt>
          <c:dPt>
            <c:idx val="5"/>
            <c:invertIfNegative val="1"/>
            <c:bubble3D val="0"/>
            <c:extLst xmlns:c16r2="http://schemas.microsoft.com/office/drawing/2015/06/chart">
              <c:ext xmlns:c16="http://schemas.microsoft.com/office/drawing/2014/chart" uri="{C3380CC4-5D6E-409C-BE32-E72D297353CC}">
                <c16:uniqueId val="{00000001-0F2B-4518-9A0B-53D48017C0B3}"/>
              </c:ext>
            </c:extLst>
          </c:dPt>
          <c:dPt>
            <c:idx val="6"/>
            <c:invertIfNegative val="1"/>
            <c:bubble3D val="0"/>
            <c:extLst xmlns:c16r2="http://schemas.microsoft.com/office/drawing/2015/06/chart">
              <c:ext xmlns:c16="http://schemas.microsoft.com/office/drawing/2014/chart" uri="{C3380CC4-5D6E-409C-BE32-E72D297353CC}">
                <c16:uniqueId val="{00000002-0F2B-4518-9A0B-53D48017C0B3}"/>
              </c:ext>
            </c:extLst>
          </c:dPt>
          <c:dLbls>
            <c:dLbl>
              <c:idx val="0"/>
              <c:spPr>
                <a:noFill/>
                <a:ln>
                  <a:noFill/>
                </a:ln>
                <a:effectLst/>
              </c:spPr>
              <c:txPr>
                <a:bodyPr wrap="square" lIns="38100" tIns="19050" rIns="38100" bIns="19050" anchor="ctr" anchorCtr="0">
                  <a:spAutoFit/>
                </a:bodyPr>
                <a:lstStyle/>
                <a:p>
                  <a:pPr algn="ctr" rtl="0">
                    <a:defRPr lang="en-US" sz="1400" b="1" i="0" u="none" strike="noStrike" kern="1200" baseline="0">
                      <a:solidFill>
                        <a:prstClr val="black"/>
                      </a:solidFill>
                      <a:effectLst/>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5476-40BC-B7EE-D39FF7F7C24B}"/>
                </c:ext>
              </c:extLst>
            </c:dLbl>
            <c:dLbl>
              <c:idx val="1"/>
              <c:spPr>
                <a:noFill/>
                <a:ln>
                  <a:noFill/>
                </a:ln>
                <a:effectLst/>
              </c:spPr>
              <c:txPr>
                <a:bodyPr wrap="square" lIns="38100" tIns="19050" rIns="38100" bIns="19050" anchor="ctr" anchorCtr="0">
                  <a:spAutoFit/>
                </a:bodyPr>
                <a:lstStyle/>
                <a:p>
                  <a:pPr algn="ctr" rtl="0">
                    <a:defRPr lang="en-US" sz="1400" b="1" i="0" u="none" strike="noStrike" kern="1200" baseline="0">
                      <a:solidFill>
                        <a:prstClr val="black"/>
                      </a:solidFill>
                      <a:effectLst/>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5476-40BC-B7EE-D39FF7F7C24B}"/>
                </c:ext>
              </c:extLst>
            </c:dLbl>
            <c:dLbl>
              <c:idx val="2"/>
              <c:spPr>
                <a:noFill/>
                <a:ln>
                  <a:noFill/>
                </a:ln>
                <a:effectLst/>
              </c:spPr>
              <c:txPr>
                <a:bodyPr wrap="square" lIns="38100" tIns="19050" rIns="38100" bIns="19050" anchor="ctr" anchorCtr="0">
                  <a:spAutoFit/>
                </a:bodyPr>
                <a:lstStyle/>
                <a:p>
                  <a:pPr algn="ctr" rtl="0">
                    <a:defRPr lang="en-US" sz="1400" b="1" i="0" u="none" strike="noStrike" kern="1200" baseline="0">
                      <a:solidFill>
                        <a:prstClr val="black"/>
                      </a:solidFill>
                      <a:effectLst/>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5476-40BC-B7EE-D39FF7F7C24B}"/>
                </c:ext>
              </c:extLst>
            </c:dLbl>
            <c:dLbl>
              <c:idx val="3"/>
              <c:spPr>
                <a:noFill/>
                <a:ln>
                  <a:noFill/>
                </a:ln>
                <a:effectLst/>
              </c:spPr>
              <c:txPr>
                <a:bodyPr wrap="square" lIns="38100" tIns="19050" rIns="38100" bIns="19050" anchor="ctr">
                  <a:spAutoFit/>
                </a:bodyPr>
                <a:lstStyle/>
                <a:p>
                  <a:pPr>
                    <a:defRPr sz="1400" b="1"/>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5476-40BC-B7EE-D39FF7F7C24B}"/>
                </c:ext>
              </c:extLst>
            </c:dLbl>
            <c:dLbl>
              <c:idx val="4"/>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0F2B-4518-9A0B-53D48017C0B3}"/>
                </c:ext>
              </c:extLst>
            </c:dLbl>
            <c:dLbl>
              <c:idx val="5"/>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0F2B-4518-9A0B-53D48017C0B3}"/>
                </c:ext>
              </c:extLst>
            </c:dLbl>
            <c:dLbl>
              <c:idx val="6"/>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0F2B-4518-9A0B-53D48017C0B3}"/>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Sheet1!$A$2:$A$8</c:f>
              <c:strCache>
                <c:ptCount val="7"/>
                <c:pt idx="0">
                  <c:v>prevent my child from having a job after school. (N=3,120)*</c:v>
                </c:pt>
                <c:pt idx="1">
                  <c:v>have a negative impact on my child’s after-school activities. (N=3,127)*</c:v>
                </c:pt>
                <c:pt idx="2">
                  <c:v>cause my child to return home too late. (N=3,116)*</c:v>
                </c:pt>
                <c:pt idx="3">
                  <c:v>have a positive impact on my child’s health. (N=3,110)</c:v>
                </c:pt>
                <c:pt idx="4">
                  <c:v>have a positive impact on my child’s sleep. (N=3,124)</c:v>
                </c:pt>
                <c:pt idx="5">
                  <c:v>help my child complete homework. (N=3,129)</c:v>
                </c:pt>
                <c:pt idx="6">
                  <c:v>improve my child’s academic performance. (N=3,132)</c:v>
                </c:pt>
              </c:strCache>
            </c:strRef>
          </c:cat>
          <c:val>
            <c:numRef>
              <c:f>Sheet1!$B$2:$B$8</c:f>
              <c:numCache>
                <c:formatCode>0%</c:formatCode>
                <c:ptCount val="7"/>
                <c:pt idx="0">
                  <c:v>0.14000000000000001</c:v>
                </c:pt>
                <c:pt idx="1">
                  <c:v>0.13</c:v>
                </c:pt>
                <c:pt idx="2">
                  <c:v>0.17</c:v>
                </c:pt>
                <c:pt idx="3">
                  <c:v>0.3</c:v>
                </c:pt>
                <c:pt idx="4">
                  <c:v>0.31</c:v>
                </c:pt>
                <c:pt idx="5">
                  <c:v>0.19</c:v>
                </c:pt>
                <c:pt idx="6">
                  <c:v>0.24</c:v>
                </c:pt>
              </c:numCache>
            </c:numRef>
          </c:val>
          <c:extLst xmlns:c16r2="http://schemas.microsoft.com/office/drawing/2015/06/chart">
            <c:ext xmlns:c16="http://schemas.microsoft.com/office/drawing/2014/chart" uri="{C3380CC4-5D6E-409C-BE32-E72D297353CC}">
              <c16:uniqueId val="{00000004-5476-40BC-B7EE-D39FF7F7C24B}"/>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1"/>
          <c:order val="1"/>
          <c:tx>
            <c:strRef>
              <c:f>Sheet1!$C$1</c:f>
              <c:strCache>
                <c:ptCount val="1"/>
                <c:pt idx="0">
                  <c:v>Agree</c:v>
                </c:pt>
              </c:strCache>
            </c:strRef>
          </c:tx>
          <c:spPr>
            <a:solidFill>
              <a:srgbClr val="8CC365"/>
            </a:solidFill>
            <a:ln>
              <a:solidFill>
                <a:srgbClr val="FFFFFF"/>
              </a:solidFill>
            </a:ln>
            <a:effectLst/>
          </c:spPr>
          <c:invertIfNegative val="1"/>
          <c:dPt>
            <c:idx val="4"/>
            <c:invertIfNegative val="1"/>
            <c:bubble3D val="0"/>
            <c:extLst xmlns:c16r2="http://schemas.microsoft.com/office/drawing/2015/06/chart">
              <c:ext xmlns:c16="http://schemas.microsoft.com/office/drawing/2014/chart" uri="{C3380CC4-5D6E-409C-BE32-E72D297353CC}">
                <c16:uniqueId val="{00000003-0F2B-4518-9A0B-53D48017C0B3}"/>
              </c:ext>
            </c:extLst>
          </c:dPt>
          <c:dPt>
            <c:idx val="5"/>
            <c:invertIfNegative val="1"/>
            <c:bubble3D val="0"/>
            <c:extLst xmlns:c16r2="http://schemas.microsoft.com/office/drawing/2015/06/chart">
              <c:ext xmlns:c16="http://schemas.microsoft.com/office/drawing/2014/chart" uri="{C3380CC4-5D6E-409C-BE32-E72D297353CC}">
                <c16:uniqueId val="{00000004-0F2B-4518-9A0B-53D48017C0B3}"/>
              </c:ext>
            </c:extLst>
          </c:dPt>
          <c:dPt>
            <c:idx val="6"/>
            <c:invertIfNegative val="1"/>
            <c:bubble3D val="0"/>
            <c:extLst xmlns:c16r2="http://schemas.microsoft.com/office/drawing/2015/06/chart">
              <c:ext xmlns:c16="http://schemas.microsoft.com/office/drawing/2014/chart" uri="{C3380CC4-5D6E-409C-BE32-E72D297353CC}">
                <c16:uniqueId val="{00000005-0F2B-4518-9A0B-53D48017C0B3}"/>
              </c:ext>
            </c:extLst>
          </c:dPt>
          <c:dLbls>
            <c:dLbl>
              <c:idx val="0"/>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5476-40BC-B7EE-D39FF7F7C24B}"/>
                </c:ext>
              </c:extLst>
            </c:dLbl>
            <c:dLbl>
              <c:idx val="1"/>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5476-40BC-B7EE-D39FF7F7C24B}"/>
                </c:ext>
              </c:extLst>
            </c:dLbl>
            <c:dLbl>
              <c:idx val="2"/>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5476-40BC-B7EE-D39FF7F7C24B}"/>
                </c:ext>
              </c:extLst>
            </c:dLbl>
            <c:dLbl>
              <c:idx val="3"/>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5476-40BC-B7EE-D39FF7F7C24B}"/>
                </c:ext>
              </c:extLst>
            </c:dLbl>
            <c:dLbl>
              <c:idx val="4"/>
              <c:spPr/>
              <c:txPr>
                <a:bodyPr anchorCtr="0"/>
                <a:lstStyle/>
                <a:p>
                  <a:pPr algn="ctr" rtl="0">
                    <a:defRPr lang="en-US" sz="1400" b="1" i="0" u="none" strike="noStrike" kern="1200" baseline="0">
                      <a:solidFill>
                        <a:prstClr val="black"/>
                      </a:solidFill>
                      <a:effectLst/>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0F2B-4518-9A0B-53D48017C0B3}"/>
                </c:ext>
              </c:extLst>
            </c:dLbl>
            <c:dLbl>
              <c:idx val="5"/>
              <c:spPr/>
              <c:txPr>
                <a:bodyPr anchorCtr="0"/>
                <a:lstStyle/>
                <a:p>
                  <a:pPr algn="ctr" rtl="0">
                    <a:defRPr lang="en-US" sz="1400" b="1" i="0" u="none" strike="noStrike" kern="1200" baseline="0">
                      <a:solidFill>
                        <a:prstClr val="black"/>
                      </a:solidFill>
                      <a:effectLst/>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0F2B-4518-9A0B-53D48017C0B3}"/>
                </c:ext>
              </c:extLst>
            </c:dLbl>
            <c:dLbl>
              <c:idx val="6"/>
              <c:spPr/>
              <c:txPr>
                <a:bodyPr anchorCtr="0"/>
                <a:lstStyle/>
                <a:p>
                  <a:pPr algn="ctr" rtl="0">
                    <a:defRPr lang="en-US" sz="1400" b="1" i="0" u="none" strike="noStrike" kern="1200" baseline="0">
                      <a:solidFill>
                        <a:prstClr val="black"/>
                      </a:solidFill>
                      <a:effectLst/>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0F2B-4518-9A0B-53D48017C0B3}"/>
                </c:ext>
              </c:extLst>
            </c:dLbl>
            <c:spPr>
              <a:noFill/>
              <a:ln>
                <a:noFill/>
              </a:ln>
              <a:effectLst/>
            </c:spPr>
            <c:txPr>
              <a:bodyPr wrap="square" lIns="38100" tIns="19050" rIns="38100" bIns="19050" anchor="ctr" anchorCtr="0">
                <a:spAutoFit/>
              </a:bodyPr>
              <a:lstStyle/>
              <a:p>
                <a:pPr algn="ctr" rtl="0">
                  <a:defRPr lang="en-US" sz="1400" b="1" i="0" u="none" strike="noStrike" kern="1200" baseline="0">
                    <a:solidFill>
                      <a:prstClr val="black"/>
                    </a:solidFill>
                    <a:effectLst/>
                    <a:latin typeface="+mn-lt"/>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Sheet1!$A$2:$A$8</c:f>
              <c:strCache>
                <c:ptCount val="7"/>
                <c:pt idx="0">
                  <c:v>prevent my child from having a job after school. (N=3,120)*</c:v>
                </c:pt>
                <c:pt idx="1">
                  <c:v>have a negative impact on my child’s after-school activities. (N=3,127)*</c:v>
                </c:pt>
                <c:pt idx="2">
                  <c:v>cause my child to return home too late. (N=3,116)*</c:v>
                </c:pt>
                <c:pt idx="3">
                  <c:v>have a positive impact on my child’s health. (N=3,110)</c:v>
                </c:pt>
                <c:pt idx="4">
                  <c:v>have a positive impact on my child’s sleep. (N=3,124)</c:v>
                </c:pt>
                <c:pt idx="5">
                  <c:v>help my child complete homework. (N=3,129)</c:v>
                </c:pt>
                <c:pt idx="6">
                  <c:v>improve my child’s academic performance. (N=3,132)</c:v>
                </c:pt>
              </c:strCache>
            </c:strRef>
          </c:cat>
          <c:val>
            <c:numRef>
              <c:f>Sheet1!$C$2:$C$8</c:f>
              <c:numCache>
                <c:formatCode>0%</c:formatCode>
                <c:ptCount val="7"/>
                <c:pt idx="0">
                  <c:v>0.4</c:v>
                </c:pt>
                <c:pt idx="1">
                  <c:v>0.39</c:v>
                </c:pt>
                <c:pt idx="2">
                  <c:v>0.44</c:v>
                </c:pt>
                <c:pt idx="3">
                  <c:v>0.26</c:v>
                </c:pt>
                <c:pt idx="4">
                  <c:v>0.27</c:v>
                </c:pt>
                <c:pt idx="5">
                  <c:v>0.28000000000000003</c:v>
                </c:pt>
                <c:pt idx="6">
                  <c:v>0.31</c:v>
                </c:pt>
              </c:numCache>
            </c:numRef>
          </c:val>
          <c:extLst xmlns:c16r2="http://schemas.microsoft.com/office/drawing/2015/06/chart">
            <c:ext xmlns:c16="http://schemas.microsoft.com/office/drawing/2014/chart" uri="{C3380CC4-5D6E-409C-BE32-E72D297353CC}">
              <c16:uniqueId val="{00000009-5476-40BC-B7EE-D39FF7F7C24B}"/>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2"/>
          <c:order val="2"/>
          <c:tx>
            <c:strRef>
              <c:f>Sheet1!$D$1</c:f>
              <c:strCache>
                <c:ptCount val="1"/>
                <c:pt idx="0">
                  <c:v>Disagree</c:v>
                </c:pt>
              </c:strCache>
            </c:strRef>
          </c:tx>
          <c:spPr>
            <a:solidFill>
              <a:srgbClr val="F7C660"/>
            </a:solidFill>
            <a:ln>
              <a:solidFill>
                <a:srgbClr val="FFFFFF"/>
              </a:solidFill>
            </a:ln>
            <a:effectLst/>
          </c:spPr>
          <c:invertIfNegative val="1"/>
          <c:dPt>
            <c:idx val="4"/>
            <c:invertIfNegative val="1"/>
            <c:bubble3D val="0"/>
            <c:extLst xmlns:c16r2="http://schemas.microsoft.com/office/drawing/2015/06/chart">
              <c:ext xmlns:c16="http://schemas.microsoft.com/office/drawing/2014/chart" uri="{C3380CC4-5D6E-409C-BE32-E72D297353CC}">
                <c16:uniqueId val="{00000006-0F2B-4518-9A0B-53D48017C0B3}"/>
              </c:ext>
            </c:extLst>
          </c:dPt>
          <c:dPt>
            <c:idx val="5"/>
            <c:invertIfNegative val="1"/>
            <c:bubble3D val="0"/>
            <c:extLst xmlns:c16r2="http://schemas.microsoft.com/office/drawing/2015/06/chart">
              <c:ext xmlns:c16="http://schemas.microsoft.com/office/drawing/2014/chart" uri="{C3380CC4-5D6E-409C-BE32-E72D297353CC}">
                <c16:uniqueId val="{00000007-0F2B-4518-9A0B-53D48017C0B3}"/>
              </c:ext>
            </c:extLst>
          </c:dPt>
          <c:dPt>
            <c:idx val="6"/>
            <c:invertIfNegative val="1"/>
            <c:bubble3D val="0"/>
            <c:extLst xmlns:c16r2="http://schemas.microsoft.com/office/drawing/2015/06/chart">
              <c:ext xmlns:c16="http://schemas.microsoft.com/office/drawing/2014/chart" uri="{C3380CC4-5D6E-409C-BE32-E72D297353CC}">
                <c16:uniqueId val="{00000008-0F2B-4518-9A0B-53D48017C0B3}"/>
              </c:ext>
            </c:extLst>
          </c:dPt>
          <c:dLbls>
            <c:dLbl>
              <c:idx val="0"/>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5476-40BC-B7EE-D39FF7F7C24B}"/>
                </c:ext>
              </c:extLst>
            </c:dLbl>
            <c:dLbl>
              <c:idx val="1"/>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5476-40BC-B7EE-D39FF7F7C24B}"/>
                </c:ext>
              </c:extLst>
            </c:dLbl>
            <c:dLbl>
              <c:idx val="2"/>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5476-40BC-B7EE-D39FF7F7C24B}"/>
                </c:ext>
              </c:extLst>
            </c:dLbl>
            <c:dLbl>
              <c:idx val="3"/>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5476-40BC-B7EE-D39FF7F7C24B}"/>
                </c:ext>
              </c:extLst>
            </c:dLbl>
            <c:dLbl>
              <c:idx val="4"/>
              <c:spPr/>
              <c:txPr>
                <a:bodyPr anchorCtr="0"/>
                <a:lstStyle/>
                <a:p>
                  <a:pPr algn="ctr" rtl="0">
                    <a:defRPr lang="en-US" sz="1400" b="1" i="0" u="none" strike="noStrike" kern="1200" baseline="0">
                      <a:solidFill>
                        <a:prstClr val="black"/>
                      </a:solidFill>
                      <a:effectLst/>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0F2B-4518-9A0B-53D48017C0B3}"/>
                </c:ext>
              </c:extLst>
            </c:dLbl>
            <c:dLbl>
              <c:idx val="5"/>
              <c:spPr/>
              <c:txPr>
                <a:bodyPr anchorCtr="0"/>
                <a:lstStyle/>
                <a:p>
                  <a:pPr algn="ctr" rtl="0">
                    <a:defRPr lang="en-US" sz="1400" b="1" i="0" u="none" strike="noStrike" kern="1200" baseline="0">
                      <a:solidFill>
                        <a:prstClr val="black"/>
                      </a:solidFill>
                      <a:effectLst/>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0F2B-4518-9A0B-53D48017C0B3}"/>
                </c:ext>
              </c:extLst>
            </c:dLbl>
            <c:dLbl>
              <c:idx val="6"/>
              <c:spPr/>
              <c:txPr>
                <a:bodyPr anchorCtr="0"/>
                <a:lstStyle/>
                <a:p>
                  <a:pPr algn="ctr" rtl="0">
                    <a:defRPr lang="en-US" sz="1400" b="1" i="0" u="none" strike="noStrike" kern="1200" baseline="0">
                      <a:solidFill>
                        <a:prstClr val="black"/>
                      </a:solidFill>
                      <a:effectLst/>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0F2B-4518-9A0B-53D48017C0B3}"/>
                </c:ext>
              </c:extLst>
            </c:dLbl>
            <c:spPr>
              <a:noFill/>
              <a:ln>
                <a:noFill/>
              </a:ln>
              <a:effectLst/>
            </c:spPr>
            <c:txPr>
              <a:bodyPr wrap="square" lIns="38100" tIns="19050" rIns="38100" bIns="19050" anchor="ctr" anchorCtr="0">
                <a:spAutoFit/>
              </a:bodyPr>
              <a:lstStyle/>
              <a:p>
                <a:pPr algn="ctr" rtl="0">
                  <a:defRPr lang="en-US" sz="1400" b="1" i="0" u="none" strike="noStrike" kern="1200" baseline="0">
                    <a:solidFill>
                      <a:prstClr val="black"/>
                    </a:solidFill>
                    <a:effectLst/>
                    <a:latin typeface="+mn-lt"/>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Sheet1!$A$2:$A$8</c:f>
              <c:strCache>
                <c:ptCount val="7"/>
                <c:pt idx="0">
                  <c:v>prevent my child from having a job after school. (N=3,120)*</c:v>
                </c:pt>
                <c:pt idx="1">
                  <c:v>have a negative impact on my child’s after-school activities. (N=3,127)*</c:v>
                </c:pt>
                <c:pt idx="2">
                  <c:v>cause my child to return home too late. (N=3,116)*</c:v>
                </c:pt>
                <c:pt idx="3">
                  <c:v>have a positive impact on my child’s health. (N=3,110)</c:v>
                </c:pt>
                <c:pt idx="4">
                  <c:v>have a positive impact on my child’s sleep. (N=3,124)</c:v>
                </c:pt>
                <c:pt idx="5">
                  <c:v>help my child complete homework. (N=3,129)</c:v>
                </c:pt>
                <c:pt idx="6">
                  <c:v>improve my child’s academic performance. (N=3,132)</c:v>
                </c:pt>
              </c:strCache>
            </c:strRef>
          </c:cat>
          <c:val>
            <c:numRef>
              <c:f>Sheet1!$D$2:$D$8</c:f>
              <c:numCache>
                <c:formatCode>0%</c:formatCode>
                <c:ptCount val="7"/>
                <c:pt idx="0">
                  <c:v>0.17</c:v>
                </c:pt>
                <c:pt idx="1">
                  <c:v>0.24</c:v>
                </c:pt>
                <c:pt idx="2">
                  <c:v>0.19</c:v>
                </c:pt>
                <c:pt idx="3">
                  <c:v>0.19</c:v>
                </c:pt>
                <c:pt idx="4">
                  <c:v>0.2</c:v>
                </c:pt>
                <c:pt idx="5">
                  <c:v>0.27</c:v>
                </c:pt>
                <c:pt idx="6">
                  <c:v>0.19</c:v>
                </c:pt>
              </c:numCache>
            </c:numRef>
          </c:val>
          <c:extLst xmlns:c16r2="http://schemas.microsoft.com/office/drawing/2015/06/chart">
            <c:ext xmlns:c16="http://schemas.microsoft.com/office/drawing/2014/chart" uri="{C3380CC4-5D6E-409C-BE32-E72D297353CC}">
              <c16:uniqueId val="{0000000E-5476-40BC-B7EE-D39FF7F7C24B}"/>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3"/>
          <c:order val="3"/>
          <c:tx>
            <c:strRef>
              <c:f>Sheet1!$E$1</c:f>
              <c:strCache>
                <c:ptCount val="1"/>
                <c:pt idx="0">
                  <c:v>Strongly Disagree</c:v>
                </c:pt>
              </c:strCache>
            </c:strRef>
          </c:tx>
          <c:spPr>
            <a:solidFill>
              <a:srgbClr val="F3B71C"/>
            </a:solidFill>
            <a:ln>
              <a:solidFill>
                <a:srgbClr val="FFFFFF"/>
              </a:solidFill>
            </a:ln>
            <a:effectLst/>
          </c:spPr>
          <c:invertIfNegative val="1"/>
          <c:dPt>
            <c:idx val="4"/>
            <c:invertIfNegative val="1"/>
            <c:bubble3D val="0"/>
            <c:extLst xmlns:c16r2="http://schemas.microsoft.com/office/drawing/2015/06/chart">
              <c:ext xmlns:c16="http://schemas.microsoft.com/office/drawing/2014/chart" uri="{C3380CC4-5D6E-409C-BE32-E72D297353CC}">
                <c16:uniqueId val="{00000009-0F2B-4518-9A0B-53D48017C0B3}"/>
              </c:ext>
            </c:extLst>
          </c:dPt>
          <c:dPt>
            <c:idx val="5"/>
            <c:invertIfNegative val="1"/>
            <c:bubble3D val="0"/>
            <c:extLst xmlns:c16r2="http://schemas.microsoft.com/office/drawing/2015/06/chart">
              <c:ext xmlns:c16="http://schemas.microsoft.com/office/drawing/2014/chart" uri="{C3380CC4-5D6E-409C-BE32-E72D297353CC}">
                <c16:uniqueId val="{0000000A-0F2B-4518-9A0B-53D48017C0B3}"/>
              </c:ext>
            </c:extLst>
          </c:dPt>
          <c:dPt>
            <c:idx val="6"/>
            <c:invertIfNegative val="1"/>
            <c:bubble3D val="0"/>
            <c:extLst xmlns:c16r2="http://schemas.microsoft.com/office/drawing/2015/06/chart">
              <c:ext xmlns:c16="http://schemas.microsoft.com/office/drawing/2014/chart" uri="{C3380CC4-5D6E-409C-BE32-E72D297353CC}">
                <c16:uniqueId val="{0000000B-0F2B-4518-9A0B-53D48017C0B3}"/>
              </c:ext>
            </c:extLst>
          </c:dPt>
          <c:dLbls>
            <c:dLbl>
              <c:idx val="0"/>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5476-40BC-B7EE-D39FF7F7C24B}"/>
                </c:ext>
              </c:extLst>
            </c:dLbl>
            <c:dLbl>
              <c:idx val="1"/>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5476-40BC-B7EE-D39FF7F7C24B}"/>
                </c:ext>
              </c:extLst>
            </c:dLbl>
            <c:dLbl>
              <c:idx val="2"/>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1-5476-40BC-B7EE-D39FF7F7C24B}"/>
                </c:ext>
              </c:extLst>
            </c:dLbl>
            <c:dLbl>
              <c:idx val="3"/>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5476-40BC-B7EE-D39FF7F7C24B}"/>
                </c:ext>
              </c:extLst>
            </c:dLbl>
            <c:dLbl>
              <c:idx val="4"/>
              <c:spPr/>
              <c:txPr>
                <a:bodyPr anchorCtr="0"/>
                <a:lstStyle/>
                <a:p>
                  <a:pPr algn="ctr" rtl="0">
                    <a:defRPr lang="en-US" sz="1400" b="1" i="0" u="none" strike="noStrike" kern="1200" baseline="0">
                      <a:solidFill>
                        <a:prstClr val="black"/>
                      </a:solidFill>
                      <a:effectLst/>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0F2B-4518-9A0B-53D48017C0B3}"/>
                </c:ext>
              </c:extLst>
            </c:dLbl>
            <c:dLbl>
              <c:idx val="5"/>
              <c:spPr/>
              <c:txPr>
                <a:bodyPr anchorCtr="0"/>
                <a:lstStyle/>
                <a:p>
                  <a:pPr algn="ctr" rtl="0">
                    <a:defRPr lang="en-US" sz="1400" b="1" i="0" u="none" strike="noStrike" kern="1200" baseline="0">
                      <a:solidFill>
                        <a:prstClr val="black"/>
                      </a:solidFill>
                      <a:effectLst/>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0F2B-4518-9A0B-53D48017C0B3}"/>
                </c:ext>
              </c:extLst>
            </c:dLbl>
            <c:dLbl>
              <c:idx val="6"/>
              <c:spPr/>
              <c:txPr>
                <a:bodyPr anchorCtr="0"/>
                <a:lstStyle/>
                <a:p>
                  <a:pPr algn="ctr" rtl="0">
                    <a:defRPr lang="en-US" sz="1400" b="1" i="0" u="none" strike="noStrike" kern="1200" baseline="0">
                      <a:solidFill>
                        <a:prstClr val="black"/>
                      </a:solidFill>
                      <a:effectLst/>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0F2B-4518-9A0B-53D48017C0B3}"/>
                </c:ext>
              </c:extLst>
            </c:dLbl>
            <c:spPr>
              <a:noFill/>
              <a:ln>
                <a:noFill/>
              </a:ln>
              <a:effectLst/>
            </c:spPr>
            <c:txPr>
              <a:bodyPr wrap="square" lIns="38100" tIns="19050" rIns="38100" bIns="19050" anchor="ctr" anchorCtr="0">
                <a:spAutoFit/>
              </a:bodyPr>
              <a:lstStyle/>
              <a:p>
                <a:pPr algn="ctr" rtl="0">
                  <a:defRPr lang="en-US" sz="1400" b="1" i="0" u="none" strike="noStrike" kern="1200" baseline="0">
                    <a:solidFill>
                      <a:prstClr val="black"/>
                    </a:solidFill>
                    <a:effectLst/>
                    <a:latin typeface="+mn-lt"/>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Sheet1!$A$2:$A$8</c:f>
              <c:strCache>
                <c:ptCount val="7"/>
                <c:pt idx="0">
                  <c:v>prevent my child from having a job after school. (N=3,120)*</c:v>
                </c:pt>
                <c:pt idx="1">
                  <c:v>have a negative impact on my child’s after-school activities. (N=3,127)*</c:v>
                </c:pt>
                <c:pt idx="2">
                  <c:v>cause my child to return home too late. (N=3,116)*</c:v>
                </c:pt>
                <c:pt idx="3">
                  <c:v>have a positive impact on my child’s health. (N=3,110)</c:v>
                </c:pt>
                <c:pt idx="4">
                  <c:v>have a positive impact on my child’s sleep. (N=3,124)</c:v>
                </c:pt>
                <c:pt idx="5">
                  <c:v>help my child complete homework. (N=3,129)</c:v>
                </c:pt>
                <c:pt idx="6">
                  <c:v>improve my child’s academic performance. (N=3,132)</c:v>
                </c:pt>
              </c:strCache>
            </c:strRef>
          </c:cat>
          <c:val>
            <c:numRef>
              <c:f>Sheet1!$E$2:$E$8</c:f>
              <c:numCache>
                <c:formatCode>0%</c:formatCode>
                <c:ptCount val="7"/>
                <c:pt idx="0">
                  <c:v>0.1</c:v>
                </c:pt>
                <c:pt idx="1">
                  <c:v>0.15</c:v>
                </c:pt>
                <c:pt idx="2">
                  <c:v>0.12</c:v>
                </c:pt>
                <c:pt idx="3">
                  <c:v>0.09</c:v>
                </c:pt>
                <c:pt idx="4">
                  <c:v>0.09</c:v>
                </c:pt>
                <c:pt idx="5">
                  <c:v>0.11</c:v>
                </c:pt>
                <c:pt idx="6">
                  <c:v>0.09</c:v>
                </c:pt>
              </c:numCache>
            </c:numRef>
          </c:val>
          <c:extLst xmlns:c16r2="http://schemas.microsoft.com/office/drawing/2015/06/chart">
            <c:ext xmlns:c16="http://schemas.microsoft.com/office/drawing/2014/chart" uri="{C3380CC4-5D6E-409C-BE32-E72D297353CC}">
              <c16:uniqueId val="{00000013-5476-40BC-B7EE-D39FF7F7C24B}"/>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4"/>
          <c:order val="4"/>
          <c:tx>
            <c:strRef>
              <c:f>Sheet1!$F$1</c:f>
              <c:strCache>
                <c:ptCount val="1"/>
                <c:pt idx="0">
                  <c:v>Don’t Know</c:v>
                </c:pt>
              </c:strCache>
            </c:strRef>
          </c:tx>
          <c:spPr>
            <a:solidFill>
              <a:srgbClr val="7F7F7F"/>
            </a:solidFill>
            <a:ln>
              <a:solidFill>
                <a:srgbClr val="FFFFFF"/>
              </a:solidFill>
            </a:ln>
            <a:effectLst/>
          </c:spPr>
          <c:invertIfNegative val="1"/>
          <c:dPt>
            <c:idx val="4"/>
            <c:invertIfNegative val="1"/>
            <c:bubble3D val="0"/>
            <c:extLst xmlns:c16r2="http://schemas.microsoft.com/office/drawing/2015/06/chart">
              <c:ext xmlns:c16="http://schemas.microsoft.com/office/drawing/2014/chart" uri="{C3380CC4-5D6E-409C-BE32-E72D297353CC}">
                <c16:uniqueId val="{0000000C-0F2B-4518-9A0B-53D48017C0B3}"/>
              </c:ext>
            </c:extLst>
          </c:dPt>
          <c:dPt>
            <c:idx val="5"/>
            <c:invertIfNegative val="1"/>
            <c:bubble3D val="0"/>
            <c:extLst xmlns:c16r2="http://schemas.microsoft.com/office/drawing/2015/06/chart">
              <c:ext xmlns:c16="http://schemas.microsoft.com/office/drawing/2014/chart" uri="{C3380CC4-5D6E-409C-BE32-E72D297353CC}">
                <c16:uniqueId val="{0000000D-0F2B-4518-9A0B-53D48017C0B3}"/>
              </c:ext>
            </c:extLst>
          </c:dPt>
          <c:dPt>
            <c:idx val="6"/>
            <c:invertIfNegative val="1"/>
            <c:bubble3D val="0"/>
            <c:extLst xmlns:c16r2="http://schemas.microsoft.com/office/drawing/2015/06/chart">
              <c:ext xmlns:c16="http://schemas.microsoft.com/office/drawing/2014/chart" uri="{C3380CC4-5D6E-409C-BE32-E72D297353CC}">
                <c16:uniqueId val="{0000000E-0F2B-4518-9A0B-53D48017C0B3}"/>
              </c:ext>
            </c:extLst>
          </c:dPt>
          <c:dLbls>
            <c:dLbl>
              <c:idx val="0"/>
              <c:spPr>
                <a:noFill/>
                <a:ln>
                  <a:noFill/>
                </a:ln>
                <a:effectLst/>
              </c:spPr>
              <c:txPr>
                <a:bodyPr wrap="square" lIns="38100" tIns="19050" rIns="38100" bIns="19050" anchor="ctr" anchorCtr="0">
                  <a:spAutoFit/>
                </a:bodyPr>
                <a:lstStyle/>
                <a:p>
                  <a:pPr algn="ctr" rtl="0">
                    <a:defRPr lang="en-US" sz="1400" b="1" i="0" u="none" strike="noStrike" kern="1200" baseline="0">
                      <a:solidFill>
                        <a:prstClr val="white"/>
                      </a:solidFill>
                      <a:effectLst/>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4-5476-40BC-B7EE-D39FF7F7C24B}"/>
                </c:ext>
              </c:extLst>
            </c:dLbl>
            <c:dLbl>
              <c:idx val="1"/>
              <c:spPr>
                <a:noFill/>
                <a:ln>
                  <a:noFill/>
                </a:ln>
                <a:effectLst/>
              </c:spPr>
              <c:txPr>
                <a:bodyPr wrap="square" lIns="38100" tIns="19050" rIns="38100" bIns="19050" anchor="ctr" anchorCtr="0">
                  <a:spAutoFit/>
                </a:bodyPr>
                <a:lstStyle/>
                <a:p>
                  <a:pPr algn="ctr" rtl="0">
                    <a:defRPr lang="en-US" sz="1400" b="1" i="0" u="none" strike="noStrike" kern="1200" baseline="0">
                      <a:solidFill>
                        <a:prstClr val="white"/>
                      </a:solidFill>
                      <a:effectLst/>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5-5476-40BC-B7EE-D39FF7F7C24B}"/>
                </c:ext>
              </c:extLst>
            </c:dLbl>
            <c:dLbl>
              <c:idx val="2"/>
              <c:spPr>
                <a:noFill/>
                <a:ln>
                  <a:noFill/>
                </a:ln>
                <a:effectLst/>
              </c:spPr>
              <c:txPr>
                <a:bodyPr wrap="square" lIns="38100" tIns="19050" rIns="38100" bIns="19050" anchor="ctr" anchorCtr="0">
                  <a:spAutoFit/>
                </a:bodyPr>
                <a:lstStyle/>
                <a:p>
                  <a:pPr algn="ctr" rtl="0">
                    <a:defRPr lang="en-US" sz="1400" b="1" i="0" u="none" strike="noStrike" kern="1200" baseline="0">
                      <a:solidFill>
                        <a:prstClr val="white"/>
                      </a:solidFill>
                      <a:effectLst/>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6-5476-40BC-B7EE-D39FF7F7C24B}"/>
                </c:ext>
              </c:extLst>
            </c:dLbl>
            <c:dLbl>
              <c:idx val="3"/>
              <c:spPr>
                <a:noFill/>
                <a:ln>
                  <a:noFill/>
                </a:ln>
                <a:effectLst/>
              </c:spPr>
              <c:txPr>
                <a:bodyPr wrap="square" lIns="38100" tIns="19050" rIns="38100" bIns="19050" anchor="ctr">
                  <a:spAutoFit/>
                </a:bodyPr>
                <a:lstStyle/>
                <a:p>
                  <a:pPr>
                    <a:defRPr sz="1400" b="1">
                      <a:solidFill>
                        <a:schemeClr val="bg1"/>
                      </a:solidFill>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7-5476-40BC-B7EE-D39FF7F7C24B}"/>
                </c:ext>
              </c:extLst>
            </c:dLbl>
            <c:dLbl>
              <c:idx val="4"/>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0F2B-4518-9A0B-53D48017C0B3}"/>
                </c:ext>
              </c:extLst>
            </c:dLbl>
            <c:dLbl>
              <c:idx val="5"/>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0F2B-4518-9A0B-53D48017C0B3}"/>
                </c:ext>
              </c:extLst>
            </c:dLbl>
            <c:dLbl>
              <c:idx val="6"/>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0F2B-4518-9A0B-53D48017C0B3}"/>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Sheet1!$A$2:$A$8</c:f>
              <c:strCache>
                <c:ptCount val="7"/>
                <c:pt idx="0">
                  <c:v>prevent my child from having a job after school. (N=3,120)*</c:v>
                </c:pt>
                <c:pt idx="1">
                  <c:v>have a negative impact on my child’s after-school activities. (N=3,127)*</c:v>
                </c:pt>
                <c:pt idx="2">
                  <c:v>cause my child to return home too late. (N=3,116)*</c:v>
                </c:pt>
                <c:pt idx="3">
                  <c:v>have a positive impact on my child’s health. (N=3,110)</c:v>
                </c:pt>
                <c:pt idx="4">
                  <c:v>have a positive impact on my child’s sleep. (N=3,124)</c:v>
                </c:pt>
                <c:pt idx="5">
                  <c:v>help my child complete homework. (N=3,129)</c:v>
                </c:pt>
                <c:pt idx="6">
                  <c:v>improve my child’s academic performance. (N=3,132)</c:v>
                </c:pt>
              </c:strCache>
            </c:strRef>
          </c:cat>
          <c:val>
            <c:numRef>
              <c:f>Sheet1!$F$2:$F$8</c:f>
              <c:numCache>
                <c:formatCode>0%</c:formatCode>
                <c:ptCount val="7"/>
                <c:pt idx="0">
                  <c:v>0.19</c:v>
                </c:pt>
                <c:pt idx="1">
                  <c:v>0.09</c:v>
                </c:pt>
                <c:pt idx="2">
                  <c:v>0.08</c:v>
                </c:pt>
                <c:pt idx="3">
                  <c:v>0.16</c:v>
                </c:pt>
                <c:pt idx="4">
                  <c:v>0.14000000000000001</c:v>
                </c:pt>
                <c:pt idx="5">
                  <c:v>0.15</c:v>
                </c:pt>
                <c:pt idx="6">
                  <c:v>0.17</c:v>
                </c:pt>
              </c:numCache>
            </c:numRef>
          </c:val>
          <c:extLst xmlns:c16r2="http://schemas.microsoft.com/office/drawing/2015/06/chart">
            <c:ext xmlns:c16="http://schemas.microsoft.com/office/drawing/2014/chart" uri="{C3380CC4-5D6E-409C-BE32-E72D297353CC}">
              <c16:uniqueId val="{00000018-5476-40BC-B7EE-D39FF7F7C24B}"/>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dLbls>
          <c:showLegendKey val="0"/>
          <c:showVal val="0"/>
          <c:showCatName val="0"/>
          <c:showSerName val="0"/>
          <c:showPercent val="0"/>
          <c:showBubbleSize val="0"/>
        </c:dLbls>
        <c:gapWidth val="50"/>
        <c:overlap val="100"/>
        <c:axId val="79627776"/>
        <c:axId val="79629696"/>
      </c:barChart>
      <c:catAx>
        <c:axId val="79627776"/>
        <c:scaling>
          <c:orientation val="minMax"/>
        </c:scaling>
        <c:delete val="0"/>
        <c:axPos val="l"/>
        <c:title>
          <c:tx>
            <c:rich>
              <a:bodyPr/>
              <a:lstStyle/>
              <a:p>
                <a:pPr>
                  <a:defRPr/>
                </a:pPr>
                <a:endParaRPr lang="en-US" sz="1400" b="0" dirty="0">
                  <a:solidFill>
                    <a:srgbClr val="000000"/>
                  </a:solidFill>
                  <a:effectLst/>
                  <a:latin typeface="Calibri"/>
                </a:endParaRPr>
              </a:p>
            </c:rich>
          </c:tx>
          <c:overlay val="0"/>
        </c:title>
        <c:numFmt formatCode="General" sourceLinked="1"/>
        <c:majorTickMark val="out"/>
        <c:minorTickMark val="none"/>
        <c:tickLblPos val="nextTo"/>
        <c:txPr>
          <a:bodyPr/>
          <a:lstStyle/>
          <a:p>
            <a:pPr>
              <a:defRPr sz="1400" b="0" i="0">
                <a:solidFill>
                  <a:srgbClr val="000000"/>
                </a:solidFill>
                <a:effectLst/>
                <a:latin typeface="Calibri"/>
              </a:defRPr>
            </a:pPr>
            <a:endParaRPr lang="en-US"/>
          </a:p>
        </c:txPr>
        <c:crossAx val="79629696"/>
        <c:crosses val="autoZero"/>
        <c:auto val="0"/>
        <c:lblAlgn val="ctr"/>
        <c:lblOffset val="100"/>
        <c:noMultiLvlLbl val="0"/>
      </c:catAx>
      <c:valAx>
        <c:axId val="79629696"/>
        <c:scaling>
          <c:orientation val="minMax"/>
          <c:max val="1"/>
          <c:min val="0"/>
        </c:scaling>
        <c:delete val="0"/>
        <c:axPos val="b"/>
        <c:title>
          <c:tx>
            <c:rich>
              <a:bodyPr/>
              <a:lstStyle/>
              <a:p>
                <a:pPr>
                  <a:defRPr/>
                </a:pPr>
                <a:endParaRPr lang="en-US" sz="1400" b="1" dirty="0">
                  <a:solidFill>
                    <a:srgbClr val="000000"/>
                  </a:solidFill>
                  <a:effectLst/>
                  <a:latin typeface="Calibri"/>
                </a:endParaRPr>
              </a:p>
            </c:rich>
          </c:tx>
          <c:overlay val="0"/>
        </c:title>
        <c:numFmt formatCode="0%" sourceLinked="1"/>
        <c:majorTickMark val="out"/>
        <c:minorTickMark val="none"/>
        <c:tickLblPos val="low"/>
        <c:spPr>
          <a:ln>
            <a:solidFill>
              <a:srgbClr val="808080"/>
            </a:solidFill>
          </a:ln>
          <a:effectLst/>
        </c:spPr>
        <c:txPr>
          <a:bodyPr/>
          <a:lstStyle/>
          <a:p>
            <a:pPr>
              <a:defRPr sz="1400" b="0" i="0">
                <a:solidFill>
                  <a:srgbClr val="000000"/>
                </a:solidFill>
                <a:effectLst/>
                <a:latin typeface="Calibri"/>
              </a:defRPr>
            </a:pPr>
            <a:endParaRPr lang="en-US"/>
          </a:p>
        </c:txPr>
        <c:crossAx val="79627776"/>
        <c:crosses val="autoZero"/>
        <c:crossBetween val="between"/>
        <c:majorUnit val="0.2"/>
        <c:minorUnit val="0.04"/>
      </c:valAx>
    </c:plotArea>
    <c:legend>
      <c:legendPos val="b"/>
      <c:overlay val="0"/>
      <c:txPr>
        <a:bodyPr/>
        <a:lstStyle/>
        <a:p>
          <a:pPr>
            <a:defRPr sz="1400">
              <a:solidFill>
                <a:srgbClr val="000000"/>
              </a:solidFill>
              <a:effectLst/>
              <a:latin typeface="Calibri"/>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nchorCtr="1"/>
          <a:lstStyle/>
          <a:p>
            <a:pPr>
              <a:defRPr/>
            </a:pPr>
            <a:r>
              <a:rPr lang="en-US" sz="1400" b="1" i="0" dirty="0">
                <a:solidFill>
                  <a:schemeClr val="tx1">
                    <a:lumMod val="65000"/>
                    <a:lumOff val="35000"/>
                  </a:schemeClr>
                </a:solidFill>
                <a:effectLst/>
              </a:rPr>
              <a:t>Do you have a child or children in another school district? (N=1,387)</a:t>
            </a:r>
          </a:p>
        </c:rich>
      </c:tx>
      <c:layout/>
      <c:overlay val="0"/>
    </c:title>
    <c:autoTitleDeleted val="0"/>
    <c:plotArea>
      <c:layout/>
      <c:pieChart>
        <c:varyColors val="0"/>
        <c:ser>
          <c:idx val="0"/>
          <c:order val="0"/>
          <c:tx>
            <c:strRef>
              <c:f>Sheet1!$B$1</c:f>
              <c:strCache>
                <c:ptCount val="1"/>
                <c:pt idx="0">
                  <c:v>Series 1</c:v>
                </c:pt>
              </c:strCache>
            </c:strRef>
          </c:tx>
          <c:spPr>
            <a:solidFill>
              <a:prstClr val="black"/>
            </a:solidFill>
            <a:effectLst/>
          </c:spPr>
          <c:dPt>
            <c:idx val="0"/>
            <c:bubble3D val="0"/>
            <c:spPr>
              <a:solidFill>
                <a:srgbClr val="53A035"/>
              </a:solidFill>
              <a:ln>
                <a:solidFill>
                  <a:srgbClr val="FFFFFF"/>
                </a:solidFill>
              </a:ln>
              <a:effectLst/>
            </c:spPr>
            <c:extLst xmlns:c16r2="http://schemas.microsoft.com/office/drawing/2015/06/chart">
              <c:ext xmlns:c16="http://schemas.microsoft.com/office/drawing/2014/chart" uri="{C3380CC4-5D6E-409C-BE32-E72D297353CC}">
                <c16:uniqueId val="{00000001-52BB-4A7F-AE79-D95162405E8F}"/>
              </c:ext>
            </c:extLst>
          </c:dPt>
          <c:dPt>
            <c:idx val="1"/>
            <c:bubble3D val="0"/>
            <c:spPr>
              <a:solidFill>
                <a:srgbClr val="F1AA19"/>
              </a:solidFill>
              <a:ln>
                <a:solidFill>
                  <a:srgbClr val="FFFFFF"/>
                </a:solidFill>
              </a:ln>
              <a:effectLst/>
            </c:spPr>
            <c:extLst xmlns:c16r2="http://schemas.microsoft.com/office/drawing/2015/06/chart">
              <c:ext xmlns:c16="http://schemas.microsoft.com/office/drawing/2014/chart" uri="{C3380CC4-5D6E-409C-BE32-E72D297353CC}">
                <c16:uniqueId val="{00000003-52BB-4A7F-AE79-D95162405E8F}"/>
              </c:ext>
            </c:extLst>
          </c:dPt>
          <c:dLbls>
            <c:dLbl>
              <c:idx val="0"/>
              <c:layout/>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52BB-4A7F-AE79-D95162405E8F}"/>
                </c:ext>
              </c:extLst>
            </c:dLbl>
            <c:dLbl>
              <c:idx val="1"/>
              <c:layout/>
              <c:spPr/>
              <c:txPr>
                <a:bodyPr/>
                <a:lstStyle/>
                <a:p>
                  <a:pPr>
                    <a:defRPr sz="1400" b="1">
                      <a:solidFill>
                        <a:schemeClr val="tx1"/>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52BB-4A7F-AE79-D95162405E8F}"/>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extLst>
          </c:dLbls>
          <c:cat>
            <c:strRef>
              <c:f>Sheet1!$A$2:$A$3</c:f>
              <c:strCache>
                <c:ptCount val="2"/>
                <c:pt idx="0">
                  <c:v>Yes</c:v>
                </c:pt>
                <c:pt idx="1">
                  <c:v>No</c:v>
                </c:pt>
              </c:strCache>
            </c:strRef>
          </c:cat>
          <c:val>
            <c:numRef>
              <c:f>Sheet1!$B$2:$B$3</c:f>
              <c:numCache>
                <c:formatCode>0%</c:formatCode>
                <c:ptCount val="2"/>
                <c:pt idx="0">
                  <c:v>0.27</c:v>
                </c:pt>
                <c:pt idx="1">
                  <c:v>0.73</c:v>
                </c:pt>
              </c:numCache>
            </c:numRef>
          </c:val>
          <c:extLst xmlns:c16r2="http://schemas.microsoft.com/office/drawing/2015/06/chart">
            <c:ext xmlns:c16="http://schemas.microsoft.com/office/drawing/2014/chart" uri="{C3380CC4-5D6E-409C-BE32-E72D297353CC}">
              <c16:uniqueId val="{00000004-52BB-4A7F-AE79-D95162405E8F}"/>
            </c:ext>
          </c:extLst>
        </c:ser>
        <c:dLbls>
          <c:showLegendKey val="0"/>
          <c:showVal val="0"/>
          <c:showCatName val="0"/>
          <c:showSerName val="0"/>
          <c:showPercent val="0"/>
          <c:showBubbleSize val="0"/>
          <c:showLeaderLines val="1"/>
        </c:dLbls>
        <c:firstSliceAng val="0"/>
      </c:pieChart>
    </c:plotArea>
    <c:legend>
      <c:legendPos val="b"/>
      <c:layout/>
      <c:overlay val="0"/>
      <c:txPr>
        <a:bodyPr/>
        <a:lstStyle/>
        <a:p>
          <a:pPr>
            <a:defRPr sz="1400">
              <a:solidFill>
                <a:srgbClr val="000000"/>
              </a:solidFill>
              <a:effectLst/>
              <a:latin typeface="Calibri"/>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sz="100" b="0" i="0" dirty="0">
              <a:solidFill>
                <a:srgbClr val="FFFFFF"/>
              </a:solidFill>
              <a:effectLst/>
            </a:endParaRPr>
          </a:p>
        </c:rich>
      </c:tx>
      <c:overlay val="1"/>
    </c:title>
    <c:autoTitleDeleted val="0"/>
    <c:plotArea>
      <c:layout/>
      <c:barChart>
        <c:barDir val="bar"/>
        <c:grouping val="stacked"/>
        <c:varyColors val="0"/>
        <c:ser>
          <c:idx val="0"/>
          <c:order val="0"/>
          <c:tx>
            <c:strRef>
              <c:f>Sheet1!$B$1</c:f>
              <c:strCache>
                <c:ptCount val="1"/>
                <c:pt idx="0">
                  <c:v>Strongly Agree</c:v>
                </c:pt>
              </c:strCache>
            </c:strRef>
          </c:tx>
          <c:spPr>
            <a:solidFill>
              <a:srgbClr val="61AC45"/>
            </a:solidFill>
            <a:ln>
              <a:solidFill>
                <a:srgbClr val="FFFFFF"/>
              </a:solidFill>
            </a:ln>
            <a:effectLst/>
          </c:spPr>
          <c:invertIfNegative val="1"/>
          <c:dPt>
            <c:idx val="2"/>
            <c:invertIfNegative val="1"/>
            <c:bubble3D val="0"/>
            <c:extLst xmlns:c16r2="http://schemas.microsoft.com/office/drawing/2015/06/chart">
              <c:ext xmlns:c16="http://schemas.microsoft.com/office/drawing/2014/chart" uri="{C3380CC4-5D6E-409C-BE32-E72D297353CC}">
                <c16:uniqueId val="{00000002-EB1A-4434-9DF2-EC9A9FF70B15}"/>
              </c:ext>
            </c:extLst>
          </c:dPt>
          <c:dPt>
            <c:idx val="3"/>
            <c:invertIfNegative val="1"/>
            <c:bubble3D val="0"/>
            <c:extLst xmlns:c16r2="http://schemas.microsoft.com/office/drawing/2015/06/chart">
              <c:ext xmlns:c16="http://schemas.microsoft.com/office/drawing/2014/chart" uri="{C3380CC4-5D6E-409C-BE32-E72D297353CC}">
                <c16:uniqueId val="{00000001-B66A-4B14-B453-92EB6D457825}"/>
              </c:ext>
            </c:extLst>
          </c:dPt>
          <c:dPt>
            <c:idx val="4"/>
            <c:invertIfNegative val="1"/>
            <c:bubble3D val="0"/>
            <c:extLst xmlns:c16r2="http://schemas.microsoft.com/office/drawing/2015/06/chart">
              <c:ext xmlns:c16="http://schemas.microsoft.com/office/drawing/2014/chart" uri="{C3380CC4-5D6E-409C-BE32-E72D297353CC}">
                <c16:uniqueId val="{00000002-B66A-4B14-B453-92EB6D457825}"/>
              </c:ext>
            </c:extLst>
          </c:dPt>
          <c:dLbls>
            <c:dLbl>
              <c:idx val="0"/>
              <c:spPr>
                <a:noFill/>
                <a:ln>
                  <a:noFill/>
                </a:ln>
                <a:effectLst/>
              </c:spPr>
              <c:txPr>
                <a:bodyPr wrap="square" lIns="38100" tIns="19050" rIns="38100" bIns="19050" anchor="ctr" anchorCtr="0">
                  <a:spAutoFit/>
                </a:bodyPr>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EB1A-4434-9DF2-EC9A9FF70B15}"/>
                </c:ext>
              </c:extLst>
            </c:dLbl>
            <c:dLbl>
              <c:idx val="1"/>
              <c:spPr>
                <a:noFill/>
                <a:ln>
                  <a:noFill/>
                </a:ln>
                <a:effectLst/>
              </c:spPr>
              <c:txPr>
                <a:bodyPr wrap="square" lIns="38100" tIns="19050" rIns="38100" bIns="19050" anchor="ctr" anchorCtr="0">
                  <a:spAutoFit/>
                </a:bodyPr>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EB1A-4434-9DF2-EC9A9FF70B15}"/>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EB1A-4434-9DF2-EC9A9FF70B15}"/>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B66A-4B14-B453-92EB6D457825}"/>
                </c:ext>
              </c:extLst>
            </c:dLbl>
            <c:dLbl>
              <c:idx val="4"/>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B66A-4B14-B453-92EB6D457825}"/>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after-school activities. (N=2,007)*</c:v>
                </c:pt>
                <c:pt idx="1">
                  <c:v>cause me to return home too late. (N=2,005)*</c:v>
                </c:pt>
                <c:pt idx="2">
                  <c:v>have a positive impact on my health. (N=1,989)</c:v>
                </c:pt>
                <c:pt idx="3">
                  <c:v>help me complete my homework. (N=2,008)</c:v>
                </c:pt>
                <c:pt idx="4">
                  <c:v>improve my academic performance. (N=2,004)</c:v>
                </c:pt>
              </c:strCache>
            </c:strRef>
          </c:cat>
          <c:val>
            <c:numRef>
              <c:f>Sheet1!$B$2:$B$6</c:f>
              <c:numCache>
                <c:formatCode>0%</c:formatCode>
                <c:ptCount val="5"/>
                <c:pt idx="0">
                  <c:v>0.09</c:v>
                </c:pt>
                <c:pt idx="1">
                  <c:v>0.09</c:v>
                </c:pt>
                <c:pt idx="2">
                  <c:v>0.22</c:v>
                </c:pt>
                <c:pt idx="3">
                  <c:v>0.15</c:v>
                </c:pt>
                <c:pt idx="4">
                  <c:v>0.19</c:v>
                </c:pt>
              </c:numCache>
            </c:numRef>
          </c:val>
          <c:extLst xmlns:c16r2="http://schemas.microsoft.com/office/drawing/2015/06/chart">
            <c:ext xmlns:c16="http://schemas.microsoft.com/office/drawing/2014/chart" uri="{C3380CC4-5D6E-409C-BE32-E72D297353CC}">
              <c16:uniqueId val="{00000003-EB1A-4434-9DF2-EC9A9FF70B15}"/>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1"/>
          <c:order val="1"/>
          <c:tx>
            <c:strRef>
              <c:f>Sheet1!$C$1</c:f>
              <c:strCache>
                <c:ptCount val="1"/>
                <c:pt idx="0">
                  <c:v>Agree</c:v>
                </c:pt>
              </c:strCache>
            </c:strRef>
          </c:tx>
          <c:spPr>
            <a:solidFill>
              <a:srgbClr val="8CC365"/>
            </a:solidFill>
            <a:ln>
              <a:solidFill>
                <a:srgbClr val="FFFFFF"/>
              </a:solidFill>
            </a:ln>
            <a:effectLst/>
          </c:spPr>
          <c:invertIfNegative val="1"/>
          <c:dPt>
            <c:idx val="2"/>
            <c:invertIfNegative val="1"/>
            <c:bubble3D val="0"/>
            <c:extLst xmlns:c16r2="http://schemas.microsoft.com/office/drawing/2015/06/chart">
              <c:ext xmlns:c16="http://schemas.microsoft.com/office/drawing/2014/chart" uri="{C3380CC4-5D6E-409C-BE32-E72D297353CC}">
                <c16:uniqueId val="{00000006-EB1A-4434-9DF2-EC9A9FF70B15}"/>
              </c:ext>
            </c:extLst>
          </c:dPt>
          <c:dPt>
            <c:idx val="3"/>
            <c:invertIfNegative val="1"/>
            <c:bubble3D val="0"/>
            <c:extLst xmlns:c16r2="http://schemas.microsoft.com/office/drawing/2015/06/chart">
              <c:ext xmlns:c16="http://schemas.microsoft.com/office/drawing/2014/chart" uri="{C3380CC4-5D6E-409C-BE32-E72D297353CC}">
                <c16:uniqueId val="{00000004-B66A-4B14-B453-92EB6D457825}"/>
              </c:ext>
            </c:extLst>
          </c:dPt>
          <c:dPt>
            <c:idx val="4"/>
            <c:invertIfNegative val="1"/>
            <c:bubble3D val="0"/>
            <c:extLst xmlns:c16r2="http://schemas.microsoft.com/office/drawing/2015/06/chart">
              <c:ext xmlns:c16="http://schemas.microsoft.com/office/drawing/2014/chart" uri="{C3380CC4-5D6E-409C-BE32-E72D297353CC}">
                <c16:uniqueId val="{00000005-B66A-4B14-B453-92EB6D457825}"/>
              </c:ext>
            </c:extLst>
          </c:dPt>
          <c:dLbls>
            <c:dLbl>
              <c:idx val="0"/>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EB1A-4434-9DF2-EC9A9FF70B15}"/>
                </c:ext>
              </c:extLst>
            </c:dLbl>
            <c:dLbl>
              <c:idx val="1"/>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EB1A-4434-9DF2-EC9A9FF70B15}"/>
                </c:ext>
              </c:extLst>
            </c:dLbl>
            <c:dLbl>
              <c:idx val="2"/>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EB1A-4434-9DF2-EC9A9FF70B15}"/>
                </c:ext>
              </c:extLst>
            </c:dLbl>
            <c:dLbl>
              <c:idx val="3"/>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B66A-4B14-B453-92EB6D457825}"/>
                </c:ext>
              </c:extLst>
            </c:dLbl>
            <c:dLbl>
              <c:idx val="4"/>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B66A-4B14-B453-92EB6D457825}"/>
                </c:ext>
              </c:extLst>
            </c:dLbl>
            <c:spPr>
              <a:noFill/>
              <a:ln>
                <a:noFill/>
              </a:ln>
              <a:effectLst/>
            </c:spPr>
            <c:txPr>
              <a:bodyPr wrap="square" lIns="38100" tIns="19050" rIns="38100" bIns="19050" anchor="ctr" anchorCtr="0">
                <a:spAutoFit/>
              </a:bodyPr>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after-school activities. (N=2,007)*</c:v>
                </c:pt>
                <c:pt idx="1">
                  <c:v>cause me to return home too late. (N=2,005)*</c:v>
                </c:pt>
                <c:pt idx="2">
                  <c:v>have a positive impact on my health. (N=1,989)</c:v>
                </c:pt>
                <c:pt idx="3">
                  <c:v>help me complete my homework. (N=2,008)</c:v>
                </c:pt>
                <c:pt idx="4">
                  <c:v>improve my academic performance. (N=2,004)</c:v>
                </c:pt>
              </c:strCache>
            </c:strRef>
          </c:cat>
          <c:val>
            <c:numRef>
              <c:f>Sheet1!$C$2:$C$6</c:f>
              <c:numCache>
                <c:formatCode>0%</c:formatCode>
                <c:ptCount val="5"/>
                <c:pt idx="0">
                  <c:v>0.21</c:v>
                </c:pt>
                <c:pt idx="1">
                  <c:v>0.21</c:v>
                </c:pt>
                <c:pt idx="2">
                  <c:v>0.23</c:v>
                </c:pt>
                <c:pt idx="3">
                  <c:v>0.19</c:v>
                </c:pt>
                <c:pt idx="4">
                  <c:v>0.25</c:v>
                </c:pt>
              </c:numCache>
            </c:numRef>
          </c:val>
          <c:extLst xmlns:c16r2="http://schemas.microsoft.com/office/drawing/2015/06/chart">
            <c:ext xmlns:c16="http://schemas.microsoft.com/office/drawing/2014/chart" uri="{C3380CC4-5D6E-409C-BE32-E72D297353CC}">
              <c16:uniqueId val="{00000007-EB1A-4434-9DF2-EC9A9FF70B15}"/>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2"/>
          <c:order val="2"/>
          <c:tx>
            <c:strRef>
              <c:f>Sheet1!$D$1</c:f>
              <c:strCache>
                <c:ptCount val="1"/>
                <c:pt idx="0">
                  <c:v>Disagree</c:v>
                </c:pt>
              </c:strCache>
            </c:strRef>
          </c:tx>
          <c:spPr>
            <a:solidFill>
              <a:srgbClr val="F7C660"/>
            </a:solidFill>
            <a:ln>
              <a:solidFill>
                <a:srgbClr val="FFFFFF"/>
              </a:solidFill>
            </a:ln>
            <a:effectLst/>
          </c:spPr>
          <c:invertIfNegative val="1"/>
          <c:dPt>
            <c:idx val="2"/>
            <c:invertIfNegative val="1"/>
            <c:bubble3D val="0"/>
            <c:extLst xmlns:c16r2="http://schemas.microsoft.com/office/drawing/2015/06/chart">
              <c:ext xmlns:c16="http://schemas.microsoft.com/office/drawing/2014/chart" uri="{C3380CC4-5D6E-409C-BE32-E72D297353CC}">
                <c16:uniqueId val="{0000000A-EB1A-4434-9DF2-EC9A9FF70B15}"/>
              </c:ext>
            </c:extLst>
          </c:dPt>
          <c:dPt>
            <c:idx val="3"/>
            <c:invertIfNegative val="1"/>
            <c:bubble3D val="0"/>
            <c:extLst xmlns:c16r2="http://schemas.microsoft.com/office/drawing/2015/06/chart">
              <c:ext xmlns:c16="http://schemas.microsoft.com/office/drawing/2014/chart" uri="{C3380CC4-5D6E-409C-BE32-E72D297353CC}">
                <c16:uniqueId val="{00000007-B66A-4B14-B453-92EB6D457825}"/>
              </c:ext>
            </c:extLst>
          </c:dPt>
          <c:dPt>
            <c:idx val="4"/>
            <c:invertIfNegative val="1"/>
            <c:bubble3D val="0"/>
            <c:extLst xmlns:c16r2="http://schemas.microsoft.com/office/drawing/2015/06/chart">
              <c:ext xmlns:c16="http://schemas.microsoft.com/office/drawing/2014/chart" uri="{C3380CC4-5D6E-409C-BE32-E72D297353CC}">
                <c16:uniqueId val="{00000008-B66A-4B14-B453-92EB6D457825}"/>
              </c:ext>
            </c:extLst>
          </c:dPt>
          <c:dLbls>
            <c:dLbl>
              <c:idx val="0"/>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EB1A-4434-9DF2-EC9A9FF70B15}"/>
                </c:ext>
              </c:extLst>
            </c:dLbl>
            <c:dLbl>
              <c:idx val="1"/>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EB1A-4434-9DF2-EC9A9FF70B15}"/>
                </c:ext>
              </c:extLst>
            </c:dLbl>
            <c:dLbl>
              <c:idx val="2"/>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EB1A-4434-9DF2-EC9A9FF70B15}"/>
                </c:ext>
              </c:extLst>
            </c:dLbl>
            <c:dLbl>
              <c:idx val="3"/>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B66A-4B14-B453-92EB6D457825}"/>
                </c:ext>
              </c:extLst>
            </c:dLbl>
            <c:dLbl>
              <c:idx val="4"/>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B66A-4B14-B453-92EB6D457825}"/>
                </c:ext>
              </c:extLst>
            </c:dLbl>
            <c:spPr>
              <a:noFill/>
              <a:ln>
                <a:noFill/>
              </a:ln>
              <a:effectLst/>
            </c:spPr>
            <c:txPr>
              <a:bodyPr wrap="square" lIns="38100" tIns="19050" rIns="38100" bIns="19050" anchor="ctr" anchorCtr="0">
                <a:spAutoFit/>
              </a:bodyPr>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after-school activities. (N=2,007)*</c:v>
                </c:pt>
                <c:pt idx="1">
                  <c:v>cause me to return home too late. (N=2,005)*</c:v>
                </c:pt>
                <c:pt idx="2">
                  <c:v>have a positive impact on my health. (N=1,989)</c:v>
                </c:pt>
                <c:pt idx="3">
                  <c:v>help me complete my homework. (N=2,008)</c:v>
                </c:pt>
                <c:pt idx="4">
                  <c:v>improve my academic performance. (N=2,004)</c:v>
                </c:pt>
              </c:strCache>
            </c:strRef>
          </c:cat>
          <c:val>
            <c:numRef>
              <c:f>Sheet1!$D$2:$D$6</c:f>
              <c:numCache>
                <c:formatCode>0%</c:formatCode>
                <c:ptCount val="5"/>
                <c:pt idx="0">
                  <c:v>0.28999999999999998</c:v>
                </c:pt>
                <c:pt idx="1">
                  <c:v>0.3</c:v>
                </c:pt>
                <c:pt idx="2">
                  <c:v>0.28000000000000003</c:v>
                </c:pt>
                <c:pt idx="3">
                  <c:v>0.37</c:v>
                </c:pt>
                <c:pt idx="4">
                  <c:v>0.28999999999999998</c:v>
                </c:pt>
              </c:numCache>
            </c:numRef>
          </c:val>
          <c:extLst xmlns:c16r2="http://schemas.microsoft.com/office/drawing/2015/06/chart">
            <c:ext xmlns:c16="http://schemas.microsoft.com/office/drawing/2014/chart" uri="{C3380CC4-5D6E-409C-BE32-E72D297353CC}">
              <c16:uniqueId val="{0000000B-EB1A-4434-9DF2-EC9A9FF70B15}"/>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3"/>
          <c:order val="3"/>
          <c:tx>
            <c:strRef>
              <c:f>Sheet1!$E$1</c:f>
              <c:strCache>
                <c:ptCount val="1"/>
                <c:pt idx="0">
                  <c:v>Strongly Disagree</c:v>
                </c:pt>
              </c:strCache>
            </c:strRef>
          </c:tx>
          <c:spPr>
            <a:solidFill>
              <a:srgbClr val="F3B71C"/>
            </a:solidFill>
            <a:ln>
              <a:solidFill>
                <a:srgbClr val="FFFFFF"/>
              </a:solidFill>
            </a:ln>
            <a:effectLst/>
          </c:spPr>
          <c:invertIfNegative val="1"/>
          <c:dPt>
            <c:idx val="2"/>
            <c:invertIfNegative val="1"/>
            <c:bubble3D val="0"/>
            <c:extLst xmlns:c16r2="http://schemas.microsoft.com/office/drawing/2015/06/chart">
              <c:ext xmlns:c16="http://schemas.microsoft.com/office/drawing/2014/chart" uri="{C3380CC4-5D6E-409C-BE32-E72D297353CC}">
                <c16:uniqueId val="{0000000E-EB1A-4434-9DF2-EC9A9FF70B15}"/>
              </c:ext>
            </c:extLst>
          </c:dPt>
          <c:dPt>
            <c:idx val="3"/>
            <c:invertIfNegative val="1"/>
            <c:bubble3D val="0"/>
            <c:extLst xmlns:c16r2="http://schemas.microsoft.com/office/drawing/2015/06/chart">
              <c:ext xmlns:c16="http://schemas.microsoft.com/office/drawing/2014/chart" uri="{C3380CC4-5D6E-409C-BE32-E72D297353CC}">
                <c16:uniqueId val="{0000000A-B66A-4B14-B453-92EB6D457825}"/>
              </c:ext>
            </c:extLst>
          </c:dPt>
          <c:dPt>
            <c:idx val="4"/>
            <c:invertIfNegative val="1"/>
            <c:bubble3D val="0"/>
            <c:extLst xmlns:c16r2="http://schemas.microsoft.com/office/drawing/2015/06/chart">
              <c:ext xmlns:c16="http://schemas.microsoft.com/office/drawing/2014/chart" uri="{C3380CC4-5D6E-409C-BE32-E72D297353CC}">
                <c16:uniqueId val="{0000000B-B66A-4B14-B453-92EB6D457825}"/>
              </c:ext>
            </c:extLst>
          </c:dPt>
          <c:dLbls>
            <c:dLbl>
              <c:idx val="0"/>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EB1A-4434-9DF2-EC9A9FF70B15}"/>
                </c:ext>
              </c:extLst>
            </c:dLbl>
            <c:dLbl>
              <c:idx val="1"/>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EB1A-4434-9DF2-EC9A9FF70B15}"/>
                </c:ext>
              </c:extLst>
            </c:dLbl>
            <c:dLbl>
              <c:idx val="2"/>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EB1A-4434-9DF2-EC9A9FF70B15}"/>
                </c:ext>
              </c:extLst>
            </c:dLbl>
            <c:dLbl>
              <c:idx val="3"/>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B66A-4B14-B453-92EB6D457825}"/>
                </c:ext>
              </c:extLst>
            </c:dLbl>
            <c:dLbl>
              <c:idx val="4"/>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B66A-4B14-B453-92EB6D457825}"/>
                </c:ext>
              </c:extLst>
            </c:dLbl>
            <c:spPr>
              <a:noFill/>
              <a:ln>
                <a:noFill/>
              </a:ln>
              <a:effectLst/>
            </c:spPr>
            <c:txPr>
              <a:bodyPr wrap="square" lIns="38100" tIns="19050" rIns="38100" bIns="19050" anchor="ctr" anchorCtr="0">
                <a:spAutoFit/>
              </a:bodyPr>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after-school activities. (N=2,007)*</c:v>
                </c:pt>
                <c:pt idx="1">
                  <c:v>cause me to return home too late. (N=2,005)*</c:v>
                </c:pt>
                <c:pt idx="2">
                  <c:v>have a positive impact on my health. (N=1,989)</c:v>
                </c:pt>
                <c:pt idx="3">
                  <c:v>help me complete my homework. (N=2,008)</c:v>
                </c:pt>
                <c:pt idx="4">
                  <c:v>improve my academic performance. (N=2,004)</c:v>
                </c:pt>
              </c:strCache>
            </c:strRef>
          </c:cat>
          <c:val>
            <c:numRef>
              <c:f>Sheet1!$E$2:$E$6</c:f>
              <c:numCache>
                <c:formatCode>0%</c:formatCode>
                <c:ptCount val="5"/>
                <c:pt idx="0">
                  <c:v>0.34</c:v>
                </c:pt>
                <c:pt idx="1">
                  <c:v>0.35</c:v>
                </c:pt>
                <c:pt idx="2">
                  <c:v>0.13</c:v>
                </c:pt>
                <c:pt idx="3">
                  <c:v>0.2</c:v>
                </c:pt>
                <c:pt idx="4">
                  <c:v>0.13</c:v>
                </c:pt>
              </c:numCache>
            </c:numRef>
          </c:val>
          <c:extLst xmlns:c16r2="http://schemas.microsoft.com/office/drawing/2015/06/chart">
            <c:ext xmlns:c16="http://schemas.microsoft.com/office/drawing/2014/chart" uri="{C3380CC4-5D6E-409C-BE32-E72D297353CC}">
              <c16:uniqueId val="{0000000F-EB1A-4434-9DF2-EC9A9FF70B15}"/>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4"/>
          <c:order val="4"/>
          <c:tx>
            <c:strRef>
              <c:f>Sheet1!$F$1</c:f>
              <c:strCache>
                <c:ptCount val="1"/>
                <c:pt idx="0">
                  <c:v>Don’t Know</c:v>
                </c:pt>
              </c:strCache>
            </c:strRef>
          </c:tx>
          <c:spPr>
            <a:solidFill>
              <a:srgbClr val="7F7F7F"/>
            </a:solidFill>
            <a:ln>
              <a:solidFill>
                <a:srgbClr val="FFFFFF"/>
              </a:solidFill>
            </a:ln>
            <a:effectLst/>
          </c:spPr>
          <c:invertIfNegative val="1"/>
          <c:dPt>
            <c:idx val="2"/>
            <c:invertIfNegative val="1"/>
            <c:bubble3D val="0"/>
            <c:extLst xmlns:c16r2="http://schemas.microsoft.com/office/drawing/2015/06/chart">
              <c:ext xmlns:c16="http://schemas.microsoft.com/office/drawing/2014/chart" uri="{C3380CC4-5D6E-409C-BE32-E72D297353CC}">
                <c16:uniqueId val="{00000012-EB1A-4434-9DF2-EC9A9FF70B15}"/>
              </c:ext>
            </c:extLst>
          </c:dPt>
          <c:dPt>
            <c:idx val="3"/>
            <c:invertIfNegative val="1"/>
            <c:bubble3D val="0"/>
            <c:extLst xmlns:c16r2="http://schemas.microsoft.com/office/drawing/2015/06/chart">
              <c:ext xmlns:c16="http://schemas.microsoft.com/office/drawing/2014/chart" uri="{C3380CC4-5D6E-409C-BE32-E72D297353CC}">
                <c16:uniqueId val="{0000000D-B66A-4B14-B453-92EB6D457825}"/>
              </c:ext>
            </c:extLst>
          </c:dPt>
          <c:dPt>
            <c:idx val="4"/>
            <c:invertIfNegative val="1"/>
            <c:bubble3D val="0"/>
            <c:extLst xmlns:c16r2="http://schemas.microsoft.com/office/drawing/2015/06/chart">
              <c:ext xmlns:c16="http://schemas.microsoft.com/office/drawing/2014/chart" uri="{C3380CC4-5D6E-409C-BE32-E72D297353CC}">
                <c16:uniqueId val="{0000000E-B66A-4B14-B453-92EB6D457825}"/>
              </c:ext>
            </c:extLst>
          </c:dPt>
          <c:dLbls>
            <c:dLbl>
              <c:idx val="0"/>
              <c:spPr>
                <a:noFill/>
                <a:ln>
                  <a:noFill/>
                </a:ln>
                <a:effectLst/>
              </c:spPr>
              <c:txPr>
                <a:bodyPr wrap="square" lIns="38100" tIns="19050" rIns="38100" bIns="19050" anchor="ctr" anchorCtr="0">
                  <a:spAutoFit/>
                </a:bodyPr>
                <a:lstStyle/>
                <a:p>
                  <a:pPr algn="ctr" rtl="0">
                    <a:defRPr lang="en-US" sz="1400" b="1" i="0" u="none" strike="noStrike" kern="1200" baseline="0">
                      <a:solidFill>
                        <a:srgbClr val="FFFFFF"/>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EB1A-4434-9DF2-EC9A9FF70B15}"/>
                </c:ext>
              </c:extLst>
            </c:dLbl>
            <c:dLbl>
              <c:idx val="2"/>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EB1A-4434-9DF2-EC9A9FF70B15}"/>
                </c:ext>
              </c:extLst>
            </c:dLbl>
            <c:dLbl>
              <c:idx val="3"/>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B66A-4B14-B453-92EB6D457825}"/>
                </c:ext>
              </c:extLst>
            </c:dLbl>
            <c:dLbl>
              <c:idx val="4"/>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B66A-4B14-B453-92EB6D457825}"/>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after-school activities. (N=2,007)*</c:v>
                </c:pt>
                <c:pt idx="1">
                  <c:v>cause me to return home too late. (N=2,005)*</c:v>
                </c:pt>
                <c:pt idx="2">
                  <c:v>have a positive impact on my health. (N=1,989)</c:v>
                </c:pt>
                <c:pt idx="3">
                  <c:v>help me complete my homework. (N=2,008)</c:v>
                </c:pt>
                <c:pt idx="4">
                  <c:v>improve my academic performance. (N=2,004)</c:v>
                </c:pt>
              </c:strCache>
            </c:strRef>
          </c:cat>
          <c:val>
            <c:numRef>
              <c:f>Sheet1!$F$2:$F$6</c:f>
              <c:numCache>
                <c:formatCode>0%</c:formatCode>
                <c:ptCount val="5"/>
                <c:pt idx="0">
                  <c:v>7.0000000000000007E-2</c:v>
                </c:pt>
                <c:pt idx="1">
                  <c:v>0.04</c:v>
                </c:pt>
                <c:pt idx="2">
                  <c:v>0.14000000000000001</c:v>
                </c:pt>
                <c:pt idx="3">
                  <c:v>0.08</c:v>
                </c:pt>
                <c:pt idx="4">
                  <c:v>0.14000000000000001</c:v>
                </c:pt>
              </c:numCache>
            </c:numRef>
          </c:val>
          <c:extLst xmlns:c16r2="http://schemas.microsoft.com/office/drawing/2015/06/chart">
            <c:ext xmlns:c16="http://schemas.microsoft.com/office/drawing/2014/chart" uri="{C3380CC4-5D6E-409C-BE32-E72D297353CC}">
              <c16:uniqueId val="{00000013-EB1A-4434-9DF2-EC9A9FF70B15}"/>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dLbls>
          <c:showLegendKey val="0"/>
          <c:showVal val="0"/>
          <c:showCatName val="0"/>
          <c:showSerName val="0"/>
          <c:showPercent val="0"/>
          <c:showBubbleSize val="0"/>
        </c:dLbls>
        <c:gapWidth val="50"/>
        <c:overlap val="100"/>
        <c:axId val="79729408"/>
        <c:axId val="79731328"/>
      </c:barChart>
      <c:catAx>
        <c:axId val="79729408"/>
        <c:scaling>
          <c:orientation val="minMax"/>
        </c:scaling>
        <c:delete val="0"/>
        <c:axPos val="l"/>
        <c:title>
          <c:tx>
            <c:rich>
              <a:bodyPr/>
              <a:lstStyle/>
              <a:p>
                <a:pPr>
                  <a:defRPr/>
                </a:pPr>
                <a:endParaRPr lang="en-US" sz="1400" b="0" dirty="0">
                  <a:solidFill>
                    <a:srgbClr val="000000"/>
                  </a:solidFill>
                  <a:effectLst/>
                  <a:latin typeface="Calibri"/>
                </a:endParaRPr>
              </a:p>
            </c:rich>
          </c:tx>
          <c:overlay val="0"/>
        </c:title>
        <c:numFmt formatCode="General" sourceLinked="1"/>
        <c:majorTickMark val="out"/>
        <c:minorTickMark val="none"/>
        <c:tickLblPos val="nextTo"/>
        <c:txPr>
          <a:bodyPr/>
          <a:lstStyle/>
          <a:p>
            <a:pPr>
              <a:defRPr sz="1400" b="0" i="0">
                <a:solidFill>
                  <a:srgbClr val="000000"/>
                </a:solidFill>
                <a:effectLst/>
                <a:latin typeface="Calibri"/>
              </a:defRPr>
            </a:pPr>
            <a:endParaRPr lang="en-US"/>
          </a:p>
        </c:txPr>
        <c:crossAx val="79731328"/>
        <c:crosses val="autoZero"/>
        <c:auto val="0"/>
        <c:lblAlgn val="ctr"/>
        <c:lblOffset val="100"/>
        <c:noMultiLvlLbl val="0"/>
      </c:catAx>
      <c:valAx>
        <c:axId val="79731328"/>
        <c:scaling>
          <c:orientation val="minMax"/>
          <c:max val="1"/>
          <c:min val="0"/>
        </c:scaling>
        <c:delete val="0"/>
        <c:axPos val="b"/>
        <c:title>
          <c:tx>
            <c:rich>
              <a:bodyPr/>
              <a:lstStyle/>
              <a:p>
                <a:pPr>
                  <a:defRPr/>
                </a:pPr>
                <a:endParaRPr lang="en-US" sz="1400" b="1" dirty="0">
                  <a:solidFill>
                    <a:srgbClr val="000000"/>
                  </a:solidFill>
                  <a:effectLst/>
                  <a:latin typeface="Calibri"/>
                </a:endParaRPr>
              </a:p>
            </c:rich>
          </c:tx>
          <c:overlay val="0"/>
        </c:title>
        <c:numFmt formatCode="0%" sourceLinked="1"/>
        <c:majorTickMark val="out"/>
        <c:minorTickMark val="none"/>
        <c:tickLblPos val="low"/>
        <c:spPr>
          <a:ln>
            <a:solidFill>
              <a:srgbClr val="808080"/>
            </a:solidFill>
          </a:ln>
          <a:effectLst/>
        </c:spPr>
        <c:txPr>
          <a:bodyPr/>
          <a:lstStyle/>
          <a:p>
            <a:pPr>
              <a:defRPr sz="1400" b="0" i="0">
                <a:solidFill>
                  <a:srgbClr val="000000"/>
                </a:solidFill>
                <a:effectLst/>
                <a:latin typeface="Calibri"/>
              </a:defRPr>
            </a:pPr>
            <a:endParaRPr lang="en-US"/>
          </a:p>
        </c:txPr>
        <c:crossAx val="79729408"/>
        <c:crosses val="autoZero"/>
        <c:crossBetween val="between"/>
        <c:majorUnit val="0.2"/>
        <c:minorUnit val="0.04"/>
      </c:valAx>
    </c:plotArea>
    <c:legend>
      <c:legendPos val="b"/>
      <c:overlay val="0"/>
      <c:txPr>
        <a:bodyPr/>
        <a:lstStyle/>
        <a:p>
          <a:pPr>
            <a:defRPr sz="1400">
              <a:solidFill>
                <a:srgbClr val="000000"/>
              </a:solidFill>
              <a:effectLst/>
              <a:latin typeface="Calibri"/>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sz="100" b="0" i="0" dirty="0">
              <a:solidFill>
                <a:srgbClr val="FFFFFF"/>
              </a:solidFill>
              <a:effectLst/>
            </a:endParaRPr>
          </a:p>
        </c:rich>
      </c:tx>
      <c:overlay val="1"/>
    </c:title>
    <c:autoTitleDeleted val="0"/>
    <c:plotArea>
      <c:layout/>
      <c:barChart>
        <c:barDir val="bar"/>
        <c:grouping val="stacked"/>
        <c:varyColors val="0"/>
        <c:ser>
          <c:idx val="0"/>
          <c:order val="0"/>
          <c:tx>
            <c:strRef>
              <c:f>Sheet1!$B$1</c:f>
              <c:strCache>
                <c:ptCount val="1"/>
                <c:pt idx="0">
                  <c:v>Strongly Agree</c:v>
                </c:pt>
              </c:strCache>
            </c:strRef>
          </c:tx>
          <c:spPr>
            <a:solidFill>
              <a:srgbClr val="61AC45"/>
            </a:solidFill>
            <a:ln>
              <a:solidFill>
                <a:srgbClr val="FFFFFF"/>
              </a:solidFill>
            </a:ln>
            <a:effectLst/>
          </c:spPr>
          <c:invertIfNegative val="1"/>
          <c:dPt>
            <c:idx val="2"/>
            <c:invertIfNegative val="1"/>
            <c:bubble3D val="0"/>
            <c:extLst xmlns:c16r2="http://schemas.microsoft.com/office/drawing/2015/06/chart">
              <c:ext xmlns:c16="http://schemas.microsoft.com/office/drawing/2014/chart" uri="{C3380CC4-5D6E-409C-BE32-E72D297353CC}">
                <c16:uniqueId val="{00000002-ED75-4635-AC37-CCC33C6B9AE0}"/>
              </c:ext>
            </c:extLst>
          </c:dPt>
          <c:dPt>
            <c:idx val="3"/>
            <c:invertIfNegative val="1"/>
            <c:bubble3D val="0"/>
            <c:extLst xmlns:c16r2="http://schemas.microsoft.com/office/drawing/2015/06/chart">
              <c:ext xmlns:c16="http://schemas.microsoft.com/office/drawing/2014/chart" uri="{C3380CC4-5D6E-409C-BE32-E72D297353CC}">
                <c16:uniqueId val="{00000001-4354-4EB6-8350-1D083AE3A980}"/>
              </c:ext>
            </c:extLst>
          </c:dPt>
          <c:dPt>
            <c:idx val="4"/>
            <c:invertIfNegative val="1"/>
            <c:bubble3D val="0"/>
            <c:extLst xmlns:c16r2="http://schemas.microsoft.com/office/drawing/2015/06/chart">
              <c:ext xmlns:c16="http://schemas.microsoft.com/office/drawing/2014/chart" uri="{C3380CC4-5D6E-409C-BE32-E72D297353CC}">
                <c16:uniqueId val="{00000002-4354-4EB6-8350-1D083AE3A980}"/>
              </c:ext>
            </c:extLst>
          </c:dPt>
          <c:dLbls>
            <c:dLbl>
              <c:idx val="0"/>
              <c:spPr>
                <a:noFill/>
                <a:ln>
                  <a:noFill/>
                </a:ln>
                <a:effectLst/>
              </c:spPr>
              <c:txPr>
                <a:bodyPr wrap="square" lIns="38100" tIns="19050" rIns="38100" bIns="19050" anchor="ctr" anchorCtr="0">
                  <a:spAutoFit/>
                </a:bodyPr>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ED75-4635-AC37-CCC33C6B9AE0}"/>
                </c:ext>
              </c:extLst>
            </c:dLbl>
            <c:dLbl>
              <c:idx val="1"/>
              <c:spPr>
                <a:noFill/>
                <a:ln>
                  <a:noFill/>
                </a:ln>
                <a:effectLst/>
              </c:spPr>
              <c:txPr>
                <a:bodyPr wrap="square" lIns="38100" tIns="19050" rIns="38100" bIns="19050" anchor="ctr" anchorCtr="0">
                  <a:spAutoFit/>
                </a:bodyPr>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ED75-4635-AC37-CCC33C6B9AE0}"/>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ED75-4635-AC37-CCC33C6B9AE0}"/>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4354-4EB6-8350-1D083AE3A980}"/>
                </c:ext>
              </c:extLst>
            </c:dLbl>
            <c:dLbl>
              <c:idx val="4"/>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4354-4EB6-8350-1D083AE3A980}"/>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students’ after-school activities. (N=393)*</c:v>
                </c:pt>
                <c:pt idx="1">
                  <c:v>cause my students to return home too late. (N=393)*</c:v>
                </c:pt>
                <c:pt idx="2">
                  <c:v>have a positive impact on my students’ health. (N=391)</c:v>
                </c:pt>
                <c:pt idx="3">
                  <c:v>help my students complete homework. (N=394)</c:v>
                </c:pt>
                <c:pt idx="4">
                  <c:v>improve my students’ academic performance. (N=393)</c:v>
                </c:pt>
              </c:strCache>
            </c:strRef>
          </c:cat>
          <c:val>
            <c:numRef>
              <c:f>Sheet1!$B$2:$B$6</c:f>
              <c:numCache>
                <c:formatCode>0%</c:formatCode>
                <c:ptCount val="5"/>
                <c:pt idx="0">
                  <c:v>7.0000000000000007E-2</c:v>
                </c:pt>
                <c:pt idx="1">
                  <c:v>0.08</c:v>
                </c:pt>
                <c:pt idx="2">
                  <c:v>0.23</c:v>
                </c:pt>
                <c:pt idx="3">
                  <c:v>0.1</c:v>
                </c:pt>
                <c:pt idx="4">
                  <c:v>0.17</c:v>
                </c:pt>
              </c:numCache>
            </c:numRef>
          </c:val>
          <c:extLst xmlns:c16r2="http://schemas.microsoft.com/office/drawing/2015/06/chart">
            <c:ext xmlns:c16="http://schemas.microsoft.com/office/drawing/2014/chart" uri="{C3380CC4-5D6E-409C-BE32-E72D297353CC}">
              <c16:uniqueId val="{00000003-ED75-4635-AC37-CCC33C6B9AE0}"/>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1"/>
          <c:order val="1"/>
          <c:tx>
            <c:strRef>
              <c:f>Sheet1!$C$1</c:f>
              <c:strCache>
                <c:ptCount val="1"/>
                <c:pt idx="0">
                  <c:v>Agree</c:v>
                </c:pt>
              </c:strCache>
            </c:strRef>
          </c:tx>
          <c:spPr>
            <a:solidFill>
              <a:srgbClr val="8CC365"/>
            </a:solidFill>
            <a:ln>
              <a:solidFill>
                <a:srgbClr val="FFFFFF"/>
              </a:solidFill>
            </a:ln>
            <a:effectLst/>
          </c:spPr>
          <c:invertIfNegative val="1"/>
          <c:dPt>
            <c:idx val="2"/>
            <c:invertIfNegative val="1"/>
            <c:bubble3D val="0"/>
            <c:extLst xmlns:c16r2="http://schemas.microsoft.com/office/drawing/2015/06/chart">
              <c:ext xmlns:c16="http://schemas.microsoft.com/office/drawing/2014/chart" uri="{C3380CC4-5D6E-409C-BE32-E72D297353CC}">
                <c16:uniqueId val="{00000006-ED75-4635-AC37-CCC33C6B9AE0}"/>
              </c:ext>
            </c:extLst>
          </c:dPt>
          <c:dPt>
            <c:idx val="3"/>
            <c:invertIfNegative val="1"/>
            <c:bubble3D val="0"/>
            <c:extLst xmlns:c16r2="http://schemas.microsoft.com/office/drawing/2015/06/chart">
              <c:ext xmlns:c16="http://schemas.microsoft.com/office/drawing/2014/chart" uri="{C3380CC4-5D6E-409C-BE32-E72D297353CC}">
                <c16:uniqueId val="{00000004-4354-4EB6-8350-1D083AE3A980}"/>
              </c:ext>
            </c:extLst>
          </c:dPt>
          <c:dPt>
            <c:idx val="4"/>
            <c:invertIfNegative val="1"/>
            <c:bubble3D val="0"/>
            <c:extLst xmlns:c16r2="http://schemas.microsoft.com/office/drawing/2015/06/chart">
              <c:ext xmlns:c16="http://schemas.microsoft.com/office/drawing/2014/chart" uri="{C3380CC4-5D6E-409C-BE32-E72D297353CC}">
                <c16:uniqueId val="{00000005-4354-4EB6-8350-1D083AE3A980}"/>
              </c:ext>
            </c:extLst>
          </c:dPt>
          <c:dLbls>
            <c:dLbl>
              <c:idx val="0"/>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ED75-4635-AC37-CCC33C6B9AE0}"/>
                </c:ext>
              </c:extLst>
            </c:dLbl>
            <c:dLbl>
              <c:idx val="1"/>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ED75-4635-AC37-CCC33C6B9AE0}"/>
                </c:ext>
              </c:extLst>
            </c:dLbl>
            <c:dLbl>
              <c:idx val="2"/>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ED75-4635-AC37-CCC33C6B9AE0}"/>
                </c:ext>
              </c:extLst>
            </c:dLbl>
            <c:dLbl>
              <c:idx val="3"/>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4354-4EB6-8350-1D083AE3A980}"/>
                </c:ext>
              </c:extLst>
            </c:dLbl>
            <c:dLbl>
              <c:idx val="4"/>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4354-4EB6-8350-1D083AE3A980}"/>
                </c:ext>
              </c:extLst>
            </c:dLbl>
            <c:spPr>
              <a:noFill/>
              <a:ln>
                <a:noFill/>
              </a:ln>
              <a:effectLst/>
            </c:spPr>
            <c:txPr>
              <a:bodyPr wrap="square" lIns="38100" tIns="19050" rIns="38100" bIns="19050" anchor="ctr" anchorCtr="0">
                <a:spAutoFit/>
              </a:bodyPr>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students’ after-school activities. (N=393)*</c:v>
                </c:pt>
                <c:pt idx="1">
                  <c:v>cause my students to return home too late. (N=393)*</c:v>
                </c:pt>
                <c:pt idx="2">
                  <c:v>have a positive impact on my students’ health. (N=391)</c:v>
                </c:pt>
                <c:pt idx="3">
                  <c:v>help my students complete homework. (N=394)</c:v>
                </c:pt>
                <c:pt idx="4">
                  <c:v>improve my students’ academic performance. (N=393)</c:v>
                </c:pt>
              </c:strCache>
            </c:strRef>
          </c:cat>
          <c:val>
            <c:numRef>
              <c:f>Sheet1!$C$2:$C$6</c:f>
              <c:numCache>
                <c:formatCode>0%</c:formatCode>
                <c:ptCount val="5"/>
                <c:pt idx="0">
                  <c:v>0.21</c:v>
                </c:pt>
                <c:pt idx="1">
                  <c:v>0.26</c:v>
                </c:pt>
                <c:pt idx="2">
                  <c:v>0.28999999999999998</c:v>
                </c:pt>
                <c:pt idx="3">
                  <c:v>0.2</c:v>
                </c:pt>
                <c:pt idx="4">
                  <c:v>0.27</c:v>
                </c:pt>
              </c:numCache>
            </c:numRef>
          </c:val>
          <c:extLst xmlns:c16r2="http://schemas.microsoft.com/office/drawing/2015/06/chart">
            <c:ext xmlns:c16="http://schemas.microsoft.com/office/drawing/2014/chart" uri="{C3380CC4-5D6E-409C-BE32-E72D297353CC}">
              <c16:uniqueId val="{00000007-ED75-4635-AC37-CCC33C6B9AE0}"/>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2"/>
          <c:order val="2"/>
          <c:tx>
            <c:strRef>
              <c:f>Sheet1!$D$1</c:f>
              <c:strCache>
                <c:ptCount val="1"/>
                <c:pt idx="0">
                  <c:v>Disagree</c:v>
                </c:pt>
              </c:strCache>
            </c:strRef>
          </c:tx>
          <c:spPr>
            <a:solidFill>
              <a:srgbClr val="F7C660"/>
            </a:solidFill>
            <a:ln>
              <a:solidFill>
                <a:srgbClr val="FFFFFF"/>
              </a:solidFill>
            </a:ln>
            <a:effectLst/>
          </c:spPr>
          <c:invertIfNegative val="1"/>
          <c:dPt>
            <c:idx val="2"/>
            <c:invertIfNegative val="1"/>
            <c:bubble3D val="0"/>
            <c:extLst xmlns:c16r2="http://schemas.microsoft.com/office/drawing/2015/06/chart">
              <c:ext xmlns:c16="http://schemas.microsoft.com/office/drawing/2014/chart" uri="{C3380CC4-5D6E-409C-BE32-E72D297353CC}">
                <c16:uniqueId val="{0000000A-ED75-4635-AC37-CCC33C6B9AE0}"/>
              </c:ext>
            </c:extLst>
          </c:dPt>
          <c:dPt>
            <c:idx val="3"/>
            <c:invertIfNegative val="1"/>
            <c:bubble3D val="0"/>
            <c:extLst xmlns:c16r2="http://schemas.microsoft.com/office/drawing/2015/06/chart">
              <c:ext xmlns:c16="http://schemas.microsoft.com/office/drawing/2014/chart" uri="{C3380CC4-5D6E-409C-BE32-E72D297353CC}">
                <c16:uniqueId val="{00000007-4354-4EB6-8350-1D083AE3A980}"/>
              </c:ext>
            </c:extLst>
          </c:dPt>
          <c:dPt>
            <c:idx val="4"/>
            <c:invertIfNegative val="1"/>
            <c:bubble3D val="0"/>
            <c:extLst xmlns:c16r2="http://schemas.microsoft.com/office/drawing/2015/06/chart">
              <c:ext xmlns:c16="http://schemas.microsoft.com/office/drawing/2014/chart" uri="{C3380CC4-5D6E-409C-BE32-E72D297353CC}">
                <c16:uniqueId val="{00000008-4354-4EB6-8350-1D083AE3A980}"/>
              </c:ext>
            </c:extLst>
          </c:dPt>
          <c:dLbls>
            <c:dLbl>
              <c:idx val="0"/>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ED75-4635-AC37-CCC33C6B9AE0}"/>
                </c:ext>
              </c:extLst>
            </c:dLbl>
            <c:dLbl>
              <c:idx val="1"/>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ED75-4635-AC37-CCC33C6B9AE0}"/>
                </c:ext>
              </c:extLst>
            </c:dLbl>
            <c:dLbl>
              <c:idx val="2"/>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ED75-4635-AC37-CCC33C6B9AE0}"/>
                </c:ext>
              </c:extLst>
            </c:dLbl>
            <c:dLbl>
              <c:idx val="3"/>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4354-4EB6-8350-1D083AE3A980}"/>
                </c:ext>
              </c:extLst>
            </c:dLbl>
            <c:dLbl>
              <c:idx val="4"/>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4354-4EB6-8350-1D083AE3A980}"/>
                </c:ext>
              </c:extLst>
            </c:dLbl>
            <c:spPr>
              <a:noFill/>
              <a:ln>
                <a:noFill/>
              </a:ln>
              <a:effectLst/>
            </c:spPr>
            <c:txPr>
              <a:bodyPr wrap="square" lIns="38100" tIns="19050" rIns="38100" bIns="19050" anchor="ctr" anchorCtr="0">
                <a:spAutoFit/>
              </a:bodyPr>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students’ after-school activities. (N=393)*</c:v>
                </c:pt>
                <c:pt idx="1">
                  <c:v>cause my students to return home too late. (N=393)*</c:v>
                </c:pt>
                <c:pt idx="2">
                  <c:v>have a positive impact on my students’ health. (N=391)</c:v>
                </c:pt>
                <c:pt idx="3">
                  <c:v>help my students complete homework. (N=394)</c:v>
                </c:pt>
                <c:pt idx="4">
                  <c:v>improve my students’ academic performance. (N=393)</c:v>
                </c:pt>
              </c:strCache>
            </c:strRef>
          </c:cat>
          <c:val>
            <c:numRef>
              <c:f>Sheet1!$D$2:$D$6</c:f>
              <c:numCache>
                <c:formatCode>0%</c:formatCode>
                <c:ptCount val="5"/>
                <c:pt idx="0">
                  <c:v>0.27</c:v>
                </c:pt>
                <c:pt idx="1">
                  <c:v>0.24</c:v>
                </c:pt>
                <c:pt idx="2">
                  <c:v>0.2</c:v>
                </c:pt>
                <c:pt idx="3">
                  <c:v>0.34</c:v>
                </c:pt>
                <c:pt idx="4">
                  <c:v>0.24</c:v>
                </c:pt>
              </c:numCache>
            </c:numRef>
          </c:val>
          <c:extLst xmlns:c16r2="http://schemas.microsoft.com/office/drawing/2015/06/chart">
            <c:ext xmlns:c16="http://schemas.microsoft.com/office/drawing/2014/chart" uri="{C3380CC4-5D6E-409C-BE32-E72D297353CC}">
              <c16:uniqueId val="{0000000B-ED75-4635-AC37-CCC33C6B9AE0}"/>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3"/>
          <c:order val="3"/>
          <c:tx>
            <c:strRef>
              <c:f>Sheet1!$E$1</c:f>
              <c:strCache>
                <c:ptCount val="1"/>
                <c:pt idx="0">
                  <c:v>Strongly Disagree</c:v>
                </c:pt>
              </c:strCache>
            </c:strRef>
          </c:tx>
          <c:spPr>
            <a:solidFill>
              <a:srgbClr val="F3B71C"/>
            </a:solidFill>
            <a:ln>
              <a:solidFill>
                <a:srgbClr val="FFFFFF"/>
              </a:solidFill>
            </a:ln>
            <a:effectLst/>
          </c:spPr>
          <c:invertIfNegative val="1"/>
          <c:dPt>
            <c:idx val="2"/>
            <c:invertIfNegative val="1"/>
            <c:bubble3D val="0"/>
            <c:extLst xmlns:c16r2="http://schemas.microsoft.com/office/drawing/2015/06/chart">
              <c:ext xmlns:c16="http://schemas.microsoft.com/office/drawing/2014/chart" uri="{C3380CC4-5D6E-409C-BE32-E72D297353CC}">
                <c16:uniqueId val="{0000000E-ED75-4635-AC37-CCC33C6B9AE0}"/>
              </c:ext>
            </c:extLst>
          </c:dPt>
          <c:dPt>
            <c:idx val="3"/>
            <c:invertIfNegative val="1"/>
            <c:bubble3D val="0"/>
            <c:extLst xmlns:c16r2="http://schemas.microsoft.com/office/drawing/2015/06/chart">
              <c:ext xmlns:c16="http://schemas.microsoft.com/office/drawing/2014/chart" uri="{C3380CC4-5D6E-409C-BE32-E72D297353CC}">
                <c16:uniqueId val="{0000000A-4354-4EB6-8350-1D083AE3A980}"/>
              </c:ext>
            </c:extLst>
          </c:dPt>
          <c:dPt>
            <c:idx val="4"/>
            <c:invertIfNegative val="1"/>
            <c:bubble3D val="0"/>
            <c:extLst xmlns:c16r2="http://schemas.microsoft.com/office/drawing/2015/06/chart">
              <c:ext xmlns:c16="http://schemas.microsoft.com/office/drawing/2014/chart" uri="{C3380CC4-5D6E-409C-BE32-E72D297353CC}">
                <c16:uniqueId val="{0000000B-4354-4EB6-8350-1D083AE3A980}"/>
              </c:ext>
            </c:extLst>
          </c:dPt>
          <c:dLbls>
            <c:dLbl>
              <c:idx val="0"/>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ED75-4635-AC37-CCC33C6B9AE0}"/>
                </c:ext>
              </c:extLst>
            </c:dLbl>
            <c:dLbl>
              <c:idx val="1"/>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ED75-4635-AC37-CCC33C6B9AE0}"/>
                </c:ext>
              </c:extLst>
            </c:dLbl>
            <c:dLbl>
              <c:idx val="2"/>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ED75-4635-AC37-CCC33C6B9AE0}"/>
                </c:ext>
              </c:extLst>
            </c:dLbl>
            <c:dLbl>
              <c:idx val="3"/>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4354-4EB6-8350-1D083AE3A980}"/>
                </c:ext>
              </c:extLst>
            </c:dLbl>
            <c:dLbl>
              <c:idx val="4"/>
              <c:spPr/>
              <c:txPr>
                <a:bodyPr anchorCtr="0"/>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4354-4EB6-8350-1D083AE3A980}"/>
                </c:ext>
              </c:extLst>
            </c:dLbl>
            <c:spPr>
              <a:noFill/>
              <a:ln>
                <a:noFill/>
              </a:ln>
              <a:effectLst/>
            </c:spPr>
            <c:txPr>
              <a:bodyPr wrap="square" lIns="38100" tIns="19050" rIns="38100" bIns="19050" anchor="ctr" anchorCtr="0">
                <a:spAutoFit/>
              </a:bodyPr>
              <a:lstStyle/>
              <a:p>
                <a:pPr algn="ctr" rtl="0">
                  <a:defRPr lang="en-US" sz="1400" b="1" i="0" u="none" strike="noStrike" kern="1200" baseline="0">
                    <a:solidFill>
                      <a:srgbClr val="000000"/>
                    </a:solidFill>
                    <a:effectLst/>
                    <a:latin typeface="Calibri"/>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students’ after-school activities. (N=393)*</c:v>
                </c:pt>
                <c:pt idx="1">
                  <c:v>cause my students to return home too late. (N=393)*</c:v>
                </c:pt>
                <c:pt idx="2">
                  <c:v>have a positive impact on my students’ health. (N=391)</c:v>
                </c:pt>
                <c:pt idx="3">
                  <c:v>help my students complete homework. (N=394)</c:v>
                </c:pt>
                <c:pt idx="4">
                  <c:v>improve my students’ academic performance. (N=393)</c:v>
                </c:pt>
              </c:strCache>
            </c:strRef>
          </c:cat>
          <c:val>
            <c:numRef>
              <c:f>Sheet1!$E$2:$E$6</c:f>
              <c:numCache>
                <c:formatCode>0%</c:formatCode>
                <c:ptCount val="5"/>
                <c:pt idx="0">
                  <c:v>0.34</c:v>
                </c:pt>
                <c:pt idx="1">
                  <c:v>0.27</c:v>
                </c:pt>
                <c:pt idx="2">
                  <c:v>0.1</c:v>
                </c:pt>
                <c:pt idx="3">
                  <c:v>0.17</c:v>
                </c:pt>
                <c:pt idx="4">
                  <c:v>0.11</c:v>
                </c:pt>
              </c:numCache>
            </c:numRef>
          </c:val>
          <c:extLst xmlns:c16r2="http://schemas.microsoft.com/office/drawing/2015/06/chart">
            <c:ext xmlns:c16="http://schemas.microsoft.com/office/drawing/2014/chart" uri="{C3380CC4-5D6E-409C-BE32-E72D297353CC}">
              <c16:uniqueId val="{0000000F-ED75-4635-AC37-CCC33C6B9AE0}"/>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4"/>
          <c:order val="4"/>
          <c:tx>
            <c:strRef>
              <c:f>Sheet1!$F$1</c:f>
              <c:strCache>
                <c:ptCount val="1"/>
                <c:pt idx="0">
                  <c:v>Don’t Know</c:v>
                </c:pt>
              </c:strCache>
            </c:strRef>
          </c:tx>
          <c:spPr>
            <a:solidFill>
              <a:srgbClr val="7F7F7F"/>
            </a:solidFill>
            <a:ln>
              <a:solidFill>
                <a:srgbClr val="FFFFFF"/>
              </a:solidFill>
            </a:ln>
            <a:effectLst/>
          </c:spPr>
          <c:invertIfNegative val="1"/>
          <c:dPt>
            <c:idx val="2"/>
            <c:invertIfNegative val="1"/>
            <c:bubble3D val="0"/>
            <c:extLst xmlns:c16r2="http://schemas.microsoft.com/office/drawing/2015/06/chart">
              <c:ext xmlns:c16="http://schemas.microsoft.com/office/drawing/2014/chart" uri="{C3380CC4-5D6E-409C-BE32-E72D297353CC}">
                <c16:uniqueId val="{00000012-ED75-4635-AC37-CCC33C6B9AE0}"/>
              </c:ext>
            </c:extLst>
          </c:dPt>
          <c:dPt>
            <c:idx val="3"/>
            <c:invertIfNegative val="1"/>
            <c:bubble3D val="0"/>
            <c:extLst xmlns:c16r2="http://schemas.microsoft.com/office/drawing/2015/06/chart">
              <c:ext xmlns:c16="http://schemas.microsoft.com/office/drawing/2014/chart" uri="{C3380CC4-5D6E-409C-BE32-E72D297353CC}">
                <c16:uniqueId val="{0000000D-4354-4EB6-8350-1D083AE3A980}"/>
              </c:ext>
            </c:extLst>
          </c:dPt>
          <c:dPt>
            <c:idx val="4"/>
            <c:invertIfNegative val="1"/>
            <c:bubble3D val="0"/>
            <c:extLst xmlns:c16r2="http://schemas.microsoft.com/office/drawing/2015/06/chart">
              <c:ext xmlns:c16="http://schemas.microsoft.com/office/drawing/2014/chart" uri="{C3380CC4-5D6E-409C-BE32-E72D297353CC}">
                <c16:uniqueId val="{0000000E-4354-4EB6-8350-1D083AE3A980}"/>
              </c:ext>
            </c:extLst>
          </c:dPt>
          <c:dLbls>
            <c:dLbl>
              <c:idx val="0"/>
              <c:spPr>
                <a:noFill/>
                <a:ln>
                  <a:noFill/>
                </a:ln>
                <a:effectLst/>
              </c:spPr>
              <c:txPr>
                <a:bodyPr wrap="square" lIns="38100" tIns="19050" rIns="38100" bIns="19050" anchor="ctr" anchorCtr="0">
                  <a:spAutoFit/>
                </a:bodyPr>
                <a:lstStyle/>
                <a:p>
                  <a:pPr algn="ctr" rtl="0">
                    <a:defRPr lang="en-US" sz="1400" b="1" i="0" u="none" strike="noStrike" kern="1200" baseline="0">
                      <a:solidFill>
                        <a:srgbClr val="FFFFFF"/>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ED75-4635-AC37-CCC33C6B9AE0}"/>
                </c:ext>
              </c:extLst>
            </c:dLbl>
            <c:dLbl>
              <c:idx val="1"/>
              <c:spPr>
                <a:noFill/>
                <a:ln>
                  <a:noFill/>
                </a:ln>
                <a:effectLst/>
              </c:spPr>
              <c:txPr>
                <a:bodyPr wrap="square" lIns="38100" tIns="19050" rIns="38100" bIns="19050" anchor="ctr" anchorCtr="0">
                  <a:spAutoFit/>
                </a:bodyPr>
                <a:lstStyle/>
                <a:p>
                  <a:pPr algn="ctr" rtl="0">
                    <a:defRPr lang="en-US" sz="1400" b="1" i="0" u="none" strike="noStrike" kern="1200" baseline="0">
                      <a:solidFill>
                        <a:srgbClr val="FFFFFF"/>
                      </a:solidFill>
                      <a:effectLst/>
                      <a:latin typeface="Calibri"/>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1-ED75-4635-AC37-CCC33C6B9AE0}"/>
                </c:ext>
              </c:extLst>
            </c:dLbl>
            <c:dLbl>
              <c:idx val="2"/>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ED75-4635-AC37-CCC33C6B9AE0}"/>
                </c:ext>
              </c:extLst>
            </c:dLbl>
            <c:dLbl>
              <c:idx val="3"/>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4354-4EB6-8350-1D083AE3A980}"/>
                </c:ext>
              </c:extLst>
            </c:dLbl>
            <c:dLbl>
              <c:idx val="4"/>
              <c:spPr/>
              <c:txPr>
                <a:bodyPr/>
                <a:lstStyle/>
                <a:p>
                  <a:pPr>
                    <a:defRPr sz="1400" b="1">
                      <a:solidFill>
                        <a:srgbClr val="FFFFFF"/>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4354-4EB6-8350-1D083AE3A980}"/>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have a negative impact on my students’ after-school activities. (N=393)*</c:v>
                </c:pt>
                <c:pt idx="1">
                  <c:v>cause my students to return home too late. (N=393)*</c:v>
                </c:pt>
                <c:pt idx="2">
                  <c:v>have a positive impact on my students’ health. (N=391)</c:v>
                </c:pt>
                <c:pt idx="3">
                  <c:v>help my students complete homework. (N=394)</c:v>
                </c:pt>
                <c:pt idx="4">
                  <c:v>improve my students’ academic performance. (N=393)</c:v>
                </c:pt>
              </c:strCache>
            </c:strRef>
          </c:cat>
          <c:val>
            <c:numRef>
              <c:f>Sheet1!$F$2:$F$6</c:f>
              <c:numCache>
                <c:formatCode>0%</c:formatCode>
                <c:ptCount val="5"/>
                <c:pt idx="0">
                  <c:v>0.11</c:v>
                </c:pt>
                <c:pt idx="1">
                  <c:v>0.14000000000000001</c:v>
                </c:pt>
                <c:pt idx="2">
                  <c:v>0.18</c:v>
                </c:pt>
                <c:pt idx="3">
                  <c:v>0.19</c:v>
                </c:pt>
                <c:pt idx="4">
                  <c:v>0.21</c:v>
                </c:pt>
              </c:numCache>
            </c:numRef>
          </c:val>
          <c:extLst xmlns:c16r2="http://schemas.microsoft.com/office/drawing/2015/06/chart">
            <c:ext xmlns:c16="http://schemas.microsoft.com/office/drawing/2014/chart" uri="{C3380CC4-5D6E-409C-BE32-E72D297353CC}">
              <c16:uniqueId val="{00000013-ED75-4635-AC37-CCC33C6B9AE0}"/>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dLbls>
          <c:showLegendKey val="0"/>
          <c:showVal val="0"/>
          <c:showCatName val="0"/>
          <c:showSerName val="0"/>
          <c:showPercent val="0"/>
          <c:showBubbleSize val="0"/>
        </c:dLbls>
        <c:gapWidth val="50"/>
        <c:overlap val="100"/>
        <c:axId val="80519936"/>
        <c:axId val="80521856"/>
      </c:barChart>
      <c:catAx>
        <c:axId val="80519936"/>
        <c:scaling>
          <c:orientation val="minMax"/>
        </c:scaling>
        <c:delete val="0"/>
        <c:axPos val="l"/>
        <c:title>
          <c:tx>
            <c:rich>
              <a:bodyPr/>
              <a:lstStyle/>
              <a:p>
                <a:pPr>
                  <a:defRPr/>
                </a:pPr>
                <a:endParaRPr lang="en-US" sz="1400" b="0" dirty="0">
                  <a:solidFill>
                    <a:srgbClr val="000000"/>
                  </a:solidFill>
                  <a:effectLst/>
                  <a:latin typeface="Calibri"/>
                </a:endParaRPr>
              </a:p>
            </c:rich>
          </c:tx>
          <c:overlay val="0"/>
        </c:title>
        <c:numFmt formatCode="General" sourceLinked="1"/>
        <c:majorTickMark val="out"/>
        <c:minorTickMark val="none"/>
        <c:tickLblPos val="nextTo"/>
        <c:txPr>
          <a:bodyPr/>
          <a:lstStyle/>
          <a:p>
            <a:pPr>
              <a:defRPr sz="1400" b="0" i="0">
                <a:solidFill>
                  <a:srgbClr val="000000"/>
                </a:solidFill>
                <a:effectLst/>
                <a:latin typeface="Calibri"/>
              </a:defRPr>
            </a:pPr>
            <a:endParaRPr lang="en-US"/>
          </a:p>
        </c:txPr>
        <c:crossAx val="80521856"/>
        <c:crosses val="autoZero"/>
        <c:auto val="0"/>
        <c:lblAlgn val="ctr"/>
        <c:lblOffset val="100"/>
        <c:noMultiLvlLbl val="0"/>
      </c:catAx>
      <c:valAx>
        <c:axId val="80521856"/>
        <c:scaling>
          <c:orientation val="minMax"/>
          <c:max val="1"/>
          <c:min val="0"/>
        </c:scaling>
        <c:delete val="0"/>
        <c:axPos val="b"/>
        <c:title>
          <c:tx>
            <c:rich>
              <a:bodyPr/>
              <a:lstStyle/>
              <a:p>
                <a:pPr>
                  <a:defRPr/>
                </a:pPr>
                <a:endParaRPr lang="en-US" sz="1400" b="1" dirty="0">
                  <a:solidFill>
                    <a:srgbClr val="000000"/>
                  </a:solidFill>
                  <a:effectLst/>
                  <a:latin typeface="Calibri"/>
                </a:endParaRPr>
              </a:p>
            </c:rich>
          </c:tx>
          <c:overlay val="0"/>
        </c:title>
        <c:numFmt formatCode="0%" sourceLinked="1"/>
        <c:majorTickMark val="out"/>
        <c:minorTickMark val="none"/>
        <c:tickLblPos val="low"/>
        <c:spPr>
          <a:ln>
            <a:solidFill>
              <a:srgbClr val="808080"/>
            </a:solidFill>
          </a:ln>
          <a:effectLst/>
        </c:spPr>
        <c:txPr>
          <a:bodyPr/>
          <a:lstStyle/>
          <a:p>
            <a:pPr>
              <a:defRPr sz="1400" b="0" i="0">
                <a:solidFill>
                  <a:srgbClr val="000000"/>
                </a:solidFill>
                <a:effectLst/>
                <a:latin typeface="Calibri"/>
              </a:defRPr>
            </a:pPr>
            <a:endParaRPr lang="en-US"/>
          </a:p>
        </c:txPr>
        <c:crossAx val="80519936"/>
        <c:crosses val="autoZero"/>
        <c:crossBetween val="between"/>
        <c:majorUnit val="0.2"/>
        <c:minorUnit val="0.04"/>
      </c:valAx>
    </c:plotArea>
    <c:legend>
      <c:legendPos val="b"/>
      <c:overlay val="0"/>
      <c:txPr>
        <a:bodyPr/>
        <a:lstStyle/>
        <a:p>
          <a:pPr>
            <a:defRPr sz="1400">
              <a:solidFill>
                <a:srgbClr val="000000"/>
              </a:solidFill>
              <a:effectLst/>
              <a:latin typeface="Calibri"/>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Sheet1!$B$1</c:f>
              <c:strCache>
                <c:ptCount val="1"/>
                <c:pt idx="0">
                  <c:v>Strongly Support</c:v>
                </c:pt>
              </c:strCache>
            </c:strRef>
          </c:tx>
          <c:spPr>
            <a:solidFill>
              <a:srgbClr val="53A035"/>
            </a:solidFill>
            <a:effectLst/>
          </c:spPr>
          <c:invertIfNegative val="0"/>
          <c:dLbls>
            <c:dLbl>
              <c:idx val="0"/>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0612-4768-855F-E28C66300484}"/>
                </c:ext>
              </c:extLst>
            </c:dLbl>
            <c:dLbl>
              <c:idx val="1"/>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0612-4768-855F-E28C66300484}"/>
                </c:ext>
              </c:extLst>
            </c:dLbl>
            <c:dLbl>
              <c:idx val="2"/>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0612-4768-855F-E28C66300484}"/>
                </c:ext>
              </c:extLst>
            </c:dLbl>
            <c:dLbl>
              <c:idx val="3"/>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0612-4768-855F-E28C66300484}"/>
                </c:ext>
              </c:extLst>
            </c:dLbl>
            <c:dLbl>
              <c:idx val="4"/>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0612-4768-855F-E28C66300484}"/>
                </c:ext>
              </c:extLst>
            </c:dLbl>
            <c:dLbl>
              <c:idx val="5"/>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0612-4768-855F-E28C66300484}"/>
                </c:ext>
              </c:extLst>
            </c:dLbl>
            <c:dLbl>
              <c:idx val="6"/>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0612-4768-855F-E28C66300484}"/>
                </c:ext>
              </c:extLst>
            </c:dLbl>
            <c:spPr>
              <a:noFill/>
              <a:ln>
                <a:noFill/>
              </a:ln>
              <a:effectLst/>
            </c:spPr>
            <c:txPr>
              <a:bodyPr/>
              <a:lstStyle/>
              <a:p>
                <a:pPr>
                  <a:defRPr b="1">
                    <a:solidFill>
                      <a:schemeClr val="tx1"/>
                    </a:solidFill>
                  </a:defRPr>
                </a:pPr>
                <a:endParaRPr lang="en-US"/>
              </a:p>
            </c:txPr>
            <c:dLblPos val="ct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strRef>
              <c:f>Sheet1!$A$2:$A$7</c:f>
              <c:strCache>
                <c:ptCount val="6"/>
                <c:pt idx="0">
                  <c:v>Parents of Current Students (N=6,966)</c:v>
                </c:pt>
                <c:pt idx="1">
                  <c:v>High School Students (N=2,008)</c:v>
                </c:pt>
                <c:pt idx="2">
                  <c:v>Students (via parent/community member survey) (N=827)</c:v>
                </c:pt>
                <c:pt idx="3">
                  <c:v>Employees (N=1,373)</c:v>
                </c:pt>
                <c:pt idx="4">
                  <c:v>Parents of Future Students (N=130)</c:v>
                </c:pt>
                <c:pt idx="5">
                  <c:v>Other Community Members (N=1,333)</c:v>
                </c:pt>
              </c:strCache>
            </c:strRef>
          </c:cat>
          <c:val>
            <c:numRef>
              <c:f>Sheet1!$B$2:$B$7</c:f>
              <c:numCache>
                <c:formatCode>0%</c:formatCode>
                <c:ptCount val="6"/>
                <c:pt idx="0">
                  <c:v>0.4</c:v>
                </c:pt>
                <c:pt idx="1">
                  <c:v>0.62</c:v>
                </c:pt>
                <c:pt idx="2">
                  <c:v>0.56000000000000005</c:v>
                </c:pt>
                <c:pt idx="3">
                  <c:v>0.22</c:v>
                </c:pt>
                <c:pt idx="4">
                  <c:v>0.4</c:v>
                </c:pt>
                <c:pt idx="5">
                  <c:v>0.45</c:v>
                </c:pt>
              </c:numCache>
            </c:numRef>
          </c:val>
          <c:extLst xmlns:c16r2="http://schemas.microsoft.com/office/drawing/2015/06/chart">
            <c:ext xmlns:c16="http://schemas.microsoft.com/office/drawing/2014/chart" uri="{C3380CC4-5D6E-409C-BE32-E72D297353CC}">
              <c16:uniqueId val="{00000007-0612-4768-855F-E28C66300484}"/>
            </c:ext>
          </c:extLst>
        </c:ser>
        <c:ser>
          <c:idx val="1"/>
          <c:order val="1"/>
          <c:tx>
            <c:strRef>
              <c:f>Sheet1!$C$1</c:f>
              <c:strCache>
                <c:ptCount val="1"/>
                <c:pt idx="0">
                  <c:v>Support</c:v>
                </c:pt>
              </c:strCache>
            </c:strRef>
          </c:tx>
          <c:spPr>
            <a:solidFill>
              <a:srgbClr val="53A035">
                <a:alpha val="70000"/>
              </a:srgbClr>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Sheet1!$A$2:$A$7</c:f>
              <c:strCache>
                <c:ptCount val="6"/>
                <c:pt idx="0">
                  <c:v>Parents of Current Students (N=6,966)</c:v>
                </c:pt>
                <c:pt idx="1">
                  <c:v>High School Students (N=2,008)</c:v>
                </c:pt>
                <c:pt idx="2">
                  <c:v>Students (via parent/community member survey) (N=827)</c:v>
                </c:pt>
                <c:pt idx="3">
                  <c:v>Employees (N=1,373)</c:v>
                </c:pt>
                <c:pt idx="4">
                  <c:v>Parents of Future Students (N=130)</c:v>
                </c:pt>
                <c:pt idx="5">
                  <c:v>Other Community Members (N=1,333)</c:v>
                </c:pt>
              </c:strCache>
            </c:strRef>
          </c:cat>
          <c:val>
            <c:numRef>
              <c:f>Sheet1!$C$2:$C$7</c:f>
              <c:numCache>
                <c:formatCode>0%</c:formatCode>
                <c:ptCount val="6"/>
                <c:pt idx="0">
                  <c:v>0.28999999999999998</c:v>
                </c:pt>
                <c:pt idx="1">
                  <c:v>0.25</c:v>
                </c:pt>
                <c:pt idx="2">
                  <c:v>0.22</c:v>
                </c:pt>
                <c:pt idx="3">
                  <c:v>0.31</c:v>
                </c:pt>
                <c:pt idx="4">
                  <c:v>0.32</c:v>
                </c:pt>
                <c:pt idx="5">
                  <c:v>0.26</c:v>
                </c:pt>
              </c:numCache>
            </c:numRef>
          </c:val>
          <c:extLst xmlns:c16r2="http://schemas.microsoft.com/office/drawing/2015/06/chart">
            <c:ext xmlns:c16="http://schemas.microsoft.com/office/drawing/2014/chart" uri="{C3380CC4-5D6E-409C-BE32-E72D297353CC}">
              <c16:uniqueId val="{00000008-0612-4768-855F-E28C66300484}"/>
            </c:ext>
          </c:extLst>
        </c:ser>
        <c:ser>
          <c:idx val="2"/>
          <c:order val="2"/>
          <c:tx>
            <c:strRef>
              <c:f>Sheet1!$D$1</c:f>
              <c:strCache>
                <c:ptCount val="1"/>
                <c:pt idx="0">
                  <c:v>Oppose</c:v>
                </c:pt>
              </c:strCache>
            </c:strRef>
          </c:tx>
          <c:spPr>
            <a:solidFill>
              <a:srgbClr val="F1AA19">
                <a:alpha val="70000"/>
              </a:srgbClr>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Sheet1!$A$2:$A$7</c:f>
              <c:strCache>
                <c:ptCount val="6"/>
                <c:pt idx="0">
                  <c:v>Parents of Current Students (N=6,966)</c:v>
                </c:pt>
                <c:pt idx="1">
                  <c:v>High School Students (N=2,008)</c:v>
                </c:pt>
                <c:pt idx="2">
                  <c:v>Students (via parent/community member survey) (N=827)</c:v>
                </c:pt>
                <c:pt idx="3">
                  <c:v>Employees (N=1,373)</c:v>
                </c:pt>
                <c:pt idx="4">
                  <c:v>Parents of Future Students (N=130)</c:v>
                </c:pt>
                <c:pt idx="5">
                  <c:v>Other Community Members (N=1,333)</c:v>
                </c:pt>
              </c:strCache>
            </c:strRef>
          </c:cat>
          <c:val>
            <c:numRef>
              <c:f>Sheet1!$D$2:$D$7</c:f>
              <c:numCache>
                <c:formatCode>0%</c:formatCode>
                <c:ptCount val="6"/>
                <c:pt idx="0">
                  <c:v>0.11</c:v>
                </c:pt>
                <c:pt idx="1">
                  <c:v>0.05</c:v>
                </c:pt>
                <c:pt idx="2">
                  <c:v>0.06</c:v>
                </c:pt>
                <c:pt idx="3">
                  <c:v>0.13</c:v>
                </c:pt>
                <c:pt idx="4">
                  <c:v>0.11</c:v>
                </c:pt>
                <c:pt idx="5">
                  <c:v>0.08</c:v>
                </c:pt>
              </c:numCache>
            </c:numRef>
          </c:val>
          <c:extLst xmlns:c16r2="http://schemas.microsoft.com/office/drawing/2015/06/chart">
            <c:ext xmlns:c16="http://schemas.microsoft.com/office/drawing/2014/chart" uri="{C3380CC4-5D6E-409C-BE32-E72D297353CC}">
              <c16:uniqueId val="{00000009-0612-4768-855F-E28C66300484}"/>
            </c:ext>
          </c:extLst>
        </c:ser>
        <c:ser>
          <c:idx val="3"/>
          <c:order val="3"/>
          <c:tx>
            <c:strRef>
              <c:f>Sheet1!$E$1</c:f>
              <c:strCache>
                <c:ptCount val="1"/>
                <c:pt idx="0">
                  <c:v>Strongly Oppose</c:v>
                </c:pt>
              </c:strCache>
            </c:strRef>
          </c:tx>
          <c:spPr>
            <a:solidFill>
              <a:srgbClr val="F1AA19"/>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Sheet1!$A$2:$A$7</c:f>
              <c:strCache>
                <c:ptCount val="6"/>
                <c:pt idx="0">
                  <c:v>Parents of Current Students (N=6,966)</c:v>
                </c:pt>
                <c:pt idx="1">
                  <c:v>High School Students (N=2,008)</c:v>
                </c:pt>
                <c:pt idx="2">
                  <c:v>Students (via parent/community member survey) (N=827)</c:v>
                </c:pt>
                <c:pt idx="3">
                  <c:v>Employees (N=1,373)</c:v>
                </c:pt>
                <c:pt idx="4">
                  <c:v>Parents of Future Students (N=130)</c:v>
                </c:pt>
                <c:pt idx="5">
                  <c:v>Other Community Members (N=1,333)</c:v>
                </c:pt>
              </c:strCache>
            </c:strRef>
          </c:cat>
          <c:val>
            <c:numRef>
              <c:f>Sheet1!$E$2:$E$7</c:f>
              <c:numCache>
                <c:formatCode>0%</c:formatCode>
                <c:ptCount val="6"/>
                <c:pt idx="0">
                  <c:v>0.09</c:v>
                </c:pt>
                <c:pt idx="1">
                  <c:v>0.05</c:v>
                </c:pt>
                <c:pt idx="2">
                  <c:v>0.11</c:v>
                </c:pt>
                <c:pt idx="3">
                  <c:v>0.15</c:v>
                </c:pt>
                <c:pt idx="4">
                  <c:v>0.13</c:v>
                </c:pt>
                <c:pt idx="5">
                  <c:v>0.12</c:v>
                </c:pt>
              </c:numCache>
            </c:numRef>
          </c:val>
          <c:extLst xmlns:c16r2="http://schemas.microsoft.com/office/drawing/2015/06/chart">
            <c:ext xmlns:c16="http://schemas.microsoft.com/office/drawing/2014/chart" uri="{C3380CC4-5D6E-409C-BE32-E72D297353CC}">
              <c16:uniqueId val="{0000000A-0612-4768-855F-E28C66300484}"/>
            </c:ext>
          </c:extLst>
        </c:ser>
        <c:ser>
          <c:idx val="4"/>
          <c:order val="4"/>
          <c:tx>
            <c:strRef>
              <c:f>Sheet1!$F$1</c:f>
              <c:strCache>
                <c:ptCount val="1"/>
                <c:pt idx="0">
                  <c:v>No Opinion</c:v>
                </c:pt>
              </c:strCache>
            </c:strRef>
          </c:tx>
          <c:spPr>
            <a:solidFill>
              <a:sysClr val="windowText" lastClr="000000">
                <a:lumMod val="50000"/>
                <a:lumOff val="50000"/>
              </a:sysClr>
            </a:solidFill>
            <a:effectLst/>
          </c:spPr>
          <c:invertIfNegative val="0"/>
          <c:dLbls>
            <c:dLbl>
              <c:idx val="1"/>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0612-4768-855F-E28C66300484}"/>
                </c:ext>
              </c:extLst>
            </c:dLbl>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Sheet1!$A$2:$A$7</c:f>
              <c:strCache>
                <c:ptCount val="6"/>
                <c:pt idx="0">
                  <c:v>Parents of Current Students (N=6,966)</c:v>
                </c:pt>
                <c:pt idx="1">
                  <c:v>High School Students (N=2,008)</c:v>
                </c:pt>
                <c:pt idx="2">
                  <c:v>Students (via parent/community member survey) (N=827)</c:v>
                </c:pt>
                <c:pt idx="3">
                  <c:v>Employees (N=1,373)</c:v>
                </c:pt>
                <c:pt idx="4">
                  <c:v>Parents of Future Students (N=130)</c:v>
                </c:pt>
                <c:pt idx="5">
                  <c:v>Other Community Members (N=1,333)</c:v>
                </c:pt>
              </c:strCache>
            </c:strRef>
          </c:cat>
          <c:val>
            <c:numRef>
              <c:f>Sheet1!$F$2:$F$7</c:f>
              <c:numCache>
                <c:formatCode>0%</c:formatCode>
                <c:ptCount val="6"/>
                <c:pt idx="0">
                  <c:v>0.1</c:v>
                </c:pt>
                <c:pt idx="1">
                  <c:v>0.03</c:v>
                </c:pt>
                <c:pt idx="2">
                  <c:v>0.06</c:v>
                </c:pt>
                <c:pt idx="3">
                  <c:v>0.19</c:v>
                </c:pt>
                <c:pt idx="4">
                  <c:v>0.05</c:v>
                </c:pt>
                <c:pt idx="5">
                  <c:v>0.08</c:v>
                </c:pt>
              </c:numCache>
            </c:numRef>
          </c:val>
          <c:extLst xmlns:c16r2="http://schemas.microsoft.com/office/drawing/2015/06/chart">
            <c:ext xmlns:c16="http://schemas.microsoft.com/office/drawing/2014/chart" uri="{C3380CC4-5D6E-409C-BE32-E72D297353CC}">
              <c16:uniqueId val="{0000000C-0612-4768-855F-E28C66300484}"/>
            </c:ext>
          </c:extLst>
        </c:ser>
        <c:dLbls>
          <c:showLegendKey val="0"/>
          <c:showVal val="0"/>
          <c:showCatName val="0"/>
          <c:showSerName val="0"/>
          <c:showPercent val="0"/>
          <c:showBubbleSize val="0"/>
        </c:dLbls>
        <c:gapWidth val="50"/>
        <c:overlap val="100"/>
        <c:axId val="80434304"/>
        <c:axId val="80435840"/>
      </c:barChart>
      <c:catAx>
        <c:axId val="80434304"/>
        <c:scaling>
          <c:orientation val="maxMin"/>
        </c:scaling>
        <c:delete val="0"/>
        <c:axPos val="l"/>
        <c:numFmt formatCode="General" sourceLinked="0"/>
        <c:majorTickMark val="out"/>
        <c:minorTickMark val="none"/>
        <c:tickLblPos val="nextTo"/>
        <c:txPr>
          <a:bodyPr/>
          <a:lstStyle/>
          <a:p>
            <a:pPr>
              <a:defRPr sz="1400"/>
            </a:pPr>
            <a:endParaRPr lang="en-US"/>
          </a:p>
        </c:txPr>
        <c:crossAx val="80435840"/>
        <c:crosses val="autoZero"/>
        <c:auto val="1"/>
        <c:lblAlgn val="ctr"/>
        <c:lblOffset val="100"/>
        <c:noMultiLvlLbl val="0"/>
      </c:catAx>
      <c:valAx>
        <c:axId val="80435840"/>
        <c:scaling>
          <c:orientation val="minMax"/>
          <c:max val="1"/>
          <c:min val="0"/>
        </c:scaling>
        <c:delete val="0"/>
        <c:axPos val="b"/>
        <c:numFmt formatCode="0%" sourceLinked="1"/>
        <c:majorTickMark val="out"/>
        <c:minorTickMark val="none"/>
        <c:tickLblPos val="nextTo"/>
        <c:crossAx val="80434304"/>
        <c:crosses val="max"/>
        <c:crossBetween val="between"/>
        <c:majorUnit val="0.2"/>
      </c:valAx>
    </c:plotArea>
    <c:legend>
      <c:legendPos val="b"/>
      <c:overlay val="0"/>
    </c:legend>
    <c:plotVisOnly val="1"/>
    <c:dispBlanksAs val="gap"/>
    <c:showDLblsOverMax val="0"/>
  </c:chart>
  <c:txPr>
    <a:bodyPr/>
    <a:lstStyle/>
    <a:p>
      <a:pPr>
        <a:defRPr sz="1400"/>
      </a:pPr>
      <a:endParaRPr lang="en-US"/>
    </a:p>
  </c:txPr>
  <c:externalData r:id="rId2">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Sheet1!$B$1</c:f>
              <c:strCache>
                <c:ptCount val="1"/>
                <c:pt idx="0">
                  <c:v>Strongly Support</c:v>
                </c:pt>
              </c:strCache>
            </c:strRef>
          </c:tx>
          <c:spPr>
            <a:solidFill>
              <a:srgbClr val="53A035"/>
            </a:solidFill>
            <a:effectLst/>
          </c:spPr>
          <c:invertIfNegative val="0"/>
          <c:dLbls>
            <c:dLbl>
              <c:idx val="0"/>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9DE1-4B7F-BECE-623413DCAF62}"/>
                </c:ext>
              </c:extLst>
            </c:dLbl>
            <c:dLbl>
              <c:idx val="1"/>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9DE1-4B7F-BECE-623413DCAF62}"/>
                </c:ext>
              </c:extLst>
            </c:dLbl>
            <c:dLbl>
              <c:idx val="2"/>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9DE1-4B7F-BECE-623413DCAF62}"/>
                </c:ext>
              </c:extLst>
            </c:dLbl>
            <c:dLbl>
              <c:idx val="3"/>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9DE1-4B7F-BECE-623413DCAF62}"/>
                </c:ext>
              </c:extLst>
            </c:dLbl>
            <c:dLbl>
              <c:idx val="4"/>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9DE1-4B7F-BECE-623413DCAF62}"/>
                </c:ext>
              </c:extLst>
            </c:dLbl>
            <c:dLbl>
              <c:idx val="5"/>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9DE1-4B7F-BECE-623413DCAF62}"/>
                </c:ext>
              </c:extLst>
            </c:dLbl>
            <c:dLbl>
              <c:idx val="6"/>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9DE1-4B7F-BECE-623413DCAF62}"/>
                </c:ext>
              </c:extLst>
            </c:dLbl>
            <c:spPr>
              <a:noFill/>
              <a:ln>
                <a:noFill/>
              </a:ln>
              <a:effectLst/>
            </c:spPr>
            <c:txPr>
              <a:bodyPr/>
              <a:lstStyle/>
              <a:p>
                <a:pPr>
                  <a:defRPr b="1">
                    <a:solidFill>
                      <a:schemeClr val="tx1"/>
                    </a:solidFill>
                  </a:defRPr>
                </a:pPr>
                <a:endParaRPr lang="en-US"/>
              </a:p>
            </c:txPr>
            <c:dLblPos val="ct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strRef>
              <c:f>Sheet1!$A$2:$A$7</c:f>
              <c:strCache>
                <c:ptCount val="6"/>
                <c:pt idx="0">
                  <c:v>Parents of Current Students (N=6,963)</c:v>
                </c:pt>
                <c:pt idx="1">
                  <c:v>High School Students (N=2,009)</c:v>
                </c:pt>
                <c:pt idx="2">
                  <c:v>Students (via parent/community member survey) (N=826)</c:v>
                </c:pt>
                <c:pt idx="3">
                  <c:v>Employees (N=1,376)</c:v>
                </c:pt>
                <c:pt idx="4">
                  <c:v>Parents of Future Students (N=130)</c:v>
                </c:pt>
                <c:pt idx="5">
                  <c:v>Other Community Members (N=1,334)</c:v>
                </c:pt>
              </c:strCache>
            </c:strRef>
          </c:cat>
          <c:val>
            <c:numRef>
              <c:f>Sheet1!$B$2:$B$7</c:f>
              <c:numCache>
                <c:formatCode>0%</c:formatCode>
                <c:ptCount val="6"/>
                <c:pt idx="0">
                  <c:v>0.24</c:v>
                </c:pt>
                <c:pt idx="1">
                  <c:v>0.21</c:v>
                </c:pt>
                <c:pt idx="2">
                  <c:v>0.14000000000000001</c:v>
                </c:pt>
                <c:pt idx="3">
                  <c:v>0.13</c:v>
                </c:pt>
                <c:pt idx="4">
                  <c:v>0.22</c:v>
                </c:pt>
                <c:pt idx="5">
                  <c:v>0.22</c:v>
                </c:pt>
              </c:numCache>
            </c:numRef>
          </c:val>
          <c:extLst xmlns:c16r2="http://schemas.microsoft.com/office/drawing/2015/06/chart">
            <c:ext xmlns:c16="http://schemas.microsoft.com/office/drawing/2014/chart" uri="{C3380CC4-5D6E-409C-BE32-E72D297353CC}">
              <c16:uniqueId val="{00000007-9DE1-4B7F-BECE-623413DCAF62}"/>
            </c:ext>
          </c:extLst>
        </c:ser>
        <c:ser>
          <c:idx val="1"/>
          <c:order val="1"/>
          <c:tx>
            <c:strRef>
              <c:f>Sheet1!$C$1</c:f>
              <c:strCache>
                <c:ptCount val="1"/>
                <c:pt idx="0">
                  <c:v>Support</c:v>
                </c:pt>
              </c:strCache>
            </c:strRef>
          </c:tx>
          <c:spPr>
            <a:solidFill>
              <a:srgbClr val="53A035">
                <a:alpha val="70000"/>
              </a:srgbClr>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Sheet1!$A$2:$A$7</c:f>
              <c:strCache>
                <c:ptCount val="6"/>
                <c:pt idx="0">
                  <c:v>Parents of Current Students (N=6,963)</c:v>
                </c:pt>
                <c:pt idx="1">
                  <c:v>High School Students (N=2,009)</c:v>
                </c:pt>
                <c:pt idx="2">
                  <c:v>Students (via parent/community member survey) (N=826)</c:v>
                </c:pt>
                <c:pt idx="3">
                  <c:v>Employees (N=1,376)</c:v>
                </c:pt>
                <c:pt idx="4">
                  <c:v>Parents of Future Students (N=130)</c:v>
                </c:pt>
                <c:pt idx="5">
                  <c:v>Other Community Members (N=1,334)</c:v>
                </c:pt>
              </c:strCache>
            </c:strRef>
          </c:cat>
          <c:val>
            <c:numRef>
              <c:f>Sheet1!$C$2:$C$7</c:f>
              <c:numCache>
                <c:formatCode>0%</c:formatCode>
                <c:ptCount val="6"/>
                <c:pt idx="0">
                  <c:v>0.34</c:v>
                </c:pt>
                <c:pt idx="1">
                  <c:v>0.27</c:v>
                </c:pt>
                <c:pt idx="2">
                  <c:v>0.23</c:v>
                </c:pt>
                <c:pt idx="3">
                  <c:v>0.26</c:v>
                </c:pt>
                <c:pt idx="4">
                  <c:v>0.42</c:v>
                </c:pt>
                <c:pt idx="5">
                  <c:v>0.32</c:v>
                </c:pt>
              </c:numCache>
            </c:numRef>
          </c:val>
          <c:extLst xmlns:c16r2="http://schemas.microsoft.com/office/drawing/2015/06/chart">
            <c:ext xmlns:c16="http://schemas.microsoft.com/office/drawing/2014/chart" uri="{C3380CC4-5D6E-409C-BE32-E72D297353CC}">
              <c16:uniqueId val="{00000008-9DE1-4B7F-BECE-623413DCAF62}"/>
            </c:ext>
          </c:extLst>
        </c:ser>
        <c:ser>
          <c:idx val="2"/>
          <c:order val="2"/>
          <c:tx>
            <c:strRef>
              <c:f>Sheet1!$D$1</c:f>
              <c:strCache>
                <c:ptCount val="1"/>
                <c:pt idx="0">
                  <c:v>Oppose</c:v>
                </c:pt>
              </c:strCache>
            </c:strRef>
          </c:tx>
          <c:spPr>
            <a:solidFill>
              <a:srgbClr val="F1AA19">
                <a:alpha val="70000"/>
              </a:srgbClr>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Sheet1!$A$2:$A$7</c:f>
              <c:strCache>
                <c:ptCount val="6"/>
                <c:pt idx="0">
                  <c:v>Parents of Current Students (N=6,963)</c:v>
                </c:pt>
                <c:pt idx="1">
                  <c:v>High School Students (N=2,009)</c:v>
                </c:pt>
                <c:pt idx="2">
                  <c:v>Students (via parent/community member survey) (N=826)</c:v>
                </c:pt>
                <c:pt idx="3">
                  <c:v>Employees (N=1,376)</c:v>
                </c:pt>
                <c:pt idx="4">
                  <c:v>Parents of Future Students (N=130)</c:v>
                </c:pt>
                <c:pt idx="5">
                  <c:v>Other Community Members (N=1,334)</c:v>
                </c:pt>
              </c:strCache>
            </c:strRef>
          </c:cat>
          <c:val>
            <c:numRef>
              <c:f>Sheet1!$D$2:$D$7</c:f>
              <c:numCache>
                <c:formatCode>0%</c:formatCode>
                <c:ptCount val="6"/>
                <c:pt idx="0">
                  <c:v>0.16</c:v>
                </c:pt>
                <c:pt idx="1">
                  <c:v>0.19</c:v>
                </c:pt>
                <c:pt idx="2">
                  <c:v>0.21</c:v>
                </c:pt>
                <c:pt idx="3">
                  <c:v>0.18</c:v>
                </c:pt>
                <c:pt idx="4">
                  <c:v>0.17</c:v>
                </c:pt>
                <c:pt idx="5">
                  <c:v>0.17</c:v>
                </c:pt>
              </c:numCache>
            </c:numRef>
          </c:val>
          <c:extLst xmlns:c16r2="http://schemas.microsoft.com/office/drawing/2015/06/chart">
            <c:ext xmlns:c16="http://schemas.microsoft.com/office/drawing/2014/chart" uri="{C3380CC4-5D6E-409C-BE32-E72D297353CC}">
              <c16:uniqueId val="{00000009-9DE1-4B7F-BECE-623413DCAF62}"/>
            </c:ext>
          </c:extLst>
        </c:ser>
        <c:ser>
          <c:idx val="3"/>
          <c:order val="3"/>
          <c:tx>
            <c:strRef>
              <c:f>Sheet1!$E$1</c:f>
              <c:strCache>
                <c:ptCount val="1"/>
                <c:pt idx="0">
                  <c:v>Strongly Oppose</c:v>
                </c:pt>
              </c:strCache>
            </c:strRef>
          </c:tx>
          <c:spPr>
            <a:solidFill>
              <a:srgbClr val="F1AA19"/>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Sheet1!$A$2:$A$7</c:f>
              <c:strCache>
                <c:ptCount val="6"/>
                <c:pt idx="0">
                  <c:v>Parents of Current Students (N=6,963)</c:v>
                </c:pt>
                <c:pt idx="1">
                  <c:v>High School Students (N=2,009)</c:v>
                </c:pt>
                <c:pt idx="2">
                  <c:v>Students (via parent/community member survey) (N=826)</c:v>
                </c:pt>
                <c:pt idx="3">
                  <c:v>Employees (N=1,376)</c:v>
                </c:pt>
                <c:pt idx="4">
                  <c:v>Parents of Future Students (N=130)</c:v>
                </c:pt>
                <c:pt idx="5">
                  <c:v>Other Community Members (N=1,334)</c:v>
                </c:pt>
              </c:strCache>
            </c:strRef>
          </c:cat>
          <c:val>
            <c:numRef>
              <c:f>Sheet1!$E$2:$E$7</c:f>
              <c:numCache>
                <c:formatCode>0%</c:formatCode>
                <c:ptCount val="6"/>
                <c:pt idx="0">
                  <c:v>0.12</c:v>
                </c:pt>
                <c:pt idx="1">
                  <c:v>0.24</c:v>
                </c:pt>
                <c:pt idx="2">
                  <c:v>0.34</c:v>
                </c:pt>
                <c:pt idx="3">
                  <c:v>0.22</c:v>
                </c:pt>
                <c:pt idx="4">
                  <c:v>0.14000000000000001</c:v>
                </c:pt>
                <c:pt idx="5">
                  <c:v>0.21</c:v>
                </c:pt>
              </c:numCache>
            </c:numRef>
          </c:val>
          <c:extLst xmlns:c16r2="http://schemas.microsoft.com/office/drawing/2015/06/chart">
            <c:ext xmlns:c16="http://schemas.microsoft.com/office/drawing/2014/chart" uri="{C3380CC4-5D6E-409C-BE32-E72D297353CC}">
              <c16:uniqueId val="{0000000A-9DE1-4B7F-BECE-623413DCAF62}"/>
            </c:ext>
          </c:extLst>
        </c:ser>
        <c:ser>
          <c:idx val="4"/>
          <c:order val="4"/>
          <c:tx>
            <c:strRef>
              <c:f>Sheet1!$F$1</c:f>
              <c:strCache>
                <c:ptCount val="1"/>
                <c:pt idx="0">
                  <c:v>No Opinion</c:v>
                </c:pt>
              </c:strCache>
            </c:strRef>
          </c:tx>
          <c:spPr>
            <a:solidFill>
              <a:sysClr val="windowText" lastClr="000000">
                <a:lumMod val="50000"/>
                <a:lumOff val="50000"/>
              </a:sysClr>
            </a:solidFill>
            <a:effectLst/>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Sheet1!$A$2:$A$7</c:f>
              <c:strCache>
                <c:ptCount val="6"/>
                <c:pt idx="0">
                  <c:v>Parents of Current Students (N=6,963)</c:v>
                </c:pt>
                <c:pt idx="1">
                  <c:v>High School Students (N=2,009)</c:v>
                </c:pt>
                <c:pt idx="2">
                  <c:v>Students (via parent/community member survey) (N=826)</c:v>
                </c:pt>
                <c:pt idx="3">
                  <c:v>Employees (N=1,376)</c:v>
                </c:pt>
                <c:pt idx="4">
                  <c:v>Parents of Future Students (N=130)</c:v>
                </c:pt>
                <c:pt idx="5">
                  <c:v>Other Community Members (N=1,334)</c:v>
                </c:pt>
              </c:strCache>
            </c:strRef>
          </c:cat>
          <c:val>
            <c:numRef>
              <c:f>Sheet1!$F$2:$F$7</c:f>
              <c:numCache>
                <c:formatCode>0%</c:formatCode>
                <c:ptCount val="6"/>
                <c:pt idx="0">
                  <c:v>0.13</c:v>
                </c:pt>
                <c:pt idx="1">
                  <c:v>0.09</c:v>
                </c:pt>
                <c:pt idx="2">
                  <c:v>0.09</c:v>
                </c:pt>
                <c:pt idx="3">
                  <c:v>0.2</c:v>
                </c:pt>
                <c:pt idx="4">
                  <c:v>0.05</c:v>
                </c:pt>
                <c:pt idx="5">
                  <c:v>0.08</c:v>
                </c:pt>
              </c:numCache>
            </c:numRef>
          </c:val>
          <c:extLst xmlns:c16r2="http://schemas.microsoft.com/office/drawing/2015/06/chart">
            <c:ext xmlns:c16="http://schemas.microsoft.com/office/drawing/2014/chart" uri="{C3380CC4-5D6E-409C-BE32-E72D297353CC}">
              <c16:uniqueId val="{0000000C-9DE1-4B7F-BECE-623413DCAF62}"/>
            </c:ext>
          </c:extLst>
        </c:ser>
        <c:dLbls>
          <c:showLegendKey val="0"/>
          <c:showVal val="0"/>
          <c:showCatName val="0"/>
          <c:showSerName val="0"/>
          <c:showPercent val="0"/>
          <c:showBubbleSize val="0"/>
        </c:dLbls>
        <c:gapWidth val="50"/>
        <c:overlap val="100"/>
        <c:axId val="80612352"/>
        <c:axId val="80630528"/>
      </c:barChart>
      <c:catAx>
        <c:axId val="80612352"/>
        <c:scaling>
          <c:orientation val="maxMin"/>
        </c:scaling>
        <c:delete val="0"/>
        <c:axPos val="l"/>
        <c:numFmt formatCode="General" sourceLinked="0"/>
        <c:majorTickMark val="out"/>
        <c:minorTickMark val="none"/>
        <c:tickLblPos val="nextTo"/>
        <c:txPr>
          <a:bodyPr/>
          <a:lstStyle/>
          <a:p>
            <a:pPr>
              <a:defRPr sz="1400"/>
            </a:pPr>
            <a:endParaRPr lang="en-US"/>
          </a:p>
        </c:txPr>
        <c:crossAx val="80630528"/>
        <c:crosses val="autoZero"/>
        <c:auto val="1"/>
        <c:lblAlgn val="ctr"/>
        <c:lblOffset val="100"/>
        <c:noMultiLvlLbl val="0"/>
      </c:catAx>
      <c:valAx>
        <c:axId val="80630528"/>
        <c:scaling>
          <c:orientation val="minMax"/>
          <c:max val="1"/>
          <c:min val="0"/>
        </c:scaling>
        <c:delete val="0"/>
        <c:axPos val="b"/>
        <c:numFmt formatCode="0%" sourceLinked="1"/>
        <c:majorTickMark val="out"/>
        <c:minorTickMark val="none"/>
        <c:tickLblPos val="nextTo"/>
        <c:crossAx val="80612352"/>
        <c:crosses val="max"/>
        <c:crossBetween val="between"/>
        <c:majorUnit val="0.2"/>
      </c:valAx>
    </c:plotArea>
    <c:legend>
      <c:legendPos val="b"/>
      <c:overlay val="0"/>
    </c:legend>
    <c:plotVisOnly val="1"/>
    <c:dispBlanksAs val="gap"/>
    <c:showDLblsOverMax val="0"/>
  </c:chart>
  <c:txPr>
    <a:bodyPr/>
    <a:lstStyle/>
    <a:p>
      <a:pPr>
        <a:defRPr sz="1400"/>
      </a:pPr>
      <a:endParaRPr lang="en-US"/>
    </a:p>
  </c:txPr>
  <c:externalData r:id="rId2">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Sheet1!$B$1</c:f>
              <c:strCache>
                <c:ptCount val="1"/>
                <c:pt idx="0">
                  <c:v>Strongly Support</c:v>
                </c:pt>
              </c:strCache>
            </c:strRef>
          </c:tx>
          <c:spPr>
            <a:solidFill>
              <a:srgbClr val="53A035"/>
            </a:solidFill>
            <a:effectLst/>
          </c:spPr>
          <c:invertIfNegative val="0"/>
          <c:dLbls>
            <c:dLbl>
              <c:idx val="0"/>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5FB3-4121-B745-3AFE071C3820}"/>
                </c:ext>
              </c:extLst>
            </c:dLbl>
            <c:dLbl>
              <c:idx val="1"/>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5FB3-4121-B745-3AFE071C3820}"/>
                </c:ext>
              </c:extLst>
            </c:dLbl>
            <c:dLbl>
              <c:idx val="2"/>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5FB3-4121-B745-3AFE071C3820}"/>
                </c:ext>
              </c:extLst>
            </c:dLbl>
            <c:dLbl>
              <c:idx val="3"/>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5FB3-4121-B745-3AFE071C3820}"/>
                </c:ext>
              </c:extLst>
            </c:dLbl>
            <c:dLbl>
              <c:idx val="4"/>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5FB3-4121-B745-3AFE071C3820}"/>
                </c:ext>
              </c:extLst>
            </c:dLbl>
            <c:dLbl>
              <c:idx val="5"/>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5FB3-4121-B745-3AFE071C3820}"/>
                </c:ext>
              </c:extLst>
            </c:dLbl>
            <c:dLbl>
              <c:idx val="6"/>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5FB3-4121-B745-3AFE071C3820}"/>
                </c:ext>
              </c:extLst>
            </c:dLbl>
            <c:spPr>
              <a:noFill/>
              <a:ln>
                <a:noFill/>
              </a:ln>
              <a:effectLst/>
            </c:spPr>
            <c:txPr>
              <a:bodyPr/>
              <a:lstStyle/>
              <a:p>
                <a:pPr>
                  <a:defRPr b="1">
                    <a:solidFill>
                      <a:schemeClr val="tx1"/>
                    </a:solidFill>
                  </a:defRPr>
                </a:pPr>
                <a:endParaRPr lang="en-US"/>
              </a:p>
            </c:txPr>
            <c:dLblPos val="ct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numRef>
              <c:f>Sheet1!$A$2</c:f>
              <c:numCache>
                <c:formatCode>General</c:formatCode>
                <c:ptCount val="1"/>
              </c:numCache>
            </c:numRef>
          </c:cat>
          <c:val>
            <c:numRef>
              <c:f>Sheet1!$B$2</c:f>
              <c:numCache>
                <c:formatCode>0%</c:formatCode>
                <c:ptCount val="1"/>
                <c:pt idx="0">
                  <c:v>0.39</c:v>
                </c:pt>
              </c:numCache>
            </c:numRef>
          </c:val>
          <c:extLst xmlns:c16r2="http://schemas.microsoft.com/office/drawing/2015/06/chart">
            <c:ext xmlns:c16="http://schemas.microsoft.com/office/drawing/2014/chart" uri="{C3380CC4-5D6E-409C-BE32-E72D297353CC}">
              <c16:uniqueId val="{00000007-5FB3-4121-B745-3AFE071C3820}"/>
            </c:ext>
          </c:extLst>
        </c:ser>
        <c:ser>
          <c:idx val="1"/>
          <c:order val="1"/>
          <c:tx>
            <c:strRef>
              <c:f>Sheet1!$C$1</c:f>
              <c:strCache>
                <c:ptCount val="1"/>
                <c:pt idx="0">
                  <c:v>Support</c:v>
                </c:pt>
              </c:strCache>
            </c:strRef>
          </c:tx>
          <c:spPr>
            <a:solidFill>
              <a:srgbClr val="53A035">
                <a:alpha val="70000"/>
              </a:srgbClr>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c:f>
              <c:numCache>
                <c:formatCode>General</c:formatCode>
                <c:ptCount val="1"/>
              </c:numCache>
            </c:numRef>
          </c:cat>
          <c:val>
            <c:numRef>
              <c:f>Sheet1!$C$2</c:f>
              <c:numCache>
                <c:formatCode>0%</c:formatCode>
                <c:ptCount val="1"/>
                <c:pt idx="0">
                  <c:v>0.31</c:v>
                </c:pt>
              </c:numCache>
            </c:numRef>
          </c:val>
          <c:extLst xmlns:c16r2="http://schemas.microsoft.com/office/drawing/2015/06/chart">
            <c:ext xmlns:c16="http://schemas.microsoft.com/office/drawing/2014/chart" uri="{C3380CC4-5D6E-409C-BE32-E72D297353CC}">
              <c16:uniqueId val="{00000008-5FB3-4121-B745-3AFE071C3820}"/>
            </c:ext>
          </c:extLst>
        </c:ser>
        <c:ser>
          <c:idx val="2"/>
          <c:order val="2"/>
          <c:tx>
            <c:strRef>
              <c:f>Sheet1!$D$1</c:f>
              <c:strCache>
                <c:ptCount val="1"/>
                <c:pt idx="0">
                  <c:v>Oppose</c:v>
                </c:pt>
              </c:strCache>
            </c:strRef>
          </c:tx>
          <c:spPr>
            <a:solidFill>
              <a:srgbClr val="F1AA19">
                <a:alpha val="70000"/>
              </a:srgbClr>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c:f>
              <c:numCache>
                <c:formatCode>General</c:formatCode>
                <c:ptCount val="1"/>
              </c:numCache>
            </c:numRef>
          </c:cat>
          <c:val>
            <c:numRef>
              <c:f>Sheet1!$D$2</c:f>
              <c:numCache>
                <c:formatCode>0%</c:formatCode>
                <c:ptCount val="1"/>
                <c:pt idx="0">
                  <c:v>0.1</c:v>
                </c:pt>
              </c:numCache>
            </c:numRef>
          </c:val>
          <c:extLst xmlns:c16r2="http://schemas.microsoft.com/office/drawing/2015/06/chart">
            <c:ext xmlns:c16="http://schemas.microsoft.com/office/drawing/2014/chart" uri="{C3380CC4-5D6E-409C-BE32-E72D297353CC}">
              <c16:uniqueId val="{00000009-5FB3-4121-B745-3AFE071C3820}"/>
            </c:ext>
          </c:extLst>
        </c:ser>
        <c:ser>
          <c:idx val="3"/>
          <c:order val="3"/>
          <c:tx>
            <c:strRef>
              <c:f>Sheet1!$E$1</c:f>
              <c:strCache>
                <c:ptCount val="1"/>
                <c:pt idx="0">
                  <c:v>Strongly Oppose</c:v>
                </c:pt>
              </c:strCache>
            </c:strRef>
          </c:tx>
          <c:spPr>
            <a:solidFill>
              <a:srgbClr val="F1AA19"/>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c:f>
              <c:numCache>
                <c:formatCode>General</c:formatCode>
                <c:ptCount val="1"/>
              </c:numCache>
            </c:numRef>
          </c:cat>
          <c:val>
            <c:numRef>
              <c:f>Sheet1!$E$2</c:f>
              <c:numCache>
                <c:formatCode>0%</c:formatCode>
                <c:ptCount val="1"/>
                <c:pt idx="0">
                  <c:v>0.1</c:v>
                </c:pt>
              </c:numCache>
            </c:numRef>
          </c:val>
          <c:extLst xmlns:c16r2="http://schemas.microsoft.com/office/drawing/2015/06/chart">
            <c:ext xmlns:c16="http://schemas.microsoft.com/office/drawing/2014/chart" uri="{C3380CC4-5D6E-409C-BE32-E72D297353CC}">
              <c16:uniqueId val="{0000000A-5FB3-4121-B745-3AFE071C3820}"/>
            </c:ext>
          </c:extLst>
        </c:ser>
        <c:ser>
          <c:idx val="4"/>
          <c:order val="4"/>
          <c:tx>
            <c:strRef>
              <c:f>Sheet1!$F$1</c:f>
              <c:strCache>
                <c:ptCount val="1"/>
                <c:pt idx="0">
                  <c:v>No Opinion</c:v>
                </c:pt>
              </c:strCache>
            </c:strRef>
          </c:tx>
          <c:spPr>
            <a:solidFill>
              <a:sysClr val="windowText" lastClr="000000">
                <a:lumMod val="50000"/>
                <a:lumOff val="50000"/>
              </a:sysClr>
            </a:solidFill>
            <a:effectLst/>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c:f>
              <c:numCache>
                <c:formatCode>General</c:formatCode>
                <c:ptCount val="1"/>
              </c:numCache>
            </c:numRef>
          </c:cat>
          <c:val>
            <c:numRef>
              <c:f>Sheet1!$F$2</c:f>
              <c:numCache>
                <c:formatCode>0%</c:formatCode>
                <c:ptCount val="1"/>
                <c:pt idx="0">
                  <c:v>0.1</c:v>
                </c:pt>
              </c:numCache>
            </c:numRef>
          </c:val>
          <c:extLst xmlns:c16r2="http://schemas.microsoft.com/office/drawing/2015/06/chart">
            <c:ext xmlns:c16="http://schemas.microsoft.com/office/drawing/2014/chart" uri="{C3380CC4-5D6E-409C-BE32-E72D297353CC}">
              <c16:uniqueId val="{0000000B-5FB3-4121-B745-3AFE071C3820}"/>
            </c:ext>
          </c:extLst>
        </c:ser>
        <c:dLbls>
          <c:showLegendKey val="0"/>
          <c:showVal val="0"/>
          <c:showCatName val="0"/>
          <c:showSerName val="0"/>
          <c:showPercent val="0"/>
          <c:showBubbleSize val="0"/>
        </c:dLbls>
        <c:gapWidth val="50"/>
        <c:overlap val="100"/>
        <c:axId val="80736256"/>
        <c:axId val="80737792"/>
      </c:barChart>
      <c:catAx>
        <c:axId val="80736256"/>
        <c:scaling>
          <c:orientation val="maxMin"/>
        </c:scaling>
        <c:delete val="0"/>
        <c:axPos val="l"/>
        <c:numFmt formatCode="General" sourceLinked="0"/>
        <c:majorTickMark val="out"/>
        <c:minorTickMark val="none"/>
        <c:tickLblPos val="nextTo"/>
        <c:txPr>
          <a:bodyPr/>
          <a:lstStyle/>
          <a:p>
            <a:pPr>
              <a:defRPr sz="1400"/>
            </a:pPr>
            <a:endParaRPr lang="en-US"/>
          </a:p>
        </c:txPr>
        <c:crossAx val="80737792"/>
        <c:crosses val="autoZero"/>
        <c:auto val="1"/>
        <c:lblAlgn val="ctr"/>
        <c:lblOffset val="100"/>
        <c:noMultiLvlLbl val="0"/>
      </c:catAx>
      <c:valAx>
        <c:axId val="80737792"/>
        <c:scaling>
          <c:orientation val="minMax"/>
          <c:max val="1"/>
          <c:min val="0"/>
        </c:scaling>
        <c:delete val="0"/>
        <c:axPos val="b"/>
        <c:numFmt formatCode="0%" sourceLinked="1"/>
        <c:majorTickMark val="out"/>
        <c:minorTickMark val="none"/>
        <c:tickLblPos val="nextTo"/>
        <c:crossAx val="80736256"/>
        <c:crosses val="max"/>
        <c:crossBetween val="between"/>
        <c:majorUnit val="0.2"/>
      </c:valAx>
    </c:plotArea>
    <c:legend>
      <c:legendPos val="b"/>
      <c:overlay val="0"/>
    </c:legend>
    <c:plotVisOnly val="1"/>
    <c:dispBlanksAs val="gap"/>
    <c:showDLblsOverMax val="0"/>
  </c:chart>
  <c:txPr>
    <a:bodyPr/>
    <a:lstStyle/>
    <a:p>
      <a:pPr>
        <a:defRPr sz="1400"/>
      </a:pPr>
      <a:endParaRPr lang="en-US"/>
    </a:p>
  </c:txPr>
  <c:externalData r:id="rId2">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Sheet1!$B$1</c:f>
              <c:strCache>
                <c:ptCount val="1"/>
                <c:pt idx="0">
                  <c:v>Very Positive Impact</c:v>
                </c:pt>
              </c:strCache>
            </c:strRef>
          </c:tx>
          <c:spPr>
            <a:solidFill>
              <a:srgbClr val="53A035"/>
            </a:solidFill>
            <a:effectLst/>
          </c:spPr>
          <c:invertIfNegative val="0"/>
          <c:dLbls>
            <c:dLbl>
              <c:idx val="0"/>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4750-4F0D-A023-D97528410F8A}"/>
                </c:ext>
              </c:extLst>
            </c:dLbl>
            <c:dLbl>
              <c:idx val="1"/>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4750-4F0D-A023-D97528410F8A}"/>
                </c:ext>
              </c:extLst>
            </c:dLbl>
            <c:dLbl>
              <c:idx val="2"/>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4750-4F0D-A023-D97528410F8A}"/>
                </c:ext>
              </c:extLst>
            </c:dLbl>
            <c:dLbl>
              <c:idx val="3"/>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4750-4F0D-A023-D97528410F8A}"/>
                </c:ext>
              </c:extLst>
            </c:dLbl>
            <c:dLbl>
              <c:idx val="4"/>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4750-4F0D-A023-D97528410F8A}"/>
                </c:ext>
              </c:extLst>
            </c:dLbl>
            <c:dLbl>
              <c:idx val="5"/>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4750-4F0D-A023-D97528410F8A}"/>
                </c:ext>
              </c:extLst>
            </c:dLbl>
            <c:dLbl>
              <c:idx val="6"/>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4750-4F0D-A023-D97528410F8A}"/>
                </c:ext>
              </c:extLst>
            </c:dLbl>
            <c:spPr>
              <a:noFill/>
              <a:ln>
                <a:noFill/>
              </a:ln>
              <a:effectLst/>
            </c:spPr>
            <c:txPr>
              <a:bodyPr/>
              <a:lstStyle/>
              <a:p>
                <a:pPr>
                  <a:defRPr b="1">
                    <a:solidFill>
                      <a:schemeClr val="tx1"/>
                    </a:solidFill>
                  </a:defRPr>
                </a:pPr>
                <a:endParaRPr lang="en-US"/>
              </a:p>
            </c:txPr>
            <c:dLblPos val="ct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strRef>
              <c:f>Sheet1!$A$2:$A$3</c:f>
              <c:strCache>
                <c:ptCount val="2"/>
                <c:pt idx="0">
                  <c:v>If the district moved the high school start time to 8:30 a.m., what impact would that have on you and your family? (N=3,147)</c:v>
                </c:pt>
                <c:pt idx="1">
                  <c:v>If the school end time were changed to 3:30 p.m., what impact would that have on your family? (N=3,150)</c:v>
                </c:pt>
              </c:strCache>
            </c:strRef>
          </c:cat>
          <c:val>
            <c:numRef>
              <c:f>Sheet1!$B$2:$B$3</c:f>
              <c:numCache>
                <c:formatCode>0%</c:formatCode>
                <c:ptCount val="2"/>
                <c:pt idx="0">
                  <c:v>0.2</c:v>
                </c:pt>
                <c:pt idx="1">
                  <c:v>0.09</c:v>
                </c:pt>
              </c:numCache>
            </c:numRef>
          </c:val>
          <c:extLst xmlns:c16r2="http://schemas.microsoft.com/office/drawing/2015/06/chart">
            <c:ext xmlns:c16="http://schemas.microsoft.com/office/drawing/2014/chart" uri="{C3380CC4-5D6E-409C-BE32-E72D297353CC}">
              <c16:uniqueId val="{00000007-4750-4F0D-A023-D97528410F8A}"/>
            </c:ext>
          </c:extLst>
        </c:ser>
        <c:ser>
          <c:idx val="1"/>
          <c:order val="1"/>
          <c:tx>
            <c:strRef>
              <c:f>Sheet1!$C$1</c:f>
              <c:strCache>
                <c:ptCount val="1"/>
                <c:pt idx="0">
                  <c:v>Positive Impact</c:v>
                </c:pt>
              </c:strCache>
            </c:strRef>
          </c:tx>
          <c:spPr>
            <a:solidFill>
              <a:srgbClr val="53A035">
                <a:alpha val="70000"/>
              </a:srgbClr>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Sheet1!$A$2:$A$3</c:f>
              <c:strCache>
                <c:ptCount val="2"/>
                <c:pt idx="0">
                  <c:v>If the district moved the high school start time to 8:30 a.m., what impact would that have on you and your family? (N=3,147)</c:v>
                </c:pt>
                <c:pt idx="1">
                  <c:v>If the school end time were changed to 3:30 p.m., what impact would that have on your family? (N=3,150)</c:v>
                </c:pt>
              </c:strCache>
            </c:strRef>
          </c:cat>
          <c:val>
            <c:numRef>
              <c:f>Sheet1!$C$2:$C$3</c:f>
              <c:numCache>
                <c:formatCode>0%</c:formatCode>
                <c:ptCount val="2"/>
                <c:pt idx="0">
                  <c:v>0.28999999999999998</c:v>
                </c:pt>
                <c:pt idx="1">
                  <c:v>0.14000000000000001</c:v>
                </c:pt>
              </c:numCache>
            </c:numRef>
          </c:val>
          <c:extLst xmlns:c16r2="http://schemas.microsoft.com/office/drawing/2015/06/chart">
            <c:ext xmlns:c16="http://schemas.microsoft.com/office/drawing/2014/chart" uri="{C3380CC4-5D6E-409C-BE32-E72D297353CC}">
              <c16:uniqueId val="{00000008-4750-4F0D-A023-D97528410F8A}"/>
            </c:ext>
          </c:extLst>
        </c:ser>
        <c:ser>
          <c:idx val="2"/>
          <c:order val="2"/>
          <c:tx>
            <c:strRef>
              <c:f>Sheet1!$D$1</c:f>
              <c:strCache>
                <c:ptCount val="1"/>
                <c:pt idx="0">
                  <c:v>No Impact</c:v>
                </c:pt>
              </c:strCache>
            </c:strRef>
          </c:tx>
          <c:spPr>
            <a:solidFill>
              <a:srgbClr val="BFBFBF"/>
            </a:solidFill>
            <a:effectLst/>
          </c:spPr>
          <c:invertIfNegative val="0"/>
          <c:dLbls>
            <c:spPr>
              <a:noFill/>
              <a:ln>
                <a:noFill/>
              </a:ln>
              <a:effectLst/>
            </c:spPr>
            <c:txPr>
              <a:bodyPr/>
              <a:lstStyle/>
              <a:p>
                <a:pPr>
                  <a:defRPr b="1">
                    <a:solidFill>
                      <a:sysClr val="windowText" lastClr="000000"/>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Sheet1!$A$2:$A$3</c:f>
              <c:strCache>
                <c:ptCount val="2"/>
                <c:pt idx="0">
                  <c:v>If the district moved the high school start time to 8:30 a.m., what impact would that have on you and your family? (N=3,147)</c:v>
                </c:pt>
                <c:pt idx="1">
                  <c:v>If the school end time were changed to 3:30 p.m., what impact would that have on your family? (N=3,150)</c:v>
                </c:pt>
              </c:strCache>
            </c:strRef>
          </c:cat>
          <c:val>
            <c:numRef>
              <c:f>Sheet1!$D$2:$D$3</c:f>
              <c:numCache>
                <c:formatCode>0%</c:formatCode>
                <c:ptCount val="2"/>
                <c:pt idx="0">
                  <c:v>0.33</c:v>
                </c:pt>
                <c:pt idx="1">
                  <c:v>0.52</c:v>
                </c:pt>
              </c:numCache>
            </c:numRef>
          </c:val>
          <c:extLst xmlns:c16r2="http://schemas.microsoft.com/office/drawing/2015/06/chart">
            <c:ext xmlns:c16="http://schemas.microsoft.com/office/drawing/2014/chart" uri="{C3380CC4-5D6E-409C-BE32-E72D297353CC}">
              <c16:uniqueId val="{00000009-4750-4F0D-A023-D97528410F8A}"/>
            </c:ext>
          </c:extLst>
        </c:ser>
        <c:ser>
          <c:idx val="3"/>
          <c:order val="3"/>
          <c:tx>
            <c:strRef>
              <c:f>Sheet1!$E$1</c:f>
              <c:strCache>
                <c:ptCount val="1"/>
                <c:pt idx="0">
                  <c:v>Negative Impact</c:v>
                </c:pt>
              </c:strCache>
            </c:strRef>
          </c:tx>
          <c:spPr>
            <a:solidFill>
              <a:srgbClr val="F1AA19">
                <a:alpha val="70000"/>
              </a:srgbClr>
            </a:solidFill>
            <a:effectLst>
              <a:outerShdw blurRad="40000" dist="20000" dir="5400000" sx="1000" sy="1000" rotWithShape="0">
                <a:srgbClr val="000000">
                  <a:alpha val="0"/>
                </a:srgbClr>
              </a:outerShdw>
            </a:effectLst>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Sheet1!$A$2:$A$3</c:f>
              <c:strCache>
                <c:ptCount val="2"/>
                <c:pt idx="0">
                  <c:v>If the district moved the high school start time to 8:30 a.m., what impact would that have on you and your family? (N=3,147)</c:v>
                </c:pt>
                <c:pt idx="1">
                  <c:v>If the school end time were changed to 3:30 p.m., what impact would that have on your family? (N=3,150)</c:v>
                </c:pt>
              </c:strCache>
            </c:strRef>
          </c:cat>
          <c:val>
            <c:numRef>
              <c:f>Sheet1!$E$2:$E$3</c:f>
              <c:numCache>
                <c:formatCode>0%</c:formatCode>
                <c:ptCount val="2"/>
                <c:pt idx="0">
                  <c:v>0.11</c:v>
                </c:pt>
                <c:pt idx="1">
                  <c:v>0.15</c:v>
                </c:pt>
              </c:numCache>
            </c:numRef>
          </c:val>
          <c:extLst xmlns:c16r2="http://schemas.microsoft.com/office/drawing/2015/06/chart">
            <c:ext xmlns:c16="http://schemas.microsoft.com/office/drawing/2014/chart" uri="{C3380CC4-5D6E-409C-BE32-E72D297353CC}">
              <c16:uniqueId val="{0000000A-4750-4F0D-A023-D97528410F8A}"/>
            </c:ext>
          </c:extLst>
        </c:ser>
        <c:ser>
          <c:idx val="4"/>
          <c:order val="4"/>
          <c:tx>
            <c:strRef>
              <c:f>Sheet1!$F$1</c:f>
              <c:strCache>
                <c:ptCount val="1"/>
                <c:pt idx="0">
                  <c:v>Very Negative Impact</c:v>
                </c:pt>
              </c:strCache>
            </c:strRef>
          </c:tx>
          <c:spPr>
            <a:solidFill>
              <a:srgbClr val="F1AA19"/>
            </a:solidFill>
            <a:effectLst>
              <a:outerShdw blurRad="40000" dist="20000" dir="5400000" sx="1000" sy="1000" rotWithShape="0">
                <a:srgbClr val="000000">
                  <a:alpha val="0"/>
                </a:srgbClr>
              </a:outerShdw>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Sheet1!$A$2:$A$3</c:f>
              <c:strCache>
                <c:ptCount val="2"/>
                <c:pt idx="0">
                  <c:v>If the district moved the high school start time to 8:30 a.m., what impact would that have on you and your family? (N=3,147)</c:v>
                </c:pt>
                <c:pt idx="1">
                  <c:v>If the school end time were changed to 3:30 p.m., what impact would that have on your family? (N=3,150)</c:v>
                </c:pt>
              </c:strCache>
            </c:strRef>
          </c:cat>
          <c:val>
            <c:numRef>
              <c:f>Sheet1!$F$2:$F$3</c:f>
              <c:numCache>
                <c:formatCode>0%</c:formatCode>
                <c:ptCount val="2"/>
                <c:pt idx="0">
                  <c:v>7.0000000000000007E-2</c:v>
                </c:pt>
                <c:pt idx="1">
                  <c:v>0.1</c:v>
                </c:pt>
              </c:numCache>
            </c:numRef>
          </c:val>
          <c:extLst xmlns:c16r2="http://schemas.microsoft.com/office/drawing/2015/06/chart">
            <c:ext xmlns:c16="http://schemas.microsoft.com/office/drawing/2014/chart" uri="{C3380CC4-5D6E-409C-BE32-E72D297353CC}">
              <c16:uniqueId val="{0000000B-4750-4F0D-A023-D97528410F8A}"/>
            </c:ext>
          </c:extLst>
        </c:ser>
        <c:dLbls>
          <c:showLegendKey val="0"/>
          <c:showVal val="0"/>
          <c:showCatName val="0"/>
          <c:showSerName val="0"/>
          <c:showPercent val="0"/>
          <c:showBubbleSize val="0"/>
        </c:dLbls>
        <c:gapWidth val="50"/>
        <c:overlap val="100"/>
        <c:axId val="80868480"/>
        <c:axId val="80870016"/>
      </c:barChart>
      <c:catAx>
        <c:axId val="80868480"/>
        <c:scaling>
          <c:orientation val="maxMin"/>
        </c:scaling>
        <c:delete val="0"/>
        <c:axPos val="l"/>
        <c:numFmt formatCode="General" sourceLinked="0"/>
        <c:majorTickMark val="out"/>
        <c:minorTickMark val="none"/>
        <c:tickLblPos val="nextTo"/>
        <c:txPr>
          <a:bodyPr/>
          <a:lstStyle/>
          <a:p>
            <a:pPr>
              <a:defRPr sz="1400"/>
            </a:pPr>
            <a:endParaRPr lang="en-US"/>
          </a:p>
        </c:txPr>
        <c:crossAx val="80870016"/>
        <c:crosses val="autoZero"/>
        <c:auto val="1"/>
        <c:lblAlgn val="ctr"/>
        <c:lblOffset val="100"/>
        <c:noMultiLvlLbl val="0"/>
      </c:catAx>
      <c:valAx>
        <c:axId val="80870016"/>
        <c:scaling>
          <c:orientation val="minMax"/>
          <c:max val="1"/>
          <c:min val="0"/>
        </c:scaling>
        <c:delete val="0"/>
        <c:axPos val="b"/>
        <c:numFmt formatCode="0%" sourceLinked="1"/>
        <c:majorTickMark val="out"/>
        <c:minorTickMark val="none"/>
        <c:tickLblPos val="nextTo"/>
        <c:crossAx val="80868480"/>
        <c:crosses val="max"/>
        <c:crossBetween val="between"/>
        <c:majorUnit val="0.2"/>
      </c:valAx>
    </c:plotArea>
    <c:legend>
      <c:legendPos val="b"/>
      <c:overlay val="0"/>
    </c:legend>
    <c:plotVisOnly val="1"/>
    <c:dispBlanksAs val="gap"/>
    <c:showDLblsOverMax val="0"/>
  </c:chart>
  <c:txPr>
    <a:bodyPr/>
    <a:lstStyle/>
    <a:p>
      <a:pPr>
        <a:defRPr sz="1400"/>
      </a:pPr>
      <a:endParaRPr lang="en-US"/>
    </a:p>
  </c:txPr>
  <c:externalData r:id="rId2">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Sheet1!$B$1</c:f>
              <c:strCache>
                <c:ptCount val="1"/>
                <c:pt idx="0">
                  <c:v>Strongly Support</c:v>
                </c:pt>
              </c:strCache>
            </c:strRef>
          </c:tx>
          <c:spPr>
            <a:solidFill>
              <a:srgbClr val="53A035"/>
            </a:solidFill>
            <a:effectLst/>
          </c:spPr>
          <c:invertIfNegative val="0"/>
          <c:dLbls>
            <c:dLbl>
              <c:idx val="0"/>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4E5E-4F8D-B355-B466D826967F}"/>
                </c:ext>
              </c:extLst>
            </c:dLbl>
            <c:dLbl>
              <c:idx val="1"/>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4E5E-4F8D-B355-B466D826967F}"/>
                </c:ext>
              </c:extLst>
            </c:dLbl>
            <c:dLbl>
              <c:idx val="2"/>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4E5E-4F8D-B355-B466D826967F}"/>
                </c:ext>
              </c:extLst>
            </c:dLbl>
            <c:dLbl>
              <c:idx val="3"/>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4E5E-4F8D-B355-B466D826967F}"/>
                </c:ext>
              </c:extLst>
            </c:dLbl>
            <c:dLbl>
              <c:idx val="4"/>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4E5E-4F8D-B355-B466D826967F}"/>
                </c:ext>
              </c:extLst>
            </c:dLbl>
            <c:dLbl>
              <c:idx val="5"/>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4E5E-4F8D-B355-B466D826967F}"/>
                </c:ext>
              </c:extLst>
            </c:dLbl>
            <c:dLbl>
              <c:idx val="6"/>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4E5E-4F8D-B355-B466D826967F}"/>
                </c:ext>
              </c:extLst>
            </c:dLbl>
            <c:spPr>
              <a:noFill/>
              <a:ln>
                <a:noFill/>
              </a:ln>
              <a:effectLst/>
            </c:spPr>
            <c:txPr>
              <a:bodyPr/>
              <a:lstStyle/>
              <a:p>
                <a:pPr>
                  <a:defRPr b="1">
                    <a:solidFill>
                      <a:schemeClr val="tx1"/>
                    </a:solidFill>
                  </a:defRPr>
                </a:pPr>
                <a:endParaRPr lang="en-US"/>
              </a:p>
            </c:txPr>
            <c:dLblPos val="ct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strRef>
              <c:f>Sheet1!$A$2:$A$7</c:f>
              <c:strCache>
                <c:ptCount val="6"/>
                <c:pt idx="0">
                  <c:v>Parents of Current Students (N=6,962)</c:v>
                </c:pt>
                <c:pt idx="1">
                  <c:v>High School Students (N=2,010)</c:v>
                </c:pt>
                <c:pt idx="2">
                  <c:v>Students (via parent/community survey) (N=825)</c:v>
                </c:pt>
                <c:pt idx="3">
                  <c:v>High School Employees (N=395)</c:v>
                </c:pt>
                <c:pt idx="4">
                  <c:v>Parents of Future Students (N=130)</c:v>
                </c:pt>
                <c:pt idx="5">
                  <c:v>Other Community Members (N=1,333)</c:v>
                </c:pt>
              </c:strCache>
            </c:strRef>
          </c:cat>
          <c:val>
            <c:numRef>
              <c:f>Sheet1!$B$2:$B$7</c:f>
              <c:numCache>
                <c:formatCode>0%</c:formatCode>
                <c:ptCount val="6"/>
                <c:pt idx="0">
                  <c:v>0.13</c:v>
                </c:pt>
                <c:pt idx="1">
                  <c:v>0.33</c:v>
                </c:pt>
                <c:pt idx="2">
                  <c:v>0.33</c:v>
                </c:pt>
                <c:pt idx="3">
                  <c:v>0.09</c:v>
                </c:pt>
                <c:pt idx="4">
                  <c:v>0.12</c:v>
                </c:pt>
                <c:pt idx="5">
                  <c:v>0.2</c:v>
                </c:pt>
              </c:numCache>
            </c:numRef>
          </c:val>
          <c:extLst xmlns:c16r2="http://schemas.microsoft.com/office/drawing/2015/06/chart">
            <c:ext xmlns:c16="http://schemas.microsoft.com/office/drawing/2014/chart" uri="{C3380CC4-5D6E-409C-BE32-E72D297353CC}">
              <c16:uniqueId val="{00000007-4E5E-4F8D-B355-B466D826967F}"/>
            </c:ext>
          </c:extLst>
        </c:ser>
        <c:ser>
          <c:idx val="1"/>
          <c:order val="1"/>
          <c:tx>
            <c:strRef>
              <c:f>Sheet1!$C$1</c:f>
              <c:strCache>
                <c:ptCount val="1"/>
                <c:pt idx="0">
                  <c:v>Support</c:v>
                </c:pt>
              </c:strCache>
            </c:strRef>
          </c:tx>
          <c:spPr>
            <a:solidFill>
              <a:srgbClr val="53A035">
                <a:alpha val="70000"/>
              </a:srgbClr>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Sheet1!$A$2:$A$7</c:f>
              <c:strCache>
                <c:ptCount val="6"/>
                <c:pt idx="0">
                  <c:v>Parents of Current Students (N=6,962)</c:v>
                </c:pt>
                <c:pt idx="1">
                  <c:v>High School Students (N=2,010)</c:v>
                </c:pt>
                <c:pt idx="2">
                  <c:v>Students (via parent/community survey) (N=825)</c:v>
                </c:pt>
                <c:pt idx="3">
                  <c:v>High School Employees (N=395)</c:v>
                </c:pt>
                <c:pt idx="4">
                  <c:v>Parents of Future Students (N=130)</c:v>
                </c:pt>
                <c:pt idx="5">
                  <c:v>Other Community Members (N=1,333)</c:v>
                </c:pt>
              </c:strCache>
            </c:strRef>
          </c:cat>
          <c:val>
            <c:numRef>
              <c:f>Sheet1!$C$2:$C$7</c:f>
              <c:numCache>
                <c:formatCode>0%</c:formatCode>
                <c:ptCount val="6"/>
                <c:pt idx="0">
                  <c:v>0.33</c:v>
                </c:pt>
                <c:pt idx="1">
                  <c:v>0.31</c:v>
                </c:pt>
                <c:pt idx="2">
                  <c:v>0.3</c:v>
                </c:pt>
                <c:pt idx="3">
                  <c:v>0.25</c:v>
                </c:pt>
                <c:pt idx="4">
                  <c:v>0.35</c:v>
                </c:pt>
                <c:pt idx="5">
                  <c:v>0.31</c:v>
                </c:pt>
              </c:numCache>
            </c:numRef>
          </c:val>
          <c:extLst xmlns:c16r2="http://schemas.microsoft.com/office/drawing/2015/06/chart">
            <c:ext xmlns:c16="http://schemas.microsoft.com/office/drawing/2014/chart" uri="{C3380CC4-5D6E-409C-BE32-E72D297353CC}">
              <c16:uniqueId val="{00000008-4E5E-4F8D-B355-B466D826967F}"/>
            </c:ext>
          </c:extLst>
        </c:ser>
        <c:ser>
          <c:idx val="2"/>
          <c:order val="2"/>
          <c:tx>
            <c:strRef>
              <c:f>Sheet1!$D$1</c:f>
              <c:strCache>
                <c:ptCount val="1"/>
                <c:pt idx="0">
                  <c:v>Oppose</c:v>
                </c:pt>
              </c:strCache>
            </c:strRef>
          </c:tx>
          <c:spPr>
            <a:solidFill>
              <a:srgbClr val="F1AA19">
                <a:alpha val="70000"/>
              </a:srgbClr>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Sheet1!$A$2:$A$7</c:f>
              <c:strCache>
                <c:ptCount val="6"/>
                <c:pt idx="0">
                  <c:v>Parents of Current Students (N=6,962)</c:v>
                </c:pt>
                <c:pt idx="1">
                  <c:v>High School Students (N=2,010)</c:v>
                </c:pt>
                <c:pt idx="2">
                  <c:v>Students (via parent/community survey) (N=825)</c:v>
                </c:pt>
                <c:pt idx="3">
                  <c:v>High School Employees (N=395)</c:v>
                </c:pt>
                <c:pt idx="4">
                  <c:v>Parents of Future Students (N=130)</c:v>
                </c:pt>
                <c:pt idx="5">
                  <c:v>Other Community Members (N=1,333)</c:v>
                </c:pt>
              </c:strCache>
            </c:strRef>
          </c:cat>
          <c:val>
            <c:numRef>
              <c:f>Sheet1!$D$2:$D$7</c:f>
              <c:numCache>
                <c:formatCode>0%</c:formatCode>
                <c:ptCount val="6"/>
                <c:pt idx="0">
                  <c:v>0.21</c:v>
                </c:pt>
                <c:pt idx="1">
                  <c:v>0.14000000000000001</c:v>
                </c:pt>
                <c:pt idx="2">
                  <c:v>0.11</c:v>
                </c:pt>
                <c:pt idx="3">
                  <c:v>0.26</c:v>
                </c:pt>
                <c:pt idx="4">
                  <c:v>0.25</c:v>
                </c:pt>
                <c:pt idx="5">
                  <c:v>0.17</c:v>
                </c:pt>
              </c:numCache>
            </c:numRef>
          </c:val>
          <c:extLst xmlns:c16r2="http://schemas.microsoft.com/office/drawing/2015/06/chart">
            <c:ext xmlns:c16="http://schemas.microsoft.com/office/drawing/2014/chart" uri="{C3380CC4-5D6E-409C-BE32-E72D297353CC}">
              <c16:uniqueId val="{00000009-4E5E-4F8D-B355-B466D826967F}"/>
            </c:ext>
          </c:extLst>
        </c:ser>
        <c:ser>
          <c:idx val="3"/>
          <c:order val="3"/>
          <c:tx>
            <c:strRef>
              <c:f>Sheet1!$E$1</c:f>
              <c:strCache>
                <c:ptCount val="1"/>
                <c:pt idx="0">
                  <c:v>Strongly Oppose</c:v>
                </c:pt>
              </c:strCache>
            </c:strRef>
          </c:tx>
          <c:spPr>
            <a:solidFill>
              <a:srgbClr val="F1AA19"/>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Sheet1!$A$2:$A$7</c:f>
              <c:strCache>
                <c:ptCount val="6"/>
                <c:pt idx="0">
                  <c:v>Parents of Current Students (N=6,962)</c:v>
                </c:pt>
                <c:pt idx="1">
                  <c:v>High School Students (N=2,010)</c:v>
                </c:pt>
                <c:pt idx="2">
                  <c:v>Students (via parent/community survey) (N=825)</c:v>
                </c:pt>
                <c:pt idx="3">
                  <c:v>High School Employees (N=395)</c:v>
                </c:pt>
                <c:pt idx="4">
                  <c:v>Parents of Future Students (N=130)</c:v>
                </c:pt>
                <c:pt idx="5">
                  <c:v>Other Community Members (N=1,333)</c:v>
                </c:pt>
              </c:strCache>
            </c:strRef>
          </c:cat>
          <c:val>
            <c:numRef>
              <c:f>Sheet1!$E$2:$E$7</c:f>
              <c:numCache>
                <c:formatCode>0%</c:formatCode>
                <c:ptCount val="6"/>
                <c:pt idx="0">
                  <c:v>0.17</c:v>
                </c:pt>
                <c:pt idx="1">
                  <c:v>0.09</c:v>
                </c:pt>
                <c:pt idx="2">
                  <c:v>0.12</c:v>
                </c:pt>
                <c:pt idx="3">
                  <c:v>0.33</c:v>
                </c:pt>
                <c:pt idx="4">
                  <c:v>0.22</c:v>
                </c:pt>
                <c:pt idx="5">
                  <c:v>0.18</c:v>
                </c:pt>
              </c:numCache>
            </c:numRef>
          </c:val>
          <c:extLst xmlns:c16r2="http://schemas.microsoft.com/office/drawing/2015/06/chart">
            <c:ext xmlns:c16="http://schemas.microsoft.com/office/drawing/2014/chart" uri="{C3380CC4-5D6E-409C-BE32-E72D297353CC}">
              <c16:uniqueId val="{0000000A-4E5E-4F8D-B355-B466D826967F}"/>
            </c:ext>
          </c:extLst>
        </c:ser>
        <c:ser>
          <c:idx val="4"/>
          <c:order val="4"/>
          <c:tx>
            <c:strRef>
              <c:f>Sheet1!$F$1</c:f>
              <c:strCache>
                <c:ptCount val="1"/>
                <c:pt idx="0">
                  <c:v>No Opinion</c:v>
                </c:pt>
              </c:strCache>
            </c:strRef>
          </c:tx>
          <c:spPr>
            <a:solidFill>
              <a:sysClr val="windowText" lastClr="000000">
                <a:lumMod val="50000"/>
                <a:lumOff val="50000"/>
              </a:sysClr>
            </a:solidFill>
            <a:effectLst/>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Sheet1!$A$2:$A$7</c:f>
              <c:strCache>
                <c:ptCount val="6"/>
                <c:pt idx="0">
                  <c:v>Parents of Current Students (N=6,962)</c:v>
                </c:pt>
                <c:pt idx="1">
                  <c:v>High School Students (N=2,010)</c:v>
                </c:pt>
                <c:pt idx="2">
                  <c:v>Students (via parent/community survey) (N=825)</c:v>
                </c:pt>
                <c:pt idx="3">
                  <c:v>High School Employees (N=395)</c:v>
                </c:pt>
                <c:pt idx="4">
                  <c:v>Parents of Future Students (N=130)</c:v>
                </c:pt>
                <c:pt idx="5">
                  <c:v>Other Community Members (N=1,333)</c:v>
                </c:pt>
              </c:strCache>
            </c:strRef>
          </c:cat>
          <c:val>
            <c:numRef>
              <c:f>Sheet1!$F$2:$F$7</c:f>
              <c:numCache>
                <c:formatCode>0%</c:formatCode>
                <c:ptCount val="6"/>
                <c:pt idx="0">
                  <c:v>0.15</c:v>
                </c:pt>
                <c:pt idx="1">
                  <c:v>0.13</c:v>
                </c:pt>
                <c:pt idx="2">
                  <c:v>0.14000000000000001</c:v>
                </c:pt>
                <c:pt idx="3">
                  <c:v>7.0000000000000007E-2</c:v>
                </c:pt>
                <c:pt idx="4">
                  <c:v>0.06</c:v>
                </c:pt>
                <c:pt idx="5">
                  <c:v>0.14000000000000001</c:v>
                </c:pt>
              </c:numCache>
            </c:numRef>
          </c:val>
          <c:extLst xmlns:c16r2="http://schemas.microsoft.com/office/drawing/2015/06/chart">
            <c:ext xmlns:c16="http://schemas.microsoft.com/office/drawing/2014/chart" uri="{C3380CC4-5D6E-409C-BE32-E72D297353CC}">
              <c16:uniqueId val="{0000000B-4E5E-4F8D-B355-B466D826967F}"/>
            </c:ext>
          </c:extLst>
        </c:ser>
        <c:dLbls>
          <c:showLegendKey val="0"/>
          <c:showVal val="0"/>
          <c:showCatName val="0"/>
          <c:showSerName val="0"/>
          <c:showPercent val="0"/>
          <c:showBubbleSize val="0"/>
        </c:dLbls>
        <c:gapWidth val="50"/>
        <c:overlap val="100"/>
        <c:axId val="81078144"/>
        <c:axId val="81079680"/>
      </c:barChart>
      <c:catAx>
        <c:axId val="81078144"/>
        <c:scaling>
          <c:orientation val="maxMin"/>
        </c:scaling>
        <c:delete val="0"/>
        <c:axPos val="l"/>
        <c:numFmt formatCode="General" sourceLinked="0"/>
        <c:majorTickMark val="out"/>
        <c:minorTickMark val="none"/>
        <c:tickLblPos val="nextTo"/>
        <c:txPr>
          <a:bodyPr/>
          <a:lstStyle/>
          <a:p>
            <a:pPr>
              <a:defRPr sz="1400"/>
            </a:pPr>
            <a:endParaRPr lang="en-US"/>
          </a:p>
        </c:txPr>
        <c:crossAx val="81079680"/>
        <c:crosses val="autoZero"/>
        <c:auto val="1"/>
        <c:lblAlgn val="ctr"/>
        <c:lblOffset val="100"/>
        <c:noMultiLvlLbl val="0"/>
      </c:catAx>
      <c:valAx>
        <c:axId val="81079680"/>
        <c:scaling>
          <c:orientation val="minMax"/>
          <c:max val="1"/>
          <c:min val="0"/>
        </c:scaling>
        <c:delete val="0"/>
        <c:axPos val="b"/>
        <c:numFmt formatCode="0%" sourceLinked="1"/>
        <c:majorTickMark val="out"/>
        <c:minorTickMark val="none"/>
        <c:tickLblPos val="nextTo"/>
        <c:crossAx val="81078144"/>
        <c:crosses val="max"/>
        <c:crossBetween val="between"/>
        <c:majorUnit val="0.2"/>
      </c:valAx>
    </c:plotArea>
    <c:legend>
      <c:legendPos val="b"/>
      <c:overlay val="0"/>
    </c:legend>
    <c:plotVisOnly val="1"/>
    <c:dispBlanksAs val="gap"/>
    <c:showDLblsOverMax val="0"/>
  </c:chart>
  <c:txPr>
    <a:bodyPr/>
    <a:lstStyle/>
    <a:p>
      <a:pPr>
        <a:defRPr sz="1400"/>
      </a:pPr>
      <a:endParaRPr lang="en-US"/>
    </a:p>
  </c:txPr>
  <c:externalData r:id="rId2">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Sheet1!$B$1</c:f>
              <c:strCache>
                <c:ptCount val="1"/>
                <c:pt idx="0">
                  <c:v>Strongly Support</c:v>
                </c:pt>
              </c:strCache>
            </c:strRef>
          </c:tx>
          <c:spPr>
            <a:solidFill>
              <a:srgbClr val="53A035"/>
            </a:solidFill>
            <a:effectLst/>
          </c:spPr>
          <c:invertIfNegative val="0"/>
          <c:dLbls>
            <c:dLbl>
              <c:idx val="0"/>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0126-4DE4-B846-DFD7AC5ECEDE}"/>
                </c:ext>
              </c:extLst>
            </c:dLbl>
            <c:dLbl>
              <c:idx val="1"/>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0126-4DE4-B846-DFD7AC5ECEDE}"/>
                </c:ext>
              </c:extLst>
            </c:dLbl>
            <c:dLbl>
              <c:idx val="2"/>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6807-4395-B633-DA5B323A67B2}"/>
                </c:ext>
              </c:extLst>
            </c:dLbl>
            <c:dLbl>
              <c:idx val="4"/>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0126-4DE4-B846-DFD7AC5ECEDE}"/>
                </c:ext>
              </c:extLst>
            </c:dLbl>
            <c:dLbl>
              <c:idx val="5"/>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0126-4DE4-B846-DFD7AC5ECEDE}"/>
                </c:ext>
              </c:extLst>
            </c:dLbl>
            <c:dLbl>
              <c:idx val="6"/>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0126-4DE4-B846-DFD7AC5ECEDE}"/>
                </c:ext>
              </c:extLst>
            </c:dLbl>
            <c:spPr>
              <a:noFill/>
              <a:ln>
                <a:noFill/>
              </a:ln>
              <a:effectLst/>
            </c:spPr>
            <c:txPr>
              <a:bodyPr/>
              <a:lstStyle/>
              <a:p>
                <a:pPr>
                  <a:defRPr b="1">
                    <a:solidFill>
                      <a:schemeClr val="tx1"/>
                    </a:solidFill>
                  </a:defRPr>
                </a:pPr>
                <a:endParaRPr lang="en-US"/>
              </a:p>
            </c:txPr>
            <c:dLblPos val="ct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strRef>
              <c:f>Sheet1!$A$2:$A$4</c:f>
              <c:strCache>
                <c:ptCount val="3"/>
                <c:pt idx="0">
                  <c:v>Parents of Current Students (N=3,150)</c:v>
                </c:pt>
                <c:pt idx="1">
                  <c:v>High School Students (N=2,010)</c:v>
                </c:pt>
                <c:pt idx="2">
                  <c:v>High School Employees (N=394)</c:v>
                </c:pt>
              </c:strCache>
            </c:strRef>
          </c:cat>
          <c:val>
            <c:numRef>
              <c:f>Sheet1!$B$2:$B$4</c:f>
              <c:numCache>
                <c:formatCode>0%</c:formatCode>
                <c:ptCount val="3"/>
                <c:pt idx="0">
                  <c:v>0.28999999999999998</c:v>
                </c:pt>
                <c:pt idx="1">
                  <c:v>0.44</c:v>
                </c:pt>
                <c:pt idx="2">
                  <c:v>0.14000000000000001</c:v>
                </c:pt>
              </c:numCache>
            </c:numRef>
          </c:val>
          <c:extLst xmlns:c16r2="http://schemas.microsoft.com/office/drawing/2015/06/chart">
            <c:ext xmlns:c16="http://schemas.microsoft.com/office/drawing/2014/chart" uri="{C3380CC4-5D6E-409C-BE32-E72D297353CC}">
              <c16:uniqueId val="{00000006-0126-4DE4-B846-DFD7AC5ECEDE}"/>
            </c:ext>
          </c:extLst>
        </c:ser>
        <c:ser>
          <c:idx val="1"/>
          <c:order val="1"/>
          <c:tx>
            <c:strRef>
              <c:f>Sheet1!$C$1</c:f>
              <c:strCache>
                <c:ptCount val="1"/>
                <c:pt idx="0">
                  <c:v>Support</c:v>
                </c:pt>
              </c:strCache>
            </c:strRef>
          </c:tx>
          <c:spPr>
            <a:solidFill>
              <a:srgbClr val="53A035">
                <a:alpha val="70000"/>
              </a:srgbClr>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Parents of Current Students (N=3,150)</c:v>
                </c:pt>
                <c:pt idx="1">
                  <c:v>High School Students (N=2,010)</c:v>
                </c:pt>
                <c:pt idx="2">
                  <c:v>High School Employees (N=394)</c:v>
                </c:pt>
              </c:strCache>
            </c:strRef>
          </c:cat>
          <c:val>
            <c:numRef>
              <c:f>Sheet1!$C$2:$C$4</c:f>
              <c:numCache>
                <c:formatCode>0%</c:formatCode>
                <c:ptCount val="3"/>
                <c:pt idx="0">
                  <c:v>0.38</c:v>
                </c:pt>
                <c:pt idx="1">
                  <c:v>0.4</c:v>
                </c:pt>
                <c:pt idx="2">
                  <c:v>0.43</c:v>
                </c:pt>
              </c:numCache>
            </c:numRef>
          </c:val>
          <c:extLst xmlns:c16r2="http://schemas.microsoft.com/office/drawing/2015/06/chart">
            <c:ext xmlns:c16="http://schemas.microsoft.com/office/drawing/2014/chart" uri="{C3380CC4-5D6E-409C-BE32-E72D297353CC}">
              <c16:uniqueId val="{00000008-0126-4DE4-B846-DFD7AC5ECEDE}"/>
            </c:ext>
          </c:extLst>
        </c:ser>
        <c:ser>
          <c:idx val="2"/>
          <c:order val="2"/>
          <c:tx>
            <c:strRef>
              <c:f>Sheet1!$D$1</c:f>
              <c:strCache>
                <c:ptCount val="1"/>
                <c:pt idx="0">
                  <c:v>Oppose</c:v>
                </c:pt>
              </c:strCache>
            </c:strRef>
          </c:tx>
          <c:spPr>
            <a:solidFill>
              <a:srgbClr val="F1AA19">
                <a:alpha val="70000"/>
              </a:srgbClr>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Parents of Current Students (N=3,150)</c:v>
                </c:pt>
                <c:pt idx="1">
                  <c:v>High School Students (N=2,010)</c:v>
                </c:pt>
                <c:pt idx="2">
                  <c:v>High School Employees (N=394)</c:v>
                </c:pt>
              </c:strCache>
            </c:strRef>
          </c:cat>
          <c:val>
            <c:numRef>
              <c:f>Sheet1!$D$2:$D$4</c:f>
              <c:numCache>
                <c:formatCode>0%</c:formatCode>
                <c:ptCount val="3"/>
                <c:pt idx="0">
                  <c:v>0.11</c:v>
                </c:pt>
                <c:pt idx="1">
                  <c:v>0.06</c:v>
                </c:pt>
                <c:pt idx="2">
                  <c:v>0.15</c:v>
                </c:pt>
              </c:numCache>
            </c:numRef>
          </c:val>
          <c:extLst xmlns:c16r2="http://schemas.microsoft.com/office/drawing/2015/06/chart">
            <c:ext xmlns:c16="http://schemas.microsoft.com/office/drawing/2014/chart" uri="{C3380CC4-5D6E-409C-BE32-E72D297353CC}">
              <c16:uniqueId val="{0000000A-0126-4DE4-B846-DFD7AC5ECEDE}"/>
            </c:ext>
          </c:extLst>
        </c:ser>
        <c:ser>
          <c:idx val="3"/>
          <c:order val="3"/>
          <c:tx>
            <c:strRef>
              <c:f>Sheet1!$E$1</c:f>
              <c:strCache>
                <c:ptCount val="1"/>
                <c:pt idx="0">
                  <c:v>Strongly Oppose</c:v>
                </c:pt>
              </c:strCache>
            </c:strRef>
          </c:tx>
          <c:spPr>
            <a:solidFill>
              <a:srgbClr val="F1AA19"/>
            </a:solidFill>
            <a:effectLst/>
          </c:spPr>
          <c:invertIfNegative val="0"/>
          <c:dLbls>
            <c:dLbl>
              <c:idx val="1"/>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0126-4DE4-B846-DFD7AC5ECEDE}"/>
                </c:ext>
              </c:extLst>
            </c:dLbl>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Parents of Current Students (N=3,150)</c:v>
                </c:pt>
                <c:pt idx="1">
                  <c:v>High School Students (N=2,010)</c:v>
                </c:pt>
                <c:pt idx="2">
                  <c:v>High School Employees (N=394)</c:v>
                </c:pt>
              </c:strCache>
            </c:strRef>
          </c:cat>
          <c:val>
            <c:numRef>
              <c:f>Sheet1!$E$2:$E$4</c:f>
              <c:numCache>
                <c:formatCode>0%</c:formatCode>
                <c:ptCount val="3"/>
                <c:pt idx="0">
                  <c:v>0.08</c:v>
                </c:pt>
                <c:pt idx="1">
                  <c:v>0.02</c:v>
                </c:pt>
                <c:pt idx="2">
                  <c:v>0.13</c:v>
                </c:pt>
              </c:numCache>
            </c:numRef>
          </c:val>
          <c:extLst xmlns:c16r2="http://schemas.microsoft.com/office/drawing/2015/06/chart">
            <c:ext xmlns:c16="http://schemas.microsoft.com/office/drawing/2014/chart" uri="{C3380CC4-5D6E-409C-BE32-E72D297353CC}">
              <c16:uniqueId val="{0000000D-0126-4DE4-B846-DFD7AC5ECEDE}"/>
            </c:ext>
          </c:extLst>
        </c:ser>
        <c:ser>
          <c:idx val="4"/>
          <c:order val="4"/>
          <c:tx>
            <c:strRef>
              <c:f>Sheet1!$F$1</c:f>
              <c:strCache>
                <c:ptCount val="1"/>
                <c:pt idx="0">
                  <c:v>No Opinion</c:v>
                </c:pt>
              </c:strCache>
            </c:strRef>
          </c:tx>
          <c:spPr>
            <a:solidFill>
              <a:sysClr val="windowText" lastClr="000000">
                <a:lumMod val="50000"/>
                <a:lumOff val="50000"/>
              </a:sysClr>
            </a:solidFill>
            <a:effectLst/>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Parents of Current Students (N=3,150)</c:v>
                </c:pt>
                <c:pt idx="1">
                  <c:v>High School Students (N=2,010)</c:v>
                </c:pt>
                <c:pt idx="2">
                  <c:v>High School Employees (N=394)</c:v>
                </c:pt>
              </c:strCache>
            </c:strRef>
          </c:cat>
          <c:val>
            <c:numRef>
              <c:f>Sheet1!$F$2:$F$4</c:f>
              <c:numCache>
                <c:formatCode>0%</c:formatCode>
                <c:ptCount val="3"/>
                <c:pt idx="0">
                  <c:v>0.14000000000000001</c:v>
                </c:pt>
                <c:pt idx="1">
                  <c:v>0.08</c:v>
                </c:pt>
                <c:pt idx="2">
                  <c:v>0.15</c:v>
                </c:pt>
              </c:numCache>
            </c:numRef>
          </c:val>
          <c:extLst xmlns:c16r2="http://schemas.microsoft.com/office/drawing/2015/06/chart">
            <c:ext xmlns:c16="http://schemas.microsoft.com/office/drawing/2014/chart" uri="{C3380CC4-5D6E-409C-BE32-E72D297353CC}">
              <c16:uniqueId val="{0000000F-0126-4DE4-B846-DFD7AC5ECEDE}"/>
            </c:ext>
          </c:extLst>
        </c:ser>
        <c:dLbls>
          <c:showLegendKey val="0"/>
          <c:showVal val="0"/>
          <c:showCatName val="0"/>
          <c:showSerName val="0"/>
          <c:showPercent val="0"/>
          <c:showBubbleSize val="0"/>
        </c:dLbls>
        <c:gapWidth val="50"/>
        <c:overlap val="100"/>
        <c:axId val="81214080"/>
        <c:axId val="81260928"/>
      </c:barChart>
      <c:catAx>
        <c:axId val="81214080"/>
        <c:scaling>
          <c:orientation val="maxMin"/>
        </c:scaling>
        <c:delete val="0"/>
        <c:axPos val="l"/>
        <c:numFmt formatCode="General" sourceLinked="0"/>
        <c:majorTickMark val="out"/>
        <c:minorTickMark val="none"/>
        <c:tickLblPos val="nextTo"/>
        <c:txPr>
          <a:bodyPr/>
          <a:lstStyle/>
          <a:p>
            <a:pPr>
              <a:defRPr sz="1400"/>
            </a:pPr>
            <a:endParaRPr lang="en-US"/>
          </a:p>
        </c:txPr>
        <c:crossAx val="81260928"/>
        <c:crosses val="autoZero"/>
        <c:auto val="1"/>
        <c:lblAlgn val="ctr"/>
        <c:lblOffset val="100"/>
        <c:noMultiLvlLbl val="0"/>
      </c:catAx>
      <c:valAx>
        <c:axId val="81260928"/>
        <c:scaling>
          <c:orientation val="minMax"/>
          <c:max val="1"/>
          <c:min val="0"/>
        </c:scaling>
        <c:delete val="0"/>
        <c:axPos val="b"/>
        <c:numFmt formatCode="0%" sourceLinked="1"/>
        <c:majorTickMark val="out"/>
        <c:minorTickMark val="none"/>
        <c:tickLblPos val="nextTo"/>
        <c:crossAx val="81214080"/>
        <c:crosses val="max"/>
        <c:crossBetween val="between"/>
        <c:majorUnit val="0.2"/>
      </c:valAx>
    </c:plotArea>
    <c:legend>
      <c:legendPos val="b"/>
      <c:overlay val="0"/>
    </c:legend>
    <c:plotVisOnly val="1"/>
    <c:dispBlanksAs val="gap"/>
    <c:showDLblsOverMax val="0"/>
  </c:chart>
  <c:txPr>
    <a:bodyPr/>
    <a:lstStyle/>
    <a:p>
      <a:pPr>
        <a:defRPr sz="1400"/>
      </a:pPr>
      <a:endParaRPr lang="en-US"/>
    </a:p>
  </c:txPr>
  <c:externalData r:id="rId2">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Sheet1!$B$1</c:f>
              <c:strCache>
                <c:ptCount val="1"/>
                <c:pt idx="0">
                  <c:v>Strongly Support</c:v>
                </c:pt>
              </c:strCache>
            </c:strRef>
          </c:tx>
          <c:spPr>
            <a:solidFill>
              <a:srgbClr val="53A035"/>
            </a:solidFill>
            <a:effectLst/>
          </c:spPr>
          <c:invertIfNegative val="0"/>
          <c:dLbls>
            <c:dLbl>
              <c:idx val="0"/>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490A-4CF0-9A22-8EAB0F99451B}"/>
                </c:ext>
              </c:extLst>
            </c:dLbl>
            <c:dLbl>
              <c:idx val="1"/>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490A-4CF0-9A22-8EAB0F99451B}"/>
                </c:ext>
              </c:extLst>
            </c:dLbl>
            <c:dLbl>
              <c:idx val="2"/>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6A1F-40E7-8693-A7D77EA25101}"/>
                </c:ext>
              </c:extLst>
            </c:dLbl>
            <c:dLbl>
              <c:idx val="4"/>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490A-4CF0-9A22-8EAB0F99451B}"/>
                </c:ext>
              </c:extLst>
            </c:dLbl>
            <c:dLbl>
              <c:idx val="5"/>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490A-4CF0-9A22-8EAB0F99451B}"/>
                </c:ext>
              </c:extLst>
            </c:dLbl>
            <c:dLbl>
              <c:idx val="6"/>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490A-4CF0-9A22-8EAB0F99451B}"/>
                </c:ext>
              </c:extLst>
            </c:dLbl>
            <c:spPr>
              <a:noFill/>
              <a:ln>
                <a:noFill/>
              </a:ln>
              <a:effectLst/>
            </c:spPr>
            <c:txPr>
              <a:bodyPr/>
              <a:lstStyle/>
              <a:p>
                <a:pPr>
                  <a:defRPr b="1">
                    <a:solidFill>
                      <a:schemeClr val="tx1"/>
                    </a:solidFill>
                  </a:defRPr>
                </a:pPr>
                <a:endParaRPr lang="en-US"/>
              </a:p>
            </c:txPr>
            <c:dLblPos val="ct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strRef>
              <c:f>Sheet1!$A$2:$A$4</c:f>
              <c:strCache>
                <c:ptCount val="3"/>
                <c:pt idx="0">
                  <c:v>Parents of Current Students (N=3,150)</c:v>
                </c:pt>
                <c:pt idx="1">
                  <c:v>High School Students (N=2,012)</c:v>
                </c:pt>
                <c:pt idx="2">
                  <c:v>High School Employees (N=395)</c:v>
                </c:pt>
              </c:strCache>
            </c:strRef>
          </c:cat>
          <c:val>
            <c:numRef>
              <c:f>Sheet1!$B$2:$B$4</c:f>
              <c:numCache>
                <c:formatCode>0%</c:formatCode>
                <c:ptCount val="3"/>
                <c:pt idx="0">
                  <c:v>0.28000000000000003</c:v>
                </c:pt>
                <c:pt idx="1">
                  <c:v>0.68</c:v>
                </c:pt>
                <c:pt idx="2">
                  <c:v>0.28999999999999998</c:v>
                </c:pt>
              </c:numCache>
            </c:numRef>
          </c:val>
          <c:extLst xmlns:c16r2="http://schemas.microsoft.com/office/drawing/2015/06/chart">
            <c:ext xmlns:c16="http://schemas.microsoft.com/office/drawing/2014/chart" uri="{C3380CC4-5D6E-409C-BE32-E72D297353CC}">
              <c16:uniqueId val="{00000006-490A-4CF0-9A22-8EAB0F99451B}"/>
            </c:ext>
          </c:extLst>
        </c:ser>
        <c:ser>
          <c:idx val="1"/>
          <c:order val="1"/>
          <c:tx>
            <c:strRef>
              <c:f>Sheet1!$C$1</c:f>
              <c:strCache>
                <c:ptCount val="1"/>
                <c:pt idx="0">
                  <c:v>Support</c:v>
                </c:pt>
              </c:strCache>
            </c:strRef>
          </c:tx>
          <c:spPr>
            <a:solidFill>
              <a:srgbClr val="53A035">
                <a:alpha val="70000"/>
              </a:srgbClr>
            </a:solidFill>
            <a:effectLst/>
          </c:spPr>
          <c:invertIfNegative val="0"/>
          <c:dLbls>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Parents of Current Students (N=3,150)</c:v>
                </c:pt>
                <c:pt idx="1">
                  <c:v>High School Students (N=2,012)</c:v>
                </c:pt>
                <c:pt idx="2">
                  <c:v>High School Employees (N=395)</c:v>
                </c:pt>
              </c:strCache>
            </c:strRef>
          </c:cat>
          <c:val>
            <c:numRef>
              <c:f>Sheet1!$C$2:$C$4</c:f>
              <c:numCache>
                <c:formatCode>0%</c:formatCode>
                <c:ptCount val="3"/>
                <c:pt idx="0">
                  <c:v>0.33</c:v>
                </c:pt>
                <c:pt idx="1">
                  <c:v>0.23</c:v>
                </c:pt>
                <c:pt idx="2">
                  <c:v>0.32</c:v>
                </c:pt>
              </c:numCache>
            </c:numRef>
          </c:val>
          <c:extLst xmlns:c16r2="http://schemas.microsoft.com/office/drawing/2015/06/chart">
            <c:ext xmlns:c16="http://schemas.microsoft.com/office/drawing/2014/chart" uri="{C3380CC4-5D6E-409C-BE32-E72D297353CC}">
              <c16:uniqueId val="{00000008-490A-4CF0-9A22-8EAB0F99451B}"/>
            </c:ext>
          </c:extLst>
        </c:ser>
        <c:ser>
          <c:idx val="2"/>
          <c:order val="2"/>
          <c:tx>
            <c:strRef>
              <c:f>Sheet1!$D$1</c:f>
              <c:strCache>
                <c:ptCount val="1"/>
                <c:pt idx="0">
                  <c:v>Oppose</c:v>
                </c:pt>
              </c:strCache>
            </c:strRef>
          </c:tx>
          <c:spPr>
            <a:solidFill>
              <a:srgbClr val="F1AA19">
                <a:alpha val="70000"/>
              </a:srgbClr>
            </a:solidFill>
            <a:effectLst/>
          </c:spPr>
          <c:invertIfNegative val="0"/>
          <c:dLbls>
            <c:dLbl>
              <c:idx val="1"/>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490A-4CF0-9A22-8EAB0F99451B}"/>
                </c:ext>
              </c:extLst>
            </c:dLbl>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Parents of Current Students (N=3,150)</c:v>
                </c:pt>
                <c:pt idx="1">
                  <c:v>High School Students (N=2,012)</c:v>
                </c:pt>
                <c:pt idx="2">
                  <c:v>High School Employees (N=395)</c:v>
                </c:pt>
              </c:strCache>
            </c:strRef>
          </c:cat>
          <c:val>
            <c:numRef>
              <c:f>Sheet1!$D$2:$D$4</c:f>
              <c:numCache>
                <c:formatCode>0%</c:formatCode>
                <c:ptCount val="3"/>
                <c:pt idx="0">
                  <c:v>0.13</c:v>
                </c:pt>
                <c:pt idx="1">
                  <c:v>0.02</c:v>
                </c:pt>
                <c:pt idx="2">
                  <c:v>0.13</c:v>
                </c:pt>
              </c:numCache>
            </c:numRef>
          </c:val>
          <c:extLst xmlns:c16r2="http://schemas.microsoft.com/office/drawing/2015/06/chart">
            <c:ext xmlns:c16="http://schemas.microsoft.com/office/drawing/2014/chart" uri="{C3380CC4-5D6E-409C-BE32-E72D297353CC}">
              <c16:uniqueId val="{0000000B-490A-4CF0-9A22-8EAB0F99451B}"/>
            </c:ext>
          </c:extLst>
        </c:ser>
        <c:ser>
          <c:idx val="3"/>
          <c:order val="3"/>
          <c:tx>
            <c:strRef>
              <c:f>Sheet1!$E$1</c:f>
              <c:strCache>
                <c:ptCount val="1"/>
                <c:pt idx="0">
                  <c:v>Strongly Oppose</c:v>
                </c:pt>
              </c:strCache>
            </c:strRef>
          </c:tx>
          <c:spPr>
            <a:solidFill>
              <a:srgbClr val="F1AA19"/>
            </a:solidFill>
            <a:effectLst/>
          </c:spPr>
          <c:invertIfNegative val="0"/>
          <c:dLbls>
            <c:dLbl>
              <c:idx val="1"/>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490A-4CF0-9A22-8EAB0F99451B}"/>
                </c:ext>
              </c:extLst>
            </c:dLbl>
            <c:spPr>
              <a:noFill/>
              <a:ln>
                <a:noFill/>
              </a:ln>
              <a:effectLst/>
            </c:spPr>
            <c:txPr>
              <a:bodyPr/>
              <a:lstStyle/>
              <a:p>
                <a:pPr>
                  <a:defRPr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Parents of Current Students (N=3,150)</c:v>
                </c:pt>
                <c:pt idx="1">
                  <c:v>High School Students (N=2,012)</c:v>
                </c:pt>
                <c:pt idx="2">
                  <c:v>High School Employees (N=395)</c:v>
                </c:pt>
              </c:strCache>
            </c:strRef>
          </c:cat>
          <c:val>
            <c:numRef>
              <c:f>Sheet1!$E$2:$E$4</c:f>
              <c:numCache>
                <c:formatCode>0%</c:formatCode>
                <c:ptCount val="3"/>
                <c:pt idx="0">
                  <c:v>0.1</c:v>
                </c:pt>
                <c:pt idx="1">
                  <c:v>0.02</c:v>
                </c:pt>
                <c:pt idx="2">
                  <c:v>0.14000000000000001</c:v>
                </c:pt>
              </c:numCache>
            </c:numRef>
          </c:val>
          <c:extLst xmlns:c16r2="http://schemas.microsoft.com/office/drawing/2015/06/chart">
            <c:ext xmlns:c16="http://schemas.microsoft.com/office/drawing/2014/chart" uri="{C3380CC4-5D6E-409C-BE32-E72D297353CC}">
              <c16:uniqueId val="{0000000E-490A-4CF0-9A22-8EAB0F99451B}"/>
            </c:ext>
          </c:extLst>
        </c:ser>
        <c:ser>
          <c:idx val="4"/>
          <c:order val="4"/>
          <c:tx>
            <c:strRef>
              <c:f>Sheet1!$F$1</c:f>
              <c:strCache>
                <c:ptCount val="1"/>
                <c:pt idx="0">
                  <c:v>No Opinion</c:v>
                </c:pt>
              </c:strCache>
            </c:strRef>
          </c:tx>
          <c:spPr>
            <a:solidFill>
              <a:sysClr val="windowText" lastClr="000000">
                <a:lumMod val="50000"/>
                <a:lumOff val="50000"/>
              </a:sysClr>
            </a:solidFill>
            <a:effectLst/>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Parents of Current Students (N=3,150)</c:v>
                </c:pt>
                <c:pt idx="1">
                  <c:v>High School Students (N=2,012)</c:v>
                </c:pt>
                <c:pt idx="2">
                  <c:v>High School Employees (N=395)</c:v>
                </c:pt>
              </c:strCache>
            </c:strRef>
          </c:cat>
          <c:val>
            <c:numRef>
              <c:f>Sheet1!$F$2:$F$4</c:f>
              <c:numCache>
                <c:formatCode>0%</c:formatCode>
                <c:ptCount val="3"/>
                <c:pt idx="0">
                  <c:v>0.16</c:v>
                </c:pt>
                <c:pt idx="1">
                  <c:v>0.05</c:v>
                </c:pt>
                <c:pt idx="2">
                  <c:v>0.12</c:v>
                </c:pt>
              </c:numCache>
            </c:numRef>
          </c:val>
          <c:extLst xmlns:c16r2="http://schemas.microsoft.com/office/drawing/2015/06/chart">
            <c:ext xmlns:c16="http://schemas.microsoft.com/office/drawing/2014/chart" uri="{C3380CC4-5D6E-409C-BE32-E72D297353CC}">
              <c16:uniqueId val="{00000010-490A-4CF0-9A22-8EAB0F99451B}"/>
            </c:ext>
          </c:extLst>
        </c:ser>
        <c:dLbls>
          <c:showLegendKey val="0"/>
          <c:showVal val="0"/>
          <c:showCatName val="0"/>
          <c:showSerName val="0"/>
          <c:showPercent val="0"/>
          <c:showBubbleSize val="0"/>
        </c:dLbls>
        <c:gapWidth val="50"/>
        <c:overlap val="100"/>
        <c:axId val="81584128"/>
        <c:axId val="81585664"/>
      </c:barChart>
      <c:catAx>
        <c:axId val="81584128"/>
        <c:scaling>
          <c:orientation val="maxMin"/>
        </c:scaling>
        <c:delete val="0"/>
        <c:axPos val="l"/>
        <c:numFmt formatCode="General" sourceLinked="0"/>
        <c:majorTickMark val="out"/>
        <c:minorTickMark val="none"/>
        <c:tickLblPos val="nextTo"/>
        <c:txPr>
          <a:bodyPr/>
          <a:lstStyle/>
          <a:p>
            <a:pPr>
              <a:defRPr sz="1400"/>
            </a:pPr>
            <a:endParaRPr lang="en-US"/>
          </a:p>
        </c:txPr>
        <c:crossAx val="81585664"/>
        <c:crosses val="autoZero"/>
        <c:auto val="1"/>
        <c:lblAlgn val="ctr"/>
        <c:lblOffset val="100"/>
        <c:noMultiLvlLbl val="0"/>
      </c:catAx>
      <c:valAx>
        <c:axId val="81585664"/>
        <c:scaling>
          <c:orientation val="minMax"/>
          <c:max val="1"/>
          <c:min val="0"/>
        </c:scaling>
        <c:delete val="0"/>
        <c:axPos val="b"/>
        <c:numFmt formatCode="0%" sourceLinked="1"/>
        <c:majorTickMark val="out"/>
        <c:minorTickMark val="none"/>
        <c:tickLblPos val="nextTo"/>
        <c:crossAx val="81584128"/>
        <c:crosses val="max"/>
        <c:crossBetween val="between"/>
        <c:majorUnit val="0.2"/>
      </c:valAx>
    </c:plotArea>
    <c:legend>
      <c:legendPos val="b"/>
      <c:overlay val="0"/>
    </c:legend>
    <c:plotVisOnly val="1"/>
    <c:dispBlanksAs val="gap"/>
    <c:showDLblsOverMax val="0"/>
  </c:chart>
  <c:txPr>
    <a:bodyPr/>
    <a:lstStyle/>
    <a:p>
      <a:pPr>
        <a:defRPr sz="1400"/>
      </a:pPr>
      <a:endParaRPr lang="en-US"/>
    </a:p>
  </c:txPr>
  <c:externalData r:id="rId2">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sz="100" b="0" i="0" dirty="0">
              <a:solidFill>
                <a:srgbClr val="FFFFFF"/>
              </a:solidFill>
              <a:effectLst/>
            </a:endParaRPr>
          </a:p>
        </c:rich>
      </c:tx>
      <c:overlay val="1"/>
    </c:title>
    <c:autoTitleDeleted val="0"/>
    <c:plotArea>
      <c:layout/>
      <c:barChart>
        <c:barDir val="bar"/>
        <c:grouping val="stacked"/>
        <c:varyColors val="0"/>
        <c:ser>
          <c:idx val="0"/>
          <c:order val="0"/>
          <c:tx>
            <c:strRef>
              <c:f>Sheet1!$B$1</c:f>
              <c:strCache>
                <c:ptCount val="1"/>
                <c:pt idx="0">
                  <c:v>Very Positive Impact</c:v>
                </c:pt>
              </c:strCache>
            </c:strRef>
          </c:tx>
          <c:spPr>
            <a:solidFill>
              <a:srgbClr val="61AC4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0-0CDF-4B88-AE0C-7E94621BF3C9}"/>
              </c:ext>
            </c:extLst>
          </c:dPt>
          <c:dPt>
            <c:idx val="1"/>
            <c:invertIfNegative val="1"/>
            <c:bubble3D val="0"/>
            <c:extLst xmlns:c16r2="http://schemas.microsoft.com/office/drawing/2015/06/chart">
              <c:ext xmlns:c16="http://schemas.microsoft.com/office/drawing/2014/chart" uri="{C3380CC4-5D6E-409C-BE32-E72D297353CC}">
                <c16:uniqueId val="{00000001-0CDF-4B88-AE0C-7E94621BF3C9}"/>
              </c:ext>
            </c:extLst>
          </c:dPt>
          <c:dPt>
            <c:idx val="2"/>
            <c:invertIfNegative val="1"/>
            <c:bubble3D val="0"/>
            <c:extLst xmlns:c16r2="http://schemas.microsoft.com/office/drawing/2015/06/chart">
              <c:ext xmlns:c16="http://schemas.microsoft.com/office/drawing/2014/chart" uri="{C3380CC4-5D6E-409C-BE32-E72D297353CC}">
                <c16:uniqueId val="{00000002-0CDF-4B88-AE0C-7E94621BF3C9}"/>
              </c:ext>
            </c:extLst>
          </c:dPt>
          <c:dPt>
            <c:idx val="3"/>
            <c:invertIfNegative val="1"/>
            <c:bubble3D val="0"/>
            <c:extLst xmlns:c16r2="http://schemas.microsoft.com/office/drawing/2015/06/chart">
              <c:ext xmlns:c16="http://schemas.microsoft.com/office/drawing/2014/chart" uri="{C3380CC4-5D6E-409C-BE32-E72D297353CC}">
                <c16:uniqueId val="{00000003-0CDF-4B88-AE0C-7E94621BF3C9}"/>
              </c:ext>
            </c:extLst>
          </c:dPt>
          <c:dPt>
            <c:idx val="4"/>
            <c:invertIfNegative val="1"/>
            <c:bubble3D val="0"/>
            <c:extLst xmlns:c16r2="http://schemas.microsoft.com/office/drawing/2015/06/chart">
              <c:ext xmlns:c16="http://schemas.microsoft.com/office/drawing/2014/chart" uri="{C3380CC4-5D6E-409C-BE32-E72D297353CC}">
                <c16:uniqueId val="{00000004-0CDF-4B88-AE0C-7E94621BF3C9}"/>
              </c:ext>
            </c:extLst>
          </c:dPt>
          <c:dLbls>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0CDF-4B88-AE0C-7E94621BF3C9}"/>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0CDF-4B88-AE0C-7E94621BF3C9}"/>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Spending time with family (N=1,365)</c:v>
                </c:pt>
                <c:pt idx="1">
                  <c:v>Scheduling personal appointments (N=1,364)</c:v>
                </c:pt>
                <c:pt idx="2">
                  <c:v>Having adequate planning time (N=1,351)</c:v>
                </c:pt>
                <c:pt idx="3">
                  <c:v>Getting to work on time (N=1,365)</c:v>
                </c:pt>
                <c:pt idx="4">
                  <c:v>Attending workshops or professional development sessions (N=1,360)</c:v>
                </c:pt>
              </c:strCache>
            </c:strRef>
          </c:cat>
          <c:val>
            <c:numRef>
              <c:f>Sheet1!$B$2:$B$6</c:f>
              <c:numCache>
                <c:formatCode>0%</c:formatCode>
                <c:ptCount val="5"/>
                <c:pt idx="0">
                  <c:v>0.04</c:v>
                </c:pt>
                <c:pt idx="1">
                  <c:v>0.02</c:v>
                </c:pt>
                <c:pt idx="2">
                  <c:v>7.0000000000000007E-2</c:v>
                </c:pt>
                <c:pt idx="3">
                  <c:v>0.06</c:v>
                </c:pt>
                <c:pt idx="4">
                  <c:v>0.04</c:v>
                </c:pt>
              </c:numCache>
            </c:numRef>
          </c:val>
          <c:extLst xmlns:c16r2="http://schemas.microsoft.com/office/drawing/2015/06/chart">
            <c:ext xmlns:c16="http://schemas.microsoft.com/office/drawing/2014/chart" uri="{C3380CC4-5D6E-409C-BE32-E72D297353CC}">
              <c16:uniqueId val="{00000005-0CDF-4B88-AE0C-7E94621BF3C9}"/>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1"/>
          <c:order val="1"/>
          <c:tx>
            <c:strRef>
              <c:f>Sheet1!$C$1</c:f>
              <c:strCache>
                <c:ptCount val="1"/>
                <c:pt idx="0">
                  <c:v>Positive Impact</c:v>
                </c:pt>
              </c:strCache>
            </c:strRef>
          </c:tx>
          <c:spPr>
            <a:solidFill>
              <a:srgbClr val="8CC36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6-0CDF-4B88-AE0C-7E94621BF3C9}"/>
              </c:ext>
            </c:extLst>
          </c:dPt>
          <c:dPt>
            <c:idx val="1"/>
            <c:invertIfNegative val="1"/>
            <c:bubble3D val="0"/>
            <c:extLst xmlns:c16r2="http://schemas.microsoft.com/office/drawing/2015/06/chart">
              <c:ext xmlns:c16="http://schemas.microsoft.com/office/drawing/2014/chart" uri="{C3380CC4-5D6E-409C-BE32-E72D297353CC}">
                <c16:uniqueId val="{00000007-0CDF-4B88-AE0C-7E94621BF3C9}"/>
              </c:ext>
            </c:extLst>
          </c:dPt>
          <c:dPt>
            <c:idx val="2"/>
            <c:invertIfNegative val="1"/>
            <c:bubble3D val="0"/>
            <c:extLst xmlns:c16r2="http://schemas.microsoft.com/office/drawing/2015/06/chart">
              <c:ext xmlns:c16="http://schemas.microsoft.com/office/drawing/2014/chart" uri="{C3380CC4-5D6E-409C-BE32-E72D297353CC}">
                <c16:uniqueId val="{00000008-0CDF-4B88-AE0C-7E94621BF3C9}"/>
              </c:ext>
            </c:extLst>
          </c:dPt>
          <c:dPt>
            <c:idx val="3"/>
            <c:invertIfNegative val="1"/>
            <c:bubble3D val="0"/>
            <c:extLst xmlns:c16r2="http://schemas.microsoft.com/office/drawing/2015/06/chart">
              <c:ext xmlns:c16="http://schemas.microsoft.com/office/drawing/2014/chart" uri="{C3380CC4-5D6E-409C-BE32-E72D297353CC}">
                <c16:uniqueId val="{00000009-0CDF-4B88-AE0C-7E94621BF3C9}"/>
              </c:ext>
            </c:extLst>
          </c:dPt>
          <c:dPt>
            <c:idx val="4"/>
            <c:invertIfNegative val="1"/>
            <c:bubble3D val="0"/>
            <c:extLst xmlns:c16r2="http://schemas.microsoft.com/office/drawing/2015/06/chart">
              <c:ext xmlns:c16="http://schemas.microsoft.com/office/drawing/2014/chart" uri="{C3380CC4-5D6E-409C-BE32-E72D297353CC}">
                <c16:uniqueId val="{0000000A-0CDF-4B88-AE0C-7E94621BF3C9}"/>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0CDF-4B88-AE0C-7E94621BF3C9}"/>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0CDF-4B88-AE0C-7E94621BF3C9}"/>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0CDF-4B88-AE0C-7E94621BF3C9}"/>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0CDF-4B88-AE0C-7E94621BF3C9}"/>
                </c:ext>
              </c:extLst>
            </c:dLbl>
            <c:dLbl>
              <c:idx val="4"/>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0CDF-4B88-AE0C-7E94621BF3C9}"/>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Spending time with family (N=1,365)</c:v>
                </c:pt>
                <c:pt idx="1">
                  <c:v>Scheduling personal appointments (N=1,364)</c:v>
                </c:pt>
                <c:pt idx="2">
                  <c:v>Having adequate planning time (N=1,351)</c:v>
                </c:pt>
                <c:pt idx="3">
                  <c:v>Getting to work on time (N=1,365)</c:v>
                </c:pt>
                <c:pt idx="4">
                  <c:v>Attending workshops or professional development sessions (N=1,360)</c:v>
                </c:pt>
              </c:strCache>
            </c:strRef>
          </c:cat>
          <c:val>
            <c:numRef>
              <c:f>Sheet1!$C$2:$C$6</c:f>
              <c:numCache>
                <c:formatCode>0%</c:formatCode>
                <c:ptCount val="5"/>
                <c:pt idx="0">
                  <c:v>7.0000000000000007E-2</c:v>
                </c:pt>
                <c:pt idx="1">
                  <c:v>0.06</c:v>
                </c:pt>
                <c:pt idx="2">
                  <c:v>0.22</c:v>
                </c:pt>
                <c:pt idx="3">
                  <c:v>0.15</c:v>
                </c:pt>
                <c:pt idx="4">
                  <c:v>0.1</c:v>
                </c:pt>
              </c:numCache>
            </c:numRef>
          </c:val>
          <c:extLst xmlns:c16r2="http://schemas.microsoft.com/office/drawing/2015/06/chart">
            <c:ext xmlns:c16="http://schemas.microsoft.com/office/drawing/2014/chart" uri="{C3380CC4-5D6E-409C-BE32-E72D297353CC}">
              <c16:uniqueId val="{0000000B-0CDF-4B88-AE0C-7E94621BF3C9}"/>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2"/>
          <c:order val="2"/>
          <c:tx>
            <c:strRef>
              <c:f>Sheet1!$D$1</c:f>
              <c:strCache>
                <c:ptCount val="1"/>
                <c:pt idx="0">
                  <c:v>No Impact</c:v>
                </c:pt>
              </c:strCache>
            </c:strRef>
          </c:tx>
          <c:spPr>
            <a:solidFill>
              <a:srgbClr val="C0C0C0"/>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C-0CDF-4B88-AE0C-7E94621BF3C9}"/>
              </c:ext>
            </c:extLst>
          </c:dPt>
          <c:dPt>
            <c:idx val="1"/>
            <c:invertIfNegative val="1"/>
            <c:bubble3D val="0"/>
            <c:extLst xmlns:c16r2="http://schemas.microsoft.com/office/drawing/2015/06/chart">
              <c:ext xmlns:c16="http://schemas.microsoft.com/office/drawing/2014/chart" uri="{C3380CC4-5D6E-409C-BE32-E72D297353CC}">
                <c16:uniqueId val="{0000000D-0CDF-4B88-AE0C-7E94621BF3C9}"/>
              </c:ext>
            </c:extLst>
          </c:dPt>
          <c:dPt>
            <c:idx val="2"/>
            <c:invertIfNegative val="1"/>
            <c:bubble3D val="0"/>
            <c:extLst xmlns:c16r2="http://schemas.microsoft.com/office/drawing/2015/06/chart">
              <c:ext xmlns:c16="http://schemas.microsoft.com/office/drawing/2014/chart" uri="{C3380CC4-5D6E-409C-BE32-E72D297353CC}">
                <c16:uniqueId val="{0000000E-0CDF-4B88-AE0C-7E94621BF3C9}"/>
              </c:ext>
            </c:extLst>
          </c:dPt>
          <c:dPt>
            <c:idx val="3"/>
            <c:invertIfNegative val="1"/>
            <c:bubble3D val="0"/>
            <c:extLst xmlns:c16r2="http://schemas.microsoft.com/office/drawing/2015/06/chart">
              <c:ext xmlns:c16="http://schemas.microsoft.com/office/drawing/2014/chart" uri="{C3380CC4-5D6E-409C-BE32-E72D297353CC}">
                <c16:uniqueId val="{0000000F-0CDF-4B88-AE0C-7E94621BF3C9}"/>
              </c:ext>
            </c:extLst>
          </c:dPt>
          <c:dPt>
            <c:idx val="4"/>
            <c:invertIfNegative val="1"/>
            <c:bubble3D val="0"/>
            <c:extLst xmlns:c16r2="http://schemas.microsoft.com/office/drawing/2015/06/chart">
              <c:ext xmlns:c16="http://schemas.microsoft.com/office/drawing/2014/chart" uri="{C3380CC4-5D6E-409C-BE32-E72D297353CC}">
                <c16:uniqueId val="{00000010-0CDF-4B88-AE0C-7E94621BF3C9}"/>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0CDF-4B88-AE0C-7E94621BF3C9}"/>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0CDF-4B88-AE0C-7E94621BF3C9}"/>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0CDF-4B88-AE0C-7E94621BF3C9}"/>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0CDF-4B88-AE0C-7E94621BF3C9}"/>
                </c:ext>
              </c:extLst>
            </c:dLbl>
            <c:dLbl>
              <c:idx val="4"/>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0CDF-4B88-AE0C-7E94621BF3C9}"/>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Spending time with family (N=1,365)</c:v>
                </c:pt>
                <c:pt idx="1">
                  <c:v>Scheduling personal appointments (N=1,364)</c:v>
                </c:pt>
                <c:pt idx="2">
                  <c:v>Having adequate planning time (N=1,351)</c:v>
                </c:pt>
                <c:pt idx="3">
                  <c:v>Getting to work on time (N=1,365)</c:v>
                </c:pt>
                <c:pt idx="4">
                  <c:v>Attending workshops or professional development sessions (N=1,360)</c:v>
                </c:pt>
              </c:strCache>
            </c:strRef>
          </c:cat>
          <c:val>
            <c:numRef>
              <c:f>Sheet1!$D$2:$D$6</c:f>
              <c:numCache>
                <c:formatCode>0%</c:formatCode>
                <c:ptCount val="5"/>
                <c:pt idx="0">
                  <c:v>0.36</c:v>
                </c:pt>
                <c:pt idx="1">
                  <c:v>0.34</c:v>
                </c:pt>
                <c:pt idx="2">
                  <c:v>0.5</c:v>
                </c:pt>
                <c:pt idx="3">
                  <c:v>0.6</c:v>
                </c:pt>
                <c:pt idx="4">
                  <c:v>0.61</c:v>
                </c:pt>
              </c:numCache>
            </c:numRef>
          </c:val>
          <c:extLst xmlns:c16r2="http://schemas.microsoft.com/office/drawing/2015/06/chart">
            <c:ext xmlns:c16="http://schemas.microsoft.com/office/drawing/2014/chart" uri="{C3380CC4-5D6E-409C-BE32-E72D297353CC}">
              <c16:uniqueId val="{00000011-0CDF-4B88-AE0C-7E94621BF3C9}"/>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3"/>
          <c:order val="3"/>
          <c:tx>
            <c:strRef>
              <c:f>Sheet1!$E$1</c:f>
              <c:strCache>
                <c:ptCount val="1"/>
                <c:pt idx="0">
                  <c:v>Negative Impact</c:v>
                </c:pt>
              </c:strCache>
            </c:strRef>
          </c:tx>
          <c:spPr>
            <a:solidFill>
              <a:srgbClr val="F7C660"/>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12-0CDF-4B88-AE0C-7E94621BF3C9}"/>
              </c:ext>
            </c:extLst>
          </c:dPt>
          <c:dPt>
            <c:idx val="1"/>
            <c:invertIfNegative val="1"/>
            <c:bubble3D val="0"/>
            <c:extLst xmlns:c16r2="http://schemas.microsoft.com/office/drawing/2015/06/chart">
              <c:ext xmlns:c16="http://schemas.microsoft.com/office/drawing/2014/chart" uri="{C3380CC4-5D6E-409C-BE32-E72D297353CC}">
                <c16:uniqueId val="{00000013-0CDF-4B88-AE0C-7E94621BF3C9}"/>
              </c:ext>
            </c:extLst>
          </c:dPt>
          <c:dPt>
            <c:idx val="2"/>
            <c:invertIfNegative val="1"/>
            <c:bubble3D val="0"/>
            <c:extLst xmlns:c16r2="http://schemas.microsoft.com/office/drawing/2015/06/chart">
              <c:ext xmlns:c16="http://schemas.microsoft.com/office/drawing/2014/chart" uri="{C3380CC4-5D6E-409C-BE32-E72D297353CC}">
                <c16:uniqueId val="{00000014-0CDF-4B88-AE0C-7E94621BF3C9}"/>
              </c:ext>
            </c:extLst>
          </c:dPt>
          <c:dPt>
            <c:idx val="3"/>
            <c:invertIfNegative val="1"/>
            <c:bubble3D val="0"/>
            <c:extLst xmlns:c16r2="http://schemas.microsoft.com/office/drawing/2015/06/chart">
              <c:ext xmlns:c16="http://schemas.microsoft.com/office/drawing/2014/chart" uri="{C3380CC4-5D6E-409C-BE32-E72D297353CC}">
                <c16:uniqueId val="{00000015-0CDF-4B88-AE0C-7E94621BF3C9}"/>
              </c:ext>
            </c:extLst>
          </c:dPt>
          <c:dPt>
            <c:idx val="4"/>
            <c:invertIfNegative val="1"/>
            <c:bubble3D val="0"/>
            <c:extLst xmlns:c16r2="http://schemas.microsoft.com/office/drawing/2015/06/chart">
              <c:ext xmlns:c16="http://schemas.microsoft.com/office/drawing/2014/chart" uri="{C3380CC4-5D6E-409C-BE32-E72D297353CC}">
                <c16:uniqueId val="{00000016-0CDF-4B88-AE0C-7E94621BF3C9}"/>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0CDF-4B88-AE0C-7E94621BF3C9}"/>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3-0CDF-4B88-AE0C-7E94621BF3C9}"/>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4-0CDF-4B88-AE0C-7E94621BF3C9}"/>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5-0CDF-4B88-AE0C-7E94621BF3C9}"/>
                </c:ext>
              </c:extLst>
            </c:dLbl>
            <c:dLbl>
              <c:idx val="4"/>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6-0CDF-4B88-AE0C-7E94621BF3C9}"/>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Spending time with family (N=1,365)</c:v>
                </c:pt>
                <c:pt idx="1">
                  <c:v>Scheduling personal appointments (N=1,364)</c:v>
                </c:pt>
                <c:pt idx="2">
                  <c:v>Having adequate planning time (N=1,351)</c:v>
                </c:pt>
                <c:pt idx="3">
                  <c:v>Getting to work on time (N=1,365)</c:v>
                </c:pt>
                <c:pt idx="4">
                  <c:v>Attending workshops or professional development sessions (N=1,360)</c:v>
                </c:pt>
              </c:strCache>
            </c:strRef>
          </c:cat>
          <c:val>
            <c:numRef>
              <c:f>Sheet1!$E$2:$E$6</c:f>
              <c:numCache>
                <c:formatCode>0%</c:formatCode>
                <c:ptCount val="5"/>
                <c:pt idx="0">
                  <c:v>0.3</c:v>
                </c:pt>
                <c:pt idx="1">
                  <c:v>0.38</c:v>
                </c:pt>
                <c:pt idx="2">
                  <c:v>0.14000000000000001</c:v>
                </c:pt>
                <c:pt idx="3">
                  <c:v>0.12</c:v>
                </c:pt>
                <c:pt idx="4">
                  <c:v>0.18</c:v>
                </c:pt>
              </c:numCache>
            </c:numRef>
          </c:val>
          <c:extLst xmlns:c16r2="http://schemas.microsoft.com/office/drawing/2015/06/chart">
            <c:ext xmlns:c16="http://schemas.microsoft.com/office/drawing/2014/chart" uri="{C3380CC4-5D6E-409C-BE32-E72D297353CC}">
              <c16:uniqueId val="{00000017-0CDF-4B88-AE0C-7E94621BF3C9}"/>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4"/>
          <c:order val="4"/>
          <c:tx>
            <c:strRef>
              <c:f>Sheet1!$F$1</c:f>
              <c:strCache>
                <c:ptCount val="1"/>
                <c:pt idx="0">
                  <c:v>Very Negative Impact</c:v>
                </c:pt>
              </c:strCache>
            </c:strRef>
          </c:tx>
          <c:spPr>
            <a:solidFill>
              <a:srgbClr val="F3B71C"/>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18-0CDF-4B88-AE0C-7E94621BF3C9}"/>
              </c:ext>
            </c:extLst>
          </c:dPt>
          <c:dPt>
            <c:idx val="1"/>
            <c:invertIfNegative val="1"/>
            <c:bubble3D val="0"/>
            <c:extLst xmlns:c16r2="http://schemas.microsoft.com/office/drawing/2015/06/chart">
              <c:ext xmlns:c16="http://schemas.microsoft.com/office/drawing/2014/chart" uri="{C3380CC4-5D6E-409C-BE32-E72D297353CC}">
                <c16:uniqueId val="{00000019-0CDF-4B88-AE0C-7E94621BF3C9}"/>
              </c:ext>
            </c:extLst>
          </c:dPt>
          <c:dPt>
            <c:idx val="2"/>
            <c:invertIfNegative val="1"/>
            <c:bubble3D val="0"/>
            <c:extLst xmlns:c16r2="http://schemas.microsoft.com/office/drawing/2015/06/chart">
              <c:ext xmlns:c16="http://schemas.microsoft.com/office/drawing/2014/chart" uri="{C3380CC4-5D6E-409C-BE32-E72D297353CC}">
                <c16:uniqueId val="{0000001A-0CDF-4B88-AE0C-7E94621BF3C9}"/>
              </c:ext>
            </c:extLst>
          </c:dPt>
          <c:dPt>
            <c:idx val="3"/>
            <c:invertIfNegative val="1"/>
            <c:bubble3D val="0"/>
            <c:extLst xmlns:c16r2="http://schemas.microsoft.com/office/drawing/2015/06/chart">
              <c:ext xmlns:c16="http://schemas.microsoft.com/office/drawing/2014/chart" uri="{C3380CC4-5D6E-409C-BE32-E72D297353CC}">
                <c16:uniqueId val="{0000001B-0CDF-4B88-AE0C-7E94621BF3C9}"/>
              </c:ext>
            </c:extLst>
          </c:dPt>
          <c:dPt>
            <c:idx val="4"/>
            <c:invertIfNegative val="1"/>
            <c:bubble3D val="0"/>
            <c:extLst xmlns:c16r2="http://schemas.microsoft.com/office/drawing/2015/06/chart">
              <c:ext xmlns:c16="http://schemas.microsoft.com/office/drawing/2014/chart" uri="{C3380CC4-5D6E-409C-BE32-E72D297353CC}">
                <c16:uniqueId val="{0000001C-0CDF-4B88-AE0C-7E94621BF3C9}"/>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8-0CDF-4B88-AE0C-7E94621BF3C9}"/>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9-0CDF-4B88-AE0C-7E94621BF3C9}"/>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A-0CDF-4B88-AE0C-7E94621BF3C9}"/>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B-0CDF-4B88-AE0C-7E94621BF3C9}"/>
                </c:ext>
              </c:extLst>
            </c:dLbl>
            <c:dLbl>
              <c:idx val="4"/>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C-0CDF-4B88-AE0C-7E94621BF3C9}"/>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Spending time with family (N=1,365)</c:v>
                </c:pt>
                <c:pt idx="1">
                  <c:v>Scheduling personal appointments (N=1,364)</c:v>
                </c:pt>
                <c:pt idx="2">
                  <c:v>Having adequate planning time (N=1,351)</c:v>
                </c:pt>
                <c:pt idx="3">
                  <c:v>Getting to work on time (N=1,365)</c:v>
                </c:pt>
                <c:pt idx="4">
                  <c:v>Attending workshops or professional development sessions (N=1,360)</c:v>
                </c:pt>
              </c:strCache>
            </c:strRef>
          </c:cat>
          <c:val>
            <c:numRef>
              <c:f>Sheet1!$F$2:$F$6</c:f>
              <c:numCache>
                <c:formatCode>0%</c:formatCode>
                <c:ptCount val="5"/>
                <c:pt idx="0">
                  <c:v>0.23</c:v>
                </c:pt>
                <c:pt idx="1">
                  <c:v>0.19</c:v>
                </c:pt>
                <c:pt idx="2">
                  <c:v>0.06</c:v>
                </c:pt>
                <c:pt idx="3">
                  <c:v>7.0000000000000007E-2</c:v>
                </c:pt>
                <c:pt idx="4">
                  <c:v>0.08</c:v>
                </c:pt>
              </c:numCache>
            </c:numRef>
          </c:val>
          <c:extLst xmlns:c16r2="http://schemas.microsoft.com/office/drawing/2015/06/chart">
            <c:ext xmlns:c16="http://schemas.microsoft.com/office/drawing/2014/chart" uri="{C3380CC4-5D6E-409C-BE32-E72D297353CC}">
              <c16:uniqueId val="{0000001D-0CDF-4B88-AE0C-7E94621BF3C9}"/>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dLbls>
          <c:showLegendKey val="0"/>
          <c:showVal val="0"/>
          <c:showCatName val="0"/>
          <c:showSerName val="0"/>
          <c:showPercent val="0"/>
          <c:showBubbleSize val="0"/>
        </c:dLbls>
        <c:gapWidth val="50"/>
        <c:overlap val="100"/>
        <c:axId val="81741696"/>
        <c:axId val="81756160"/>
      </c:barChart>
      <c:catAx>
        <c:axId val="81741696"/>
        <c:scaling>
          <c:orientation val="minMax"/>
        </c:scaling>
        <c:delete val="0"/>
        <c:axPos val="l"/>
        <c:title>
          <c:tx>
            <c:rich>
              <a:bodyPr/>
              <a:lstStyle/>
              <a:p>
                <a:pPr>
                  <a:defRPr/>
                </a:pPr>
                <a:endParaRPr lang="en-US" sz="1400" b="0" dirty="0">
                  <a:solidFill>
                    <a:srgbClr val="000000"/>
                  </a:solidFill>
                  <a:effectLst/>
                  <a:latin typeface="Calibri"/>
                </a:endParaRPr>
              </a:p>
            </c:rich>
          </c:tx>
          <c:overlay val="0"/>
        </c:title>
        <c:numFmt formatCode="General" sourceLinked="1"/>
        <c:majorTickMark val="out"/>
        <c:minorTickMark val="none"/>
        <c:tickLblPos val="nextTo"/>
        <c:txPr>
          <a:bodyPr/>
          <a:lstStyle/>
          <a:p>
            <a:pPr>
              <a:defRPr sz="1400" b="0" i="0">
                <a:solidFill>
                  <a:srgbClr val="000000"/>
                </a:solidFill>
                <a:effectLst/>
                <a:latin typeface="Calibri"/>
              </a:defRPr>
            </a:pPr>
            <a:endParaRPr lang="en-US"/>
          </a:p>
        </c:txPr>
        <c:crossAx val="81756160"/>
        <c:crosses val="autoZero"/>
        <c:auto val="0"/>
        <c:lblAlgn val="ctr"/>
        <c:lblOffset val="100"/>
        <c:noMultiLvlLbl val="0"/>
      </c:catAx>
      <c:valAx>
        <c:axId val="81756160"/>
        <c:scaling>
          <c:orientation val="minMax"/>
          <c:max val="1"/>
          <c:min val="0"/>
        </c:scaling>
        <c:delete val="0"/>
        <c:axPos val="b"/>
        <c:title>
          <c:tx>
            <c:rich>
              <a:bodyPr/>
              <a:lstStyle/>
              <a:p>
                <a:pPr>
                  <a:defRPr/>
                </a:pPr>
                <a:endParaRPr lang="en-US" sz="1400" b="1" dirty="0">
                  <a:solidFill>
                    <a:srgbClr val="000000"/>
                  </a:solidFill>
                  <a:effectLst/>
                  <a:latin typeface="Calibri"/>
                </a:endParaRPr>
              </a:p>
            </c:rich>
          </c:tx>
          <c:overlay val="0"/>
        </c:title>
        <c:numFmt formatCode="0%" sourceLinked="1"/>
        <c:majorTickMark val="out"/>
        <c:minorTickMark val="none"/>
        <c:tickLblPos val="low"/>
        <c:spPr>
          <a:ln>
            <a:solidFill>
              <a:srgbClr val="808080"/>
            </a:solidFill>
          </a:ln>
          <a:effectLst/>
        </c:spPr>
        <c:txPr>
          <a:bodyPr/>
          <a:lstStyle/>
          <a:p>
            <a:pPr>
              <a:defRPr sz="1400" b="0" i="0">
                <a:solidFill>
                  <a:srgbClr val="000000"/>
                </a:solidFill>
                <a:effectLst/>
                <a:latin typeface="Calibri"/>
              </a:defRPr>
            </a:pPr>
            <a:endParaRPr lang="en-US"/>
          </a:p>
        </c:txPr>
        <c:crossAx val="81741696"/>
        <c:crosses val="autoZero"/>
        <c:crossBetween val="between"/>
        <c:majorUnit val="0.2"/>
        <c:minorUnit val="0.04"/>
      </c:valAx>
    </c:plotArea>
    <c:legend>
      <c:legendPos val="b"/>
      <c:overlay val="0"/>
      <c:txPr>
        <a:bodyPr/>
        <a:lstStyle/>
        <a:p>
          <a:pPr>
            <a:defRPr sz="1400">
              <a:solidFill>
                <a:srgbClr val="000000"/>
              </a:solidFill>
              <a:effectLst/>
              <a:latin typeface="Calibri"/>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Sheet1!$B$1</c:f>
              <c:strCache>
                <c:ptCount val="1"/>
                <c:pt idx="0">
                  <c:v>Series 1</c:v>
                </c:pt>
              </c:strCache>
            </c:strRef>
          </c:tx>
          <c:spPr>
            <a:solidFill>
              <a:srgbClr val="114188"/>
            </a:solidFill>
          </c:spPr>
          <c:invertIfNegative val="0"/>
          <c:dLbls>
            <c:spPr>
              <a:noFill/>
              <a:ln>
                <a:noFill/>
              </a:ln>
              <a:effectLst/>
            </c:spPr>
            <c:txPr>
              <a:bodyPr wrap="square" lIns="38100" tIns="19050" rIns="38100" bIns="19050" anchor="ctr">
                <a:spAutoFit/>
              </a:bodyPr>
              <a:lstStyle/>
              <a:p>
                <a:pPr>
                  <a:defRPr sz="14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Sheet1!$A$2:$A$5</c:f>
              <c:strCache>
                <c:ptCount val="4"/>
                <c:pt idx="0">
                  <c:v>Elementary School </c:v>
                </c:pt>
                <c:pt idx="1">
                  <c:v>Middle School </c:v>
                </c:pt>
                <c:pt idx="2">
                  <c:v>High School </c:v>
                </c:pt>
                <c:pt idx="3">
                  <c:v>Other </c:v>
                </c:pt>
              </c:strCache>
            </c:strRef>
          </c:cat>
          <c:val>
            <c:numRef>
              <c:f>Sheet1!$B$2:$B$5</c:f>
              <c:numCache>
                <c:formatCode>0%</c:formatCode>
                <c:ptCount val="4"/>
                <c:pt idx="0">
                  <c:v>0.40879596250901223</c:v>
                </c:pt>
                <c:pt idx="1">
                  <c:v>0.20115356885364094</c:v>
                </c:pt>
                <c:pt idx="2">
                  <c:v>0.29271809661139148</c:v>
                </c:pt>
                <c:pt idx="3">
                  <c:v>9.7332372025955294E-2</c:v>
                </c:pt>
              </c:numCache>
            </c:numRef>
          </c:val>
          <c:extLst xmlns:c16r2="http://schemas.microsoft.com/office/drawing/2015/06/chart">
            <c:ext xmlns:c16="http://schemas.microsoft.com/office/drawing/2014/chart" uri="{C3380CC4-5D6E-409C-BE32-E72D297353CC}">
              <c16:uniqueId val="{00000000-4086-40C6-B95F-91B911637C3C}"/>
            </c:ext>
          </c:extLst>
        </c:ser>
        <c:dLbls>
          <c:showLegendKey val="0"/>
          <c:showVal val="0"/>
          <c:showCatName val="0"/>
          <c:showSerName val="0"/>
          <c:showPercent val="0"/>
          <c:showBubbleSize val="0"/>
        </c:dLbls>
        <c:gapWidth val="50"/>
        <c:axId val="59673600"/>
        <c:axId val="59679488"/>
      </c:barChart>
      <c:catAx>
        <c:axId val="59673600"/>
        <c:scaling>
          <c:orientation val="maxMin"/>
        </c:scaling>
        <c:delete val="0"/>
        <c:axPos val="l"/>
        <c:numFmt formatCode="General" sourceLinked="0"/>
        <c:majorTickMark val="out"/>
        <c:minorTickMark val="none"/>
        <c:tickLblPos val="nextTo"/>
        <c:spPr>
          <a:ln/>
        </c:spPr>
        <c:txPr>
          <a:bodyPr/>
          <a:lstStyle/>
          <a:p>
            <a:pPr>
              <a:defRPr sz="1400"/>
            </a:pPr>
            <a:endParaRPr lang="en-US"/>
          </a:p>
        </c:txPr>
        <c:crossAx val="59679488"/>
        <c:crosses val="autoZero"/>
        <c:auto val="1"/>
        <c:lblAlgn val="ctr"/>
        <c:lblOffset val="100"/>
        <c:noMultiLvlLbl val="0"/>
      </c:catAx>
      <c:valAx>
        <c:axId val="59679488"/>
        <c:scaling>
          <c:orientation val="minMax"/>
          <c:max val="1"/>
        </c:scaling>
        <c:delete val="0"/>
        <c:axPos val="b"/>
        <c:numFmt formatCode="0%" sourceLinked="1"/>
        <c:majorTickMark val="out"/>
        <c:minorTickMark val="none"/>
        <c:tickLblPos val="nextTo"/>
        <c:txPr>
          <a:bodyPr/>
          <a:lstStyle/>
          <a:p>
            <a:pPr>
              <a:defRPr sz="1400"/>
            </a:pPr>
            <a:endParaRPr lang="en-US"/>
          </a:p>
        </c:txPr>
        <c:crossAx val="59673600"/>
        <c:crosses val="max"/>
        <c:crossBetween val="between"/>
        <c:majorUnit val="0.2"/>
      </c:valAx>
    </c:plotArea>
    <c:plotVisOnly val="1"/>
    <c:dispBlanksAs val="gap"/>
    <c:showDLblsOverMax val="0"/>
  </c:chart>
  <c:externalData r:id="rId2">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sz="100" b="0" i="0" dirty="0">
              <a:solidFill>
                <a:srgbClr val="FFFFFF"/>
              </a:solidFill>
              <a:effectLst/>
            </a:endParaRPr>
          </a:p>
        </c:rich>
      </c:tx>
      <c:layout/>
      <c:overlay val="1"/>
    </c:title>
    <c:autoTitleDeleted val="0"/>
    <c:plotArea>
      <c:layout/>
      <c:barChart>
        <c:barDir val="bar"/>
        <c:grouping val="stacked"/>
        <c:varyColors val="0"/>
        <c:ser>
          <c:idx val="0"/>
          <c:order val="0"/>
          <c:tx>
            <c:strRef>
              <c:f>Sheet1!$B$1</c:f>
              <c:strCache>
                <c:ptCount val="1"/>
                <c:pt idx="0">
                  <c:v>Very Positive Impact</c:v>
                </c:pt>
              </c:strCache>
            </c:strRef>
          </c:tx>
          <c:spPr>
            <a:solidFill>
              <a:srgbClr val="61AC4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0-B052-4075-9FD8-618D50446E38}"/>
              </c:ext>
            </c:extLst>
          </c:dPt>
          <c:dPt>
            <c:idx val="1"/>
            <c:invertIfNegative val="1"/>
            <c:bubble3D val="0"/>
            <c:extLst xmlns:c16r2="http://schemas.microsoft.com/office/drawing/2015/06/chart">
              <c:ext xmlns:c16="http://schemas.microsoft.com/office/drawing/2014/chart" uri="{C3380CC4-5D6E-409C-BE32-E72D297353CC}">
                <c16:uniqueId val="{00000001-B052-4075-9FD8-618D50446E38}"/>
              </c:ext>
            </c:extLst>
          </c:dPt>
          <c:dPt>
            <c:idx val="2"/>
            <c:invertIfNegative val="1"/>
            <c:bubble3D val="0"/>
            <c:extLst xmlns:c16r2="http://schemas.microsoft.com/office/drawing/2015/06/chart">
              <c:ext xmlns:c16="http://schemas.microsoft.com/office/drawing/2014/chart" uri="{C3380CC4-5D6E-409C-BE32-E72D297353CC}">
                <c16:uniqueId val="{00000002-B052-4075-9FD8-618D50446E38}"/>
              </c:ext>
            </c:extLst>
          </c:dPt>
          <c:dPt>
            <c:idx val="3"/>
            <c:invertIfNegative val="1"/>
            <c:bubble3D val="0"/>
            <c:extLst xmlns:c16r2="http://schemas.microsoft.com/office/drawing/2015/06/chart">
              <c:ext xmlns:c16="http://schemas.microsoft.com/office/drawing/2014/chart" uri="{C3380CC4-5D6E-409C-BE32-E72D297353CC}">
                <c16:uniqueId val="{00000003-B052-4075-9FD8-618D50446E38}"/>
              </c:ext>
            </c:extLst>
          </c:dPt>
          <c:dPt>
            <c:idx val="4"/>
            <c:invertIfNegative val="1"/>
            <c:bubble3D val="0"/>
            <c:extLst xmlns:c16r2="http://schemas.microsoft.com/office/drawing/2015/06/chart">
              <c:ext xmlns:c16="http://schemas.microsoft.com/office/drawing/2014/chart" uri="{C3380CC4-5D6E-409C-BE32-E72D297353CC}">
                <c16:uniqueId val="{00000004-B052-4075-9FD8-618D50446E38}"/>
              </c:ext>
            </c:extLst>
          </c:dPt>
          <c:dLbls>
            <c:dLbl>
              <c:idx val="0"/>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B052-4075-9FD8-618D50446E38}"/>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General health and well-being (N=1,358)</c:v>
                </c:pt>
                <c:pt idx="1">
                  <c:v>Working a second job (N=1,356)</c:v>
                </c:pt>
                <c:pt idx="2">
                  <c:v>Before- and after-school tutoring (N=1,355)</c:v>
                </c:pt>
                <c:pt idx="3">
                  <c:v>Dropping off and/or picking up children at daycare (N=1,357)</c:v>
                </c:pt>
                <c:pt idx="4">
                  <c:v>Dropping off and/or picking up children at school (N=1,355)</c:v>
                </c:pt>
              </c:strCache>
            </c:strRef>
          </c:cat>
          <c:val>
            <c:numRef>
              <c:f>Sheet1!$B$2:$B$6</c:f>
              <c:numCache>
                <c:formatCode>0%</c:formatCode>
                <c:ptCount val="5"/>
                <c:pt idx="0">
                  <c:v>0.08</c:v>
                </c:pt>
                <c:pt idx="1">
                  <c:v>0.01</c:v>
                </c:pt>
                <c:pt idx="2">
                  <c:v>0.02</c:v>
                </c:pt>
                <c:pt idx="3">
                  <c:v>0.03</c:v>
                </c:pt>
                <c:pt idx="4">
                  <c:v>0.03</c:v>
                </c:pt>
              </c:numCache>
            </c:numRef>
          </c:val>
          <c:extLst xmlns:c16r2="http://schemas.microsoft.com/office/drawing/2015/06/chart">
            <c:ext xmlns:c16="http://schemas.microsoft.com/office/drawing/2014/chart" uri="{C3380CC4-5D6E-409C-BE32-E72D297353CC}">
              <c16:uniqueId val="{00000005-B052-4075-9FD8-618D50446E38}"/>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1"/>
          <c:order val="1"/>
          <c:tx>
            <c:strRef>
              <c:f>Sheet1!$C$1</c:f>
              <c:strCache>
                <c:ptCount val="1"/>
                <c:pt idx="0">
                  <c:v>Positive Impact</c:v>
                </c:pt>
              </c:strCache>
            </c:strRef>
          </c:tx>
          <c:spPr>
            <a:solidFill>
              <a:srgbClr val="8CC36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6-B052-4075-9FD8-618D50446E38}"/>
              </c:ext>
            </c:extLst>
          </c:dPt>
          <c:dPt>
            <c:idx val="1"/>
            <c:invertIfNegative val="1"/>
            <c:bubble3D val="0"/>
            <c:extLst xmlns:c16r2="http://schemas.microsoft.com/office/drawing/2015/06/chart">
              <c:ext xmlns:c16="http://schemas.microsoft.com/office/drawing/2014/chart" uri="{C3380CC4-5D6E-409C-BE32-E72D297353CC}">
                <c16:uniqueId val="{00000007-B052-4075-9FD8-618D50446E38}"/>
              </c:ext>
            </c:extLst>
          </c:dPt>
          <c:dPt>
            <c:idx val="2"/>
            <c:invertIfNegative val="1"/>
            <c:bubble3D val="0"/>
            <c:extLst xmlns:c16r2="http://schemas.microsoft.com/office/drawing/2015/06/chart">
              <c:ext xmlns:c16="http://schemas.microsoft.com/office/drawing/2014/chart" uri="{C3380CC4-5D6E-409C-BE32-E72D297353CC}">
                <c16:uniqueId val="{00000008-B052-4075-9FD8-618D50446E38}"/>
              </c:ext>
            </c:extLst>
          </c:dPt>
          <c:dPt>
            <c:idx val="3"/>
            <c:invertIfNegative val="1"/>
            <c:bubble3D val="0"/>
            <c:extLst xmlns:c16r2="http://schemas.microsoft.com/office/drawing/2015/06/chart">
              <c:ext xmlns:c16="http://schemas.microsoft.com/office/drawing/2014/chart" uri="{C3380CC4-5D6E-409C-BE32-E72D297353CC}">
                <c16:uniqueId val="{00000009-B052-4075-9FD8-618D50446E38}"/>
              </c:ext>
            </c:extLst>
          </c:dPt>
          <c:dPt>
            <c:idx val="4"/>
            <c:invertIfNegative val="1"/>
            <c:bubble3D val="0"/>
            <c:extLst xmlns:c16r2="http://schemas.microsoft.com/office/drawing/2015/06/chart">
              <c:ext xmlns:c16="http://schemas.microsoft.com/office/drawing/2014/chart" uri="{C3380CC4-5D6E-409C-BE32-E72D297353CC}">
                <c16:uniqueId val="{0000000A-B052-4075-9FD8-618D50446E38}"/>
              </c:ext>
            </c:extLst>
          </c:dPt>
          <c:dLbls>
            <c:dLbl>
              <c:idx val="0"/>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B052-4075-9FD8-618D50446E38}"/>
                </c:ext>
              </c:extLst>
            </c:dLbl>
            <c:dLbl>
              <c:idx val="2"/>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B052-4075-9FD8-618D50446E38}"/>
                </c:ext>
              </c:extLst>
            </c:dLbl>
            <c:dLbl>
              <c:idx val="4"/>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B052-4075-9FD8-618D50446E38}"/>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General health and well-being (N=1,358)</c:v>
                </c:pt>
                <c:pt idx="1">
                  <c:v>Working a second job (N=1,356)</c:v>
                </c:pt>
                <c:pt idx="2">
                  <c:v>Before- and after-school tutoring (N=1,355)</c:v>
                </c:pt>
                <c:pt idx="3">
                  <c:v>Dropping off and/or picking up children at daycare (N=1,357)</c:v>
                </c:pt>
                <c:pt idx="4">
                  <c:v>Dropping off and/or picking up children at school (N=1,355)</c:v>
                </c:pt>
              </c:strCache>
            </c:strRef>
          </c:cat>
          <c:val>
            <c:numRef>
              <c:f>Sheet1!$C$2:$C$6</c:f>
              <c:numCache>
                <c:formatCode>0%</c:formatCode>
                <c:ptCount val="5"/>
                <c:pt idx="0">
                  <c:v>0.17</c:v>
                </c:pt>
                <c:pt idx="1">
                  <c:v>0.01</c:v>
                </c:pt>
                <c:pt idx="2">
                  <c:v>0.06</c:v>
                </c:pt>
                <c:pt idx="3">
                  <c:v>0.04</c:v>
                </c:pt>
                <c:pt idx="4">
                  <c:v>0.05</c:v>
                </c:pt>
              </c:numCache>
            </c:numRef>
          </c:val>
          <c:extLst xmlns:c16r2="http://schemas.microsoft.com/office/drawing/2015/06/chart">
            <c:ext xmlns:c16="http://schemas.microsoft.com/office/drawing/2014/chart" uri="{C3380CC4-5D6E-409C-BE32-E72D297353CC}">
              <c16:uniqueId val="{0000000B-B052-4075-9FD8-618D50446E38}"/>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2"/>
          <c:order val="2"/>
          <c:tx>
            <c:strRef>
              <c:f>Sheet1!$D$1</c:f>
              <c:strCache>
                <c:ptCount val="1"/>
                <c:pt idx="0">
                  <c:v>No Impact</c:v>
                </c:pt>
              </c:strCache>
            </c:strRef>
          </c:tx>
          <c:spPr>
            <a:solidFill>
              <a:srgbClr val="C0C0C0"/>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C-B052-4075-9FD8-618D50446E38}"/>
              </c:ext>
            </c:extLst>
          </c:dPt>
          <c:dPt>
            <c:idx val="1"/>
            <c:invertIfNegative val="1"/>
            <c:bubble3D val="0"/>
            <c:extLst xmlns:c16r2="http://schemas.microsoft.com/office/drawing/2015/06/chart">
              <c:ext xmlns:c16="http://schemas.microsoft.com/office/drawing/2014/chart" uri="{C3380CC4-5D6E-409C-BE32-E72D297353CC}">
                <c16:uniqueId val="{0000000D-B052-4075-9FD8-618D50446E38}"/>
              </c:ext>
            </c:extLst>
          </c:dPt>
          <c:dPt>
            <c:idx val="2"/>
            <c:invertIfNegative val="1"/>
            <c:bubble3D val="0"/>
            <c:extLst xmlns:c16r2="http://schemas.microsoft.com/office/drawing/2015/06/chart">
              <c:ext xmlns:c16="http://schemas.microsoft.com/office/drawing/2014/chart" uri="{C3380CC4-5D6E-409C-BE32-E72D297353CC}">
                <c16:uniqueId val="{0000000E-B052-4075-9FD8-618D50446E38}"/>
              </c:ext>
            </c:extLst>
          </c:dPt>
          <c:dPt>
            <c:idx val="3"/>
            <c:invertIfNegative val="1"/>
            <c:bubble3D val="0"/>
            <c:extLst xmlns:c16r2="http://schemas.microsoft.com/office/drawing/2015/06/chart">
              <c:ext xmlns:c16="http://schemas.microsoft.com/office/drawing/2014/chart" uri="{C3380CC4-5D6E-409C-BE32-E72D297353CC}">
                <c16:uniqueId val="{0000000F-B052-4075-9FD8-618D50446E38}"/>
              </c:ext>
            </c:extLst>
          </c:dPt>
          <c:dPt>
            <c:idx val="4"/>
            <c:invertIfNegative val="1"/>
            <c:bubble3D val="0"/>
            <c:extLst xmlns:c16r2="http://schemas.microsoft.com/office/drawing/2015/06/chart">
              <c:ext xmlns:c16="http://schemas.microsoft.com/office/drawing/2014/chart" uri="{C3380CC4-5D6E-409C-BE32-E72D297353CC}">
                <c16:uniqueId val="{00000010-B052-4075-9FD8-618D50446E38}"/>
              </c:ext>
            </c:extLst>
          </c:dPt>
          <c:dLbls>
            <c:dLbl>
              <c:idx val="0"/>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B052-4075-9FD8-618D50446E38}"/>
                </c:ext>
              </c:extLst>
            </c:dLbl>
            <c:dLbl>
              <c:idx val="1"/>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B052-4075-9FD8-618D50446E38}"/>
                </c:ext>
              </c:extLst>
            </c:dLbl>
            <c:dLbl>
              <c:idx val="2"/>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B052-4075-9FD8-618D50446E38}"/>
                </c:ext>
              </c:extLst>
            </c:dLbl>
            <c:dLbl>
              <c:idx val="3"/>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B052-4075-9FD8-618D50446E38}"/>
                </c:ext>
              </c:extLst>
            </c:dLbl>
            <c:dLbl>
              <c:idx val="4"/>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B052-4075-9FD8-618D50446E38}"/>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General health and well-being (N=1,358)</c:v>
                </c:pt>
                <c:pt idx="1">
                  <c:v>Working a second job (N=1,356)</c:v>
                </c:pt>
                <c:pt idx="2">
                  <c:v>Before- and after-school tutoring (N=1,355)</c:v>
                </c:pt>
                <c:pt idx="3">
                  <c:v>Dropping off and/or picking up children at daycare (N=1,357)</c:v>
                </c:pt>
                <c:pt idx="4">
                  <c:v>Dropping off and/or picking up children at school (N=1,355)</c:v>
                </c:pt>
              </c:strCache>
            </c:strRef>
          </c:cat>
          <c:val>
            <c:numRef>
              <c:f>Sheet1!$D$2:$D$6</c:f>
              <c:numCache>
                <c:formatCode>0%</c:formatCode>
                <c:ptCount val="5"/>
                <c:pt idx="0">
                  <c:v>0.42</c:v>
                </c:pt>
                <c:pt idx="1">
                  <c:v>0.67</c:v>
                </c:pt>
                <c:pt idx="2">
                  <c:v>0.65</c:v>
                </c:pt>
                <c:pt idx="3">
                  <c:v>0.66</c:v>
                </c:pt>
                <c:pt idx="4">
                  <c:v>0.6</c:v>
                </c:pt>
              </c:numCache>
            </c:numRef>
          </c:val>
          <c:extLst xmlns:c16r2="http://schemas.microsoft.com/office/drawing/2015/06/chart">
            <c:ext xmlns:c16="http://schemas.microsoft.com/office/drawing/2014/chart" uri="{C3380CC4-5D6E-409C-BE32-E72D297353CC}">
              <c16:uniqueId val="{00000011-B052-4075-9FD8-618D50446E38}"/>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3"/>
          <c:order val="3"/>
          <c:tx>
            <c:strRef>
              <c:f>Sheet1!$E$1</c:f>
              <c:strCache>
                <c:ptCount val="1"/>
                <c:pt idx="0">
                  <c:v>Negative Impact</c:v>
                </c:pt>
              </c:strCache>
            </c:strRef>
          </c:tx>
          <c:spPr>
            <a:solidFill>
              <a:srgbClr val="F7C660"/>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12-B052-4075-9FD8-618D50446E38}"/>
              </c:ext>
            </c:extLst>
          </c:dPt>
          <c:dPt>
            <c:idx val="1"/>
            <c:invertIfNegative val="1"/>
            <c:bubble3D val="0"/>
            <c:extLst xmlns:c16r2="http://schemas.microsoft.com/office/drawing/2015/06/chart">
              <c:ext xmlns:c16="http://schemas.microsoft.com/office/drawing/2014/chart" uri="{C3380CC4-5D6E-409C-BE32-E72D297353CC}">
                <c16:uniqueId val="{00000013-B052-4075-9FD8-618D50446E38}"/>
              </c:ext>
            </c:extLst>
          </c:dPt>
          <c:dPt>
            <c:idx val="2"/>
            <c:invertIfNegative val="1"/>
            <c:bubble3D val="0"/>
            <c:extLst xmlns:c16r2="http://schemas.microsoft.com/office/drawing/2015/06/chart">
              <c:ext xmlns:c16="http://schemas.microsoft.com/office/drawing/2014/chart" uri="{C3380CC4-5D6E-409C-BE32-E72D297353CC}">
                <c16:uniqueId val="{00000014-B052-4075-9FD8-618D50446E38}"/>
              </c:ext>
            </c:extLst>
          </c:dPt>
          <c:dPt>
            <c:idx val="3"/>
            <c:invertIfNegative val="1"/>
            <c:bubble3D val="0"/>
            <c:extLst xmlns:c16r2="http://schemas.microsoft.com/office/drawing/2015/06/chart">
              <c:ext xmlns:c16="http://schemas.microsoft.com/office/drawing/2014/chart" uri="{C3380CC4-5D6E-409C-BE32-E72D297353CC}">
                <c16:uniqueId val="{00000015-B052-4075-9FD8-618D50446E38}"/>
              </c:ext>
            </c:extLst>
          </c:dPt>
          <c:dPt>
            <c:idx val="4"/>
            <c:invertIfNegative val="1"/>
            <c:bubble3D val="0"/>
            <c:extLst xmlns:c16r2="http://schemas.microsoft.com/office/drawing/2015/06/chart">
              <c:ext xmlns:c16="http://schemas.microsoft.com/office/drawing/2014/chart" uri="{C3380CC4-5D6E-409C-BE32-E72D297353CC}">
                <c16:uniqueId val="{00000016-B052-4075-9FD8-618D50446E38}"/>
              </c:ext>
            </c:extLst>
          </c:dPt>
          <c:dLbls>
            <c:dLbl>
              <c:idx val="0"/>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B052-4075-9FD8-618D50446E38}"/>
                </c:ext>
              </c:extLst>
            </c:dLbl>
            <c:dLbl>
              <c:idx val="1"/>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3-B052-4075-9FD8-618D50446E38}"/>
                </c:ext>
              </c:extLst>
            </c:dLbl>
            <c:dLbl>
              <c:idx val="2"/>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4-B052-4075-9FD8-618D50446E38}"/>
                </c:ext>
              </c:extLst>
            </c:dLbl>
            <c:dLbl>
              <c:idx val="3"/>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5-B052-4075-9FD8-618D50446E38}"/>
                </c:ext>
              </c:extLst>
            </c:dLbl>
            <c:dLbl>
              <c:idx val="4"/>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6-B052-4075-9FD8-618D50446E38}"/>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General health and well-being (N=1,358)</c:v>
                </c:pt>
                <c:pt idx="1">
                  <c:v>Working a second job (N=1,356)</c:v>
                </c:pt>
                <c:pt idx="2">
                  <c:v>Before- and after-school tutoring (N=1,355)</c:v>
                </c:pt>
                <c:pt idx="3">
                  <c:v>Dropping off and/or picking up children at daycare (N=1,357)</c:v>
                </c:pt>
                <c:pt idx="4">
                  <c:v>Dropping off and/or picking up children at school (N=1,355)</c:v>
                </c:pt>
              </c:strCache>
            </c:strRef>
          </c:cat>
          <c:val>
            <c:numRef>
              <c:f>Sheet1!$E$2:$E$6</c:f>
              <c:numCache>
                <c:formatCode>0%</c:formatCode>
                <c:ptCount val="5"/>
                <c:pt idx="0">
                  <c:v>0.19</c:v>
                </c:pt>
                <c:pt idx="1">
                  <c:v>0.17</c:v>
                </c:pt>
                <c:pt idx="2">
                  <c:v>0.16</c:v>
                </c:pt>
                <c:pt idx="3">
                  <c:v>0.13</c:v>
                </c:pt>
                <c:pt idx="4">
                  <c:v>0.15</c:v>
                </c:pt>
              </c:numCache>
            </c:numRef>
          </c:val>
          <c:extLst xmlns:c16r2="http://schemas.microsoft.com/office/drawing/2015/06/chart">
            <c:ext xmlns:c16="http://schemas.microsoft.com/office/drawing/2014/chart" uri="{C3380CC4-5D6E-409C-BE32-E72D297353CC}">
              <c16:uniqueId val="{00000017-B052-4075-9FD8-618D50446E38}"/>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4"/>
          <c:order val="4"/>
          <c:tx>
            <c:strRef>
              <c:f>Sheet1!$F$1</c:f>
              <c:strCache>
                <c:ptCount val="1"/>
                <c:pt idx="0">
                  <c:v>Very Negative Impact</c:v>
                </c:pt>
              </c:strCache>
            </c:strRef>
          </c:tx>
          <c:spPr>
            <a:solidFill>
              <a:srgbClr val="F3B71C"/>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18-B052-4075-9FD8-618D50446E38}"/>
              </c:ext>
            </c:extLst>
          </c:dPt>
          <c:dPt>
            <c:idx val="1"/>
            <c:invertIfNegative val="1"/>
            <c:bubble3D val="0"/>
            <c:extLst xmlns:c16r2="http://schemas.microsoft.com/office/drawing/2015/06/chart">
              <c:ext xmlns:c16="http://schemas.microsoft.com/office/drawing/2014/chart" uri="{C3380CC4-5D6E-409C-BE32-E72D297353CC}">
                <c16:uniqueId val="{00000019-B052-4075-9FD8-618D50446E38}"/>
              </c:ext>
            </c:extLst>
          </c:dPt>
          <c:dPt>
            <c:idx val="2"/>
            <c:invertIfNegative val="1"/>
            <c:bubble3D val="0"/>
            <c:extLst xmlns:c16r2="http://schemas.microsoft.com/office/drawing/2015/06/chart">
              <c:ext xmlns:c16="http://schemas.microsoft.com/office/drawing/2014/chart" uri="{C3380CC4-5D6E-409C-BE32-E72D297353CC}">
                <c16:uniqueId val="{0000001A-B052-4075-9FD8-618D50446E38}"/>
              </c:ext>
            </c:extLst>
          </c:dPt>
          <c:dPt>
            <c:idx val="3"/>
            <c:invertIfNegative val="1"/>
            <c:bubble3D val="0"/>
            <c:extLst xmlns:c16r2="http://schemas.microsoft.com/office/drawing/2015/06/chart">
              <c:ext xmlns:c16="http://schemas.microsoft.com/office/drawing/2014/chart" uri="{C3380CC4-5D6E-409C-BE32-E72D297353CC}">
                <c16:uniqueId val="{0000001B-B052-4075-9FD8-618D50446E38}"/>
              </c:ext>
            </c:extLst>
          </c:dPt>
          <c:dPt>
            <c:idx val="4"/>
            <c:invertIfNegative val="1"/>
            <c:bubble3D val="0"/>
            <c:extLst xmlns:c16r2="http://schemas.microsoft.com/office/drawing/2015/06/chart">
              <c:ext xmlns:c16="http://schemas.microsoft.com/office/drawing/2014/chart" uri="{C3380CC4-5D6E-409C-BE32-E72D297353CC}">
                <c16:uniqueId val="{0000001C-B052-4075-9FD8-618D50446E38}"/>
              </c:ext>
            </c:extLst>
          </c:dPt>
          <c:dLbls>
            <c:dLbl>
              <c:idx val="0"/>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8-B052-4075-9FD8-618D50446E38}"/>
                </c:ext>
              </c:extLst>
            </c:dLbl>
            <c:dLbl>
              <c:idx val="1"/>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9-B052-4075-9FD8-618D50446E38}"/>
                </c:ext>
              </c:extLst>
            </c:dLbl>
            <c:dLbl>
              <c:idx val="2"/>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A-B052-4075-9FD8-618D50446E38}"/>
                </c:ext>
              </c:extLst>
            </c:dLbl>
            <c:dLbl>
              <c:idx val="3"/>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B-B052-4075-9FD8-618D50446E38}"/>
                </c:ext>
              </c:extLst>
            </c:dLbl>
            <c:dLbl>
              <c:idx val="4"/>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C-B052-4075-9FD8-618D50446E38}"/>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General health and well-being (N=1,358)</c:v>
                </c:pt>
                <c:pt idx="1">
                  <c:v>Working a second job (N=1,356)</c:v>
                </c:pt>
                <c:pt idx="2">
                  <c:v>Before- and after-school tutoring (N=1,355)</c:v>
                </c:pt>
                <c:pt idx="3">
                  <c:v>Dropping off and/or picking up children at daycare (N=1,357)</c:v>
                </c:pt>
                <c:pt idx="4">
                  <c:v>Dropping off and/or picking up children at school (N=1,355)</c:v>
                </c:pt>
              </c:strCache>
            </c:strRef>
          </c:cat>
          <c:val>
            <c:numRef>
              <c:f>Sheet1!$F$2:$F$6</c:f>
              <c:numCache>
                <c:formatCode>0%</c:formatCode>
                <c:ptCount val="5"/>
                <c:pt idx="0">
                  <c:v>0.14000000000000001</c:v>
                </c:pt>
                <c:pt idx="1">
                  <c:v>0.13</c:v>
                </c:pt>
                <c:pt idx="2">
                  <c:v>0.1</c:v>
                </c:pt>
                <c:pt idx="3">
                  <c:v>0.14000000000000001</c:v>
                </c:pt>
                <c:pt idx="4">
                  <c:v>0.16</c:v>
                </c:pt>
              </c:numCache>
            </c:numRef>
          </c:val>
          <c:extLst xmlns:c16r2="http://schemas.microsoft.com/office/drawing/2015/06/chart">
            <c:ext xmlns:c16="http://schemas.microsoft.com/office/drawing/2014/chart" uri="{C3380CC4-5D6E-409C-BE32-E72D297353CC}">
              <c16:uniqueId val="{0000001D-B052-4075-9FD8-618D50446E38}"/>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dLbls>
          <c:showLegendKey val="0"/>
          <c:showVal val="0"/>
          <c:showCatName val="0"/>
          <c:showSerName val="0"/>
          <c:showPercent val="0"/>
          <c:showBubbleSize val="0"/>
        </c:dLbls>
        <c:gapWidth val="50"/>
        <c:overlap val="100"/>
        <c:axId val="83364480"/>
        <c:axId val="83395328"/>
      </c:barChart>
      <c:catAx>
        <c:axId val="83364480"/>
        <c:scaling>
          <c:orientation val="minMax"/>
        </c:scaling>
        <c:delete val="0"/>
        <c:axPos val="l"/>
        <c:title>
          <c:tx>
            <c:rich>
              <a:bodyPr/>
              <a:lstStyle/>
              <a:p>
                <a:pPr>
                  <a:defRPr/>
                </a:pPr>
                <a:endParaRPr lang="en-US" sz="1400" b="0" dirty="0">
                  <a:solidFill>
                    <a:srgbClr val="000000"/>
                  </a:solidFill>
                  <a:effectLst/>
                  <a:latin typeface="Calibri"/>
                </a:endParaRPr>
              </a:p>
            </c:rich>
          </c:tx>
          <c:layout/>
          <c:overlay val="0"/>
        </c:title>
        <c:numFmt formatCode="General" sourceLinked="1"/>
        <c:majorTickMark val="out"/>
        <c:minorTickMark val="none"/>
        <c:tickLblPos val="nextTo"/>
        <c:txPr>
          <a:bodyPr/>
          <a:lstStyle/>
          <a:p>
            <a:pPr>
              <a:defRPr sz="1400" b="0" i="0">
                <a:solidFill>
                  <a:srgbClr val="000000"/>
                </a:solidFill>
                <a:effectLst/>
                <a:latin typeface="Calibri"/>
              </a:defRPr>
            </a:pPr>
            <a:endParaRPr lang="en-US"/>
          </a:p>
        </c:txPr>
        <c:crossAx val="83395328"/>
        <c:crosses val="autoZero"/>
        <c:auto val="0"/>
        <c:lblAlgn val="ctr"/>
        <c:lblOffset val="100"/>
        <c:noMultiLvlLbl val="0"/>
      </c:catAx>
      <c:valAx>
        <c:axId val="83395328"/>
        <c:scaling>
          <c:orientation val="minMax"/>
          <c:max val="1"/>
          <c:min val="0"/>
        </c:scaling>
        <c:delete val="0"/>
        <c:axPos val="b"/>
        <c:title>
          <c:tx>
            <c:rich>
              <a:bodyPr/>
              <a:lstStyle/>
              <a:p>
                <a:pPr>
                  <a:defRPr/>
                </a:pPr>
                <a:endParaRPr lang="en-US" sz="1400" b="1" dirty="0">
                  <a:solidFill>
                    <a:srgbClr val="000000"/>
                  </a:solidFill>
                  <a:effectLst/>
                  <a:latin typeface="Calibri"/>
                </a:endParaRPr>
              </a:p>
            </c:rich>
          </c:tx>
          <c:layout/>
          <c:overlay val="0"/>
        </c:title>
        <c:numFmt formatCode="0%" sourceLinked="1"/>
        <c:majorTickMark val="out"/>
        <c:minorTickMark val="none"/>
        <c:tickLblPos val="low"/>
        <c:spPr>
          <a:ln>
            <a:solidFill>
              <a:srgbClr val="808080"/>
            </a:solidFill>
          </a:ln>
          <a:effectLst/>
        </c:spPr>
        <c:txPr>
          <a:bodyPr/>
          <a:lstStyle/>
          <a:p>
            <a:pPr>
              <a:defRPr sz="1400" b="0" i="0">
                <a:solidFill>
                  <a:srgbClr val="000000"/>
                </a:solidFill>
                <a:effectLst/>
                <a:latin typeface="Calibri"/>
              </a:defRPr>
            </a:pPr>
            <a:endParaRPr lang="en-US"/>
          </a:p>
        </c:txPr>
        <c:crossAx val="83364480"/>
        <c:crosses val="autoZero"/>
        <c:crossBetween val="between"/>
        <c:majorUnit val="0.2"/>
        <c:minorUnit val="0.04"/>
      </c:valAx>
    </c:plotArea>
    <c:legend>
      <c:legendPos val="b"/>
      <c:layout/>
      <c:overlay val="0"/>
      <c:txPr>
        <a:bodyPr/>
        <a:lstStyle/>
        <a:p>
          <a:pPr>
            <a:defRPr sz="1400">
              <a:solidFill>
                <a:srgbClr val="000000"/>
              </a:solidFill>
              <a:effectLst/>
              <a:latin typeface="Calibri"/>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sz="100" b="0" i="0" dirty="0">
              <a:solidFill>
                <a:srgbClr val="FFFFFF"/>
              </a:solidFill>
              <a:effectLst/>
            </a:endParaRPr>
          </a:p>
        </c:rich>
      </c:tx>
      <c:layout/>
      <c:overlay val="1"/>
    </c:title>
    <c:autoTitleDeleted val="0"/>
    <c:plotArea>
      <c:layout/>
      <c:barChart>
        <c:barDir val="bar"/>
        <c:grouping val="stacked"/>
        <c:varyColors val="0"/>
        <c:ser>
          <c:idx val="0"/>
          <c:order val="0"/>
          <c:tx>
            <c:strRef>
              <c:f>Sheet1!$B$1</c:f>
              <c:strCache>
                <c:ptCount val="1"/>
                <c:pt idx="0">
                  <c:v>Very Positive Impact</c:v>
                </c:pt>
              </c:strCache>
            </c:strRef>
          </c:tx>
          <c:spPr>
            <a:solidFill>
              <a:srgbClr val="61AC4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0-2403-49E3-B11A-784118237655}"/>
              </c:ext>
            </c:extLst>
          </c:dPt>
          <c:dPt>
            <c:idx val="1"/>
            <c:invertIfNegative val="1"/>
            <c:bubble3D val="0"/>
            <c:extLst xmlns:c16r2="http://schemas.microsoft.com/office/drawing/2015/06/chart">
              <c:ext xmlns:c16="http://schemas.microsoft.com/office/drawing/2014/chart" uri="{C3380CC4-5D6E-409C-BE32-E72D297353CC}">
                <c16:uniqueId val="{00000001-2403-49E3-B11A-784118237655}"/>
              </c:ext>
            </c:extLst>
          </c:dPt>
          <c:dPt>
            <c:idx val="2"/>
            <c:invertIfNegative val="1"/>
            <c:bubble3D val="0"/>
            <c:extLst xmlns:c16r2="http://schemas.microsoft.com/office/drawing/2015/06/chart">
              <c:ext xmlns:c16="http://schemas.microsoft.com/office/drawing/2014/chart" uri="{C3380CC4-5D6E-409C-BE32-E72D297353CC}">
                <c16:uniqueId val="{00000002-2403-49E3-B11A-784118237655}"/>
              </c:ext>
            </c:extLst>
          </c:dPt>
          <c:dPt>
            <c:idx val="3"/>
            <c:invertIfNegative val="1"/>
            <c:bubble3D val="0"/>
            <c:extLst xmlns:c16r2="http://schemas.microsoft.com/office/drawing/2015/06/chart">
              <c:ext xmlns:c16="http://schemas.microsoft.com/office/drawing/2014/chart" uri="{C3380CC4-5D6E-409C-BE32-E72D297353CC}">
                <c16:uniqueId val="{00000003-2403-49E3-B11A-784118237655}"/>
              </c:ext>
            </c:extLst>
          </c:dPt>
          <c:dPt>
            <c:idx val="4"/>
            <c:invertIfNegative val="1"/>
            <c:bubble3D val="0"/>
            <c:extLst xmlns:c16r2="http://schemas.microsoft.com/office/drawing/2015/06/chart">
              <c:ext xmlns:c16="http://schemas.microsoft.com/office/drawing/2014/chart" uri="{C3380CC4-5D6E-409C-BE32-E72D297353CC}">
                <c16:uniqueId val="{00000004-2403-49E3-B11A-784118237655}"/>
              </c:ext>
            </c:extLst>
          </c:dPt>
          <c:dLbls>
            <c:dLbl>
              <c:idx val="2"/>
              <c:spPr/>
              <c:txPr>
                <a:bodyPr/>
                <a:lstStyle/>
                <a:p>
                  <a:pPr>
                    <a:defRPr sz="1400" b="1">
                      <a:solidFill>
                        <a:srgbClr val="000000"/>
                      </a:solidFill>
                      <a:effectLst/>
                      <a:latin typeface="Calibri"/>
                    </a:defRPr>
                  </a:pPr>
                  <a:endParaRPr lang="en-US"/>
                </a:p>
              </c:txPr>
              <c:showLegendKey val="0"/>
              <c:showVal val="0"/>
              <c:showCatName val="0"/>
              <c:showSerName val="0"/>
              <c:showPercent val="0"/>
              <c:showBubbleSize val="0"/>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2403-49E3-B11A-784118237655}"/>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What impact would a later high school end time have on after-school or evening activities for Naperville District 203 high school students? (N=2,866)</c:v>
                </c:pt>
                <c:pt idx="1">
                  <c:v>What impact would a later middle school end time have on after-school or evening activities for Naperville District 203 middle school students? (N=2,455)</c:v>
                </c:pt>
                <c:pt idx="2">
                  <c:v>What impact would a later school end time have on after-school or evening activities for Naperville District 203 elementary school students? (N=2,614)</c:v>
                </c:pt>
              </c:strCache>
            </c:strRef>
          </c:cat>
          <c:val>
            <c:numRef>
              <c:f>Sheet1!$B$2:$B$4</c:f>
              <c:numCache>
                <c:formatCode>0%</c:formatCode>
                <c:ptCount val="3"/>
                <c:pt idx="0">
                  <c:v>0.05</c:v>
                </c:pt>
                <c:pt idx="1">
                  <c:v>0.04</c:v>
                </c:pt>
                <c:pt idx="2">
                  <c:v>0.04</c:v>
                </c:pt>
              </c:numCache>
            </c:numRef>
          </c:val>
          <c:extLst xmlns:c16r2="http://schemas.microsoft.com/office/drawing/2015/06/chart">
            <c:ext xmlns:c16="http://schemas.microsoft.com/office/drawing/2014/chart" uri="{C3380CC4-5D6E-409C-BE32-E72D297353CC}">
              <c16:uniqueId val="{00000005-2403-49E3-B11A-784118237655}"/>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1"/>
          <c:order val="1"/>
          <c:tx>
            <c:strRef>
              <c:f>Sheet1!$C$1</c:f>
              <c:strCache>
                <c:ptCount val="1"/>
                <c:pt idx="0">
                  <c:v>Positive Impact</c:v>
                </c:pt>
              </c:strCache>
            </c:strRef>
          </c:tx>
          <c:spPr>
            <a:solidFill>
              <a:srgbClr val="8CC36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6-2403-49E3-B11A-784118237655}"/>
              </c:ext>
            </c:extLst>
          </c:dPt>
          <c:dPt>
            <c:idx val="1"/>
            <c:invertIfNegative val="1"/>
            <c:bubble3D val="0"/>
            <c:extLst xmlns:c16r2="http://schemas.microsoft.com/office/drawing/2015/06/chart">
              <c:ext xmlns:c16="http://schemas.microsoft.com/office/drawing/2014/chart" uri="{C3380CC4-5D6E-409C-BE32-E72D297353CC}">
                <c16:uniqueId val="{00000007-2403-49E3-B11A-784118237655}"/>
              </c:ext>
            </c:extLst>
          </c:dPt>
          <c:dPt>
            <c:idx val="2"/>
            <c:invertIfNegative val="1"/>
            <c:bubble3D val="0"/>
            <c:extLst xmlns:c16r2="http://schemas.microsoft.com/office/drawing/2015/06/chart">
              <c:ext xmlns:c16="http://schemas.microsoft.com/office/drawing/2014/chart" uri="{C3380CC4-5D6E-409C-BE32-E72D297353CC}">
                <c16:uniqueId val="{00000008-2403-49E3-B11A-784118237655}"/>
              </c:ext>
            </c:extLst>
          </c:dPt>
          <c:dPt>
            <c:idx val="3"/>
            <c:invertIfNegative val="1"/>
            <c:bubble3D val="0"/>
            <c:extLst xmlns:c16r2="http://schemas.microsoft.com/office/drawing/2015/06/chart">
              <c:ext xmlns:c16="http://schemas.microsoft.com/office/drawing/2014/chart" uri="{C3380CC4-5D6E-409C-BE32-E72D297353CC}">
                <c16:uniqueId val="{00000009-2403-49E3-B11A-784118237655}"/>
              </c:ext>
            </c:extLst>
          </c:dPt>
          <c:dPt>
            <c:idx val="4"/>
            <c:invertIfNegative val="1"/>
            <c:bubble3D val="0"/>
            <c:extLst xmlns:c16r2="http://schemas.microsoft.com/office/drawing/2015/06/chart">
              <c:ext xmlns:c16="http://schemas.microsoft.com/office/drawing/2014/chart" uri="{C3380CC4-5D6E-409C-BE32-E72D297353CC}">
                <c16:uniqueId val="{0000000A-2403-49E3-B11A-784118237655}"/>
              </c:ext>
            </c:extLst>
          </c:dPt>
          <c:dLbls>
            <c:dLbl>
              <c:idx val="0"/>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2403-49E3-B11A-784118237655}"/>
                </c:ext>
              </c:extLst>
            </c:dLbl>
            <c:dLbl>
              <c:idx val="1"/>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2403-49E3-B11A-784118237655}"/>
                </c:ext>
              </c:extLst>
            </c:dLbl>
            <c:dLbl>
              <c:idx val="2"/>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2403-49E3-B11A-784118237655}"/>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2403-49E3-B11A-784118237655}"/>
                </c:ext>
              </c:extLst>
            </c:dLbl>
            <c:dLbl>
              <c:idx val="4"/>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2403-49E3-B11A-784118237655}"/>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What impact would a later high school end time have on after-school or evening activities for Naperville District 203 high school students? (N=2,866)</c:v>
                </c:pt>
                <c:pt idx="1">
                  <c:v>What impact would a later middle school end time have on after-school or evening activities for Naperville District 203 middle school students? (N=2,455)</c:v>
                </c:pt>
                <c:pt idx="2">
                  <c:v>What impact would a later school end time have on after-school or evening activities for Naperville District 203 elementary school students? (N=2,614)</c:v>
                </c:pt>
              </c:strCache>
            </c:strRef>
          </c:cat>
          <c:val>
            <c:numRef>
              <c:f>Sheet1!$C$2:$C$4</c:f>
              <c:numCache>
                <c:formatCode>0%</c:formatCode>
                <c:ptCount val="3"/>
                <c:pt idx="0">
                  <c:v>0.08</c:v>
                </c:pt>
                <c:pt idx="1">
                  <c:v>7.0000000000000007E-2</c:v>
                </c:pt>
                <c:pt idx="2">
                  <c:v>7.0000000000000007E-2</c:v>
                </c:pt>
              </c:numCache>
            </c:numRef>
          </c:val>
          <c:extLst xmlns:c16r2="http://schemas.microsoft.com/office/drawing/2015/06/chart">
            <c:ext xmlns:c16="http://schemas.microsoft.com/office/drawing/2014/chart" uri="{C3380CC4-5D6E-409C-BE32-E72D297353CC}">
              <c16:uniqueId val="{0000000B-2403-49E3-B11A-784118237655}"/>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2"/>
          <c:order val="2"/>
          <c:tx>
            <c:strRef>
              <c:f>Sheet1!$D$1</c:f>
              <c:strCache>
                <c:ptCount val="1"/>
                <c:pt idx="0">
                  <c:v>No Impact</c:v>
                </c:pt>
              </c:strCache>
            </c:strRef>
          </c:tx>
          <c:spPr>
            <a:solidFill>
              <a:srgbClr val="C0C0C0"/>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C-2403-49E3-B11A-784118237655}"/>
              </c:ext>
            </c:extLst>
          </c:dPt>
          <c:dPt>
            <c:idx val="1"/>
            <c:invertIfNegative val="1"/>
            <c:bubble3D val="0"/>
            <c:extLst xmlns:c16r2="http://schemas.microsoft.com/office/drawing/2015/06/chart">
              <c:ext xmlns:c16="http://schemas.microsoft.com/office/drawing/2014/chart" uri="{C3380CC4-5D6E-409C-BE32-E72D297353CC}">
                <c16:uniqueId val="{0000000D-2403-49E3-B11A-784118237655}"/>
              </c:ext>
            </c:extLst>
          </c:dPt>
          <c:dPt>
            <c:idx val="2"/>
            <c:invertIfNegative val="1"/>
            <c:bubble3D val="0"/>
            <c:extLst xmlns:c16r2="http://schemas.microsoft.com/office/drawing/2015/06/chart">
              <c:ext xmlns:c16="http://schemas.microsoft.com/office/drawing/2014/chart" uri="{C3380CC4-5D6E-409C-BE32-E72D297353CC}">
                <c16:uniqueId val="{0000000E-2403-49E3-B11A-784118237655}"/>
              </c:ext>
            </c:extLst>
          </c:dPt>
          <c:dPt>
            <c:idx val="3"/>
            <c:invertIfNegative val="1"/>
            <c:bubble3D val="0"/>
            <c:extLst xmlns:c16r2="http://schemas.microsoft.com/office/drawing/2015/06/chart">
              <c:ext xmlns:c16="http://schemas.microsoft.com/office/drawing/2014/chart" uri="{C3380CC4-5D6E-409C-BE32-E72D297353CC}">
                <c16:uniqueId val="{0000000F-2403-49E3-B11A-784118237655}"/>
              </c:ext>
            </c:extLst>
          </c:dPt>
          <c:dPt>
            <c:idx val="4"/>
            <c:invertIfNegative val="1"/>
            <c:bubble3D val="0"/>
            <c:extLst xmlns:c16r2="http://schemas.microsoft.com/office/drawing/2015/06/chart">
              <c:ext xmlns:c16="http://schemas.microsoft.com/office/drawing/2014/chart" uri="{C3380CC4-5D6E-409C-BE32-E72D297353CC}">
                <c16:uniqueId val="{00000010-2403-49E3-B11A-784118237655}"/>
              </c:ext>
            </c:extLst>
          </c:dPt>
          <c:dLbls>
            <c:dLbl>
              <c:idx val="0"/>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2403-49E3-B11A-784118237655}"/>
                </c:ext>
              </c:extLst>
            </c:dLbl>
            <c:dLbl>
              <c:idx val="1"/>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2403-49E3-B11A-784118237655}"/>
                </c:ext>
              </c:extLst>
            </c:dLbl>
            <c:dLbl>
              <c:idx val="2"/>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2403-49E3-B11A-784118237655}"/>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2403-49E3-B11A-784118237655}"/>
                </c:ext>
              </c:extLst>
            </c:dLbl>
            <c:dLbl>
              <c:idx val="4"/>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2403-49E3-B11A-784118237655}"/>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What impact would a later high school end time have on after-school or evening activities for Naperville District 203 high school students? (N=2,866)</c:v>
                </c:pt>
                <c:pt idx="1">
                  <c:v>What impact would a later middle school end time have on after-school or evening activities for Naperville District 203 middle school students? (N=2,455)</c:v>
                </c:pt>
                <c:pt idx="2">
                  <c:v>What impact would a later school end time have on after-school or evening activities for Naperville District 203 elementary school students? (N=2,614)</c:v>
                </c:pt>
              </c:strCache>
            </c:strRef>
          </c:cat>
          <c:val>
            <c:numRef>
              <c:f>Sheet1!$D$2:$D$4</c:f>
              <c:numCache>
                <c:formatCode>0%</c:formatCode>
                <c:ptCount val="3"/>
                <c:pt idx="0">
                  <c:v>0.42</c:v>
                </c:pt>
                <c:pt idx="1">
                  <c:v>0.53</c:v>
                </c:pt>
                <c:pt idx="2">
                  <c:v>0.59</c:v>
                </c:pt>
              </c:numCache>
            </c:numRef>
          </c:val>
          <c:extLst xmlns:c16r2="http://schemas.microsoft.com/office/drawing/2015/06/chart">
            <c:ext xmlns:c16="http://schemas.microsoft.com/office/drawing/2014/chart" uri="{C3380CC4-5D6E-409C-BE32-E72D297353CC}">
              <c16:uniqueId val="{00000011-2403-49E3-B11A-784118237655}"/>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3"/>
          <c:order val="3"/>
          <c:tx>
            <c:strRef>
              <c:f>Sheet1!$E$1</c:f>
              <c:strCache>
                <c:ptCount val="1"/>
                <c:pt idx="0">
                  <c:v>Negative Impact</c:v>
                </c:pt>
              </c:strCache>
            </c:strRef>
          </c:tx>
          <c:spPr>
            <a:solidFill>
              <a:srgbClr val="F7C660"/>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12-2403-49E3-B11A-784118237655}"/>
              </c:ext>
            </c:extLst>
          </c:dPt>
          <c:dPt>
            <c:idx val="1"/>
            <c:invertIfNegative val="1"/>
            <c:bubble3D val="0"/>
            <c:extLst xmlns:c16r2="http://schemas.microsoft.com/office/drawing/2015/06/chart">
              <c:ext xmlns:c16="http://schemas.microsoft.com/office/drawing/2014/chart" uri="{C3380CC4-5D6E-409C-BE32-E72D297353CC}">
                <c16:uniqueId val="{00000013-2403-49E3-B11A-784118237655}"/>
              </c:ext>
            </c:extLst>
          </c:dPt>
          <c:dPt>
            <c:idx val="2"/>
            <c:invertIfNegative val="1"/>
            <c:bubble3D val="0"/>
            <c:extLst xmlns:c16r2="http://schemas.microsoft.com/office/drawing/2015/06/chart">
              <c:ext xmlns:c16="http://schemas.microsoft.com/office/drawing/2014/chart" uri="{C3380CC4-5D6E-409C-BE32-E72D297353CC}">
                <c16:uniqueId val="{00000014-2403-49E3-B11A-784118237655}"/>
              </c:ext>
            </c:extLst>
          </c:dPt>
          <c:dPt>
            <c:idx val="3"/>
            <c:invertIfNegative val="1"/>
            <c:bubble3D val="0"/>
            <c:extLst xmlns:c16r2="http://schemas.microsoft.com/office/drawing/2015/06/chart">
              <c:ext xmlns:c16="http://schemas.microsoft.com/office/drawing/2014/chart" uri="{C3380CC4-5D6E-409C-BE32-E72D297353CC}">
                <c16:uniqueId val="{00000015-2403-49E3-B11A-784118237655}"/>
              </c:ext>
            </c:extLst>
          </c:dPt>
          <c:dPt>
            <c:idx val="4"/>
            <c:invertIfNegative val="1"/>
            <c:bubble3D val="0"/>
            <c:extLst xmlns:c16r2="http://schemas.microsoft.com/office/drawing/2015/06/chart">
              <c:ext xmlns:c16="http://schemas.microsoft.com/office/drawing/2014/chart" uri="{C3380CC4-5D6E-409C-BE32-E72D297353CC}">
                <c16:uniqueId val="{00000016-2403-49E3-B11A-784118237655}"/>
              </c:ext>
            </c:extLst>
          </c:dPt>
          <c:dLbls>
            <c:dLbl>
              <c:idx val="0"/>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2403-49E3-B11A-784118237655}"/>
                </c:ext>
              </c:extLst>
            </c:dLbl>
            <c:dLbl>
              <c:idx val="1"/>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3-2403-49E3-B11A-784118237655}"/>
                </c:ext>
              </c:extLst>
            </c:dLbl>
            <c:dLbl>
              <c:idx val="2"/>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4-2403-49E3-B11A-784118237655}"/>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5-2403-49E3-B11A-784118237655}"/>
                </c:ext>
              </c:extLst>
            </c:dLbl>
            <c:dLbl>
              <c:idx val="4"/>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6-2403-49E3-B11A-784118237655}"/>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What impact would a later high school end time have on after-school or evening activities for Naperville District 203 high school students? (N=2,866)</c:v>
                </c:pt>
                <c:pt idx="1">
                  <c:v>What impact would a later middle school end time have on after-school or evening activities for Naperville District 203 middle school students? (N=2,455)</c:v>
                </c:pt>
                <c:pt idx="2">
                  <c:v>What impact would a later school end time have on after-school or evening activities for Naperville District 203 elementary school students? (N=2,614)</c:v>
                </c:pt>
              </c:strCache>
            </c:strRef>
          </c:cat>
          <c:val>
            <c:numRef>
              <c:f>Sheet1!$E$2:$E$4</c:f>
              <c:numCache>
                <c:formatCode>0%</c:formatCode>
                <c:ptCount val="3"/>
                <c:pt idx="0">
                  <c:v>0.28000000000000003</c:v>
                </c:pt>
                <c:pt idx="1">
                  <c:v>0.24</c:v>
                </c:pt>
                <c:pt idx="2">
                  <c:v>0.2</c:v>
                </c:pt>
              </c:numCache>
            </c:numRef>
          </c:val>
          <c:extLst xmlns:c16r2="http://schemas.microsoft.com/office/drawing/2015/06/chart">
            <c:ext xmlns:c16="http://schemas.microsoft.com/office/drawing/2014/chart" uri="{C3380CC4-5D6E-409C-BE32-E72D297353CC}">
              <c16:uniqueId val="{00000017-2403-49E3-B11A-784118237655}"/>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4"/>
          <c:order val="4"/>
          <c:tx>
            <c:strRef>
              <c:f>Sheet1!$F$1</c:f>
              <c:strCache>
                <c:ptCount val="1"/>
                <c:pt idx="0">
                  <c:v>Very Negative Impact</c:v>
                </c:pt>
              </c:strCache>
            </c:strRef>
          </c:tx>
          <c:spPr>
            <a:solidFill>
              <a:srgbClr val="F3B71C"/>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18-2403-49E3-B11A-784118237655}"/>
              </c:ext>
            </c:extLst>
          </c:dPt>
          <c:dPt>
            <c:idx val="1"/>
            <c:invertIfNegative val="1"/>
            <c:bubble3D val="0"/>
            <c:extLst xmlns:c16r2="http://schemas.microsoft.com/office/drawing/2015/06/chart">
              <c:ext xmlns:c16="http://schemas.microsoft.com/office/drawing/2014/chart" uri="{C3380CC4-5D6E-409C-BE32-E72D297353CC}">
                <c16:uniqueId val="{00000019-2403-49E3-B11A-784118237655}"/>
              </c:ext>
            </c:extLst>
          </c:dPt>
          <c:dPt>
            <c:idx val="2"/>
            <c:invertIfNegative val="1"/>
            <c:bubble3D val="0"/>
            <c:extLst xmlns:c16r2="http://schemas.microsoft.com/office/drawing/2015/06/chart">
              <c:ext xmlns:c16="http://schemas.microsoft.com/office/drawing/2014/chart" uri="{C3380CC4-5D6E-409C-BE32-E72D297353CC}">
                <c16:uniqueId val="{0000001A-2403-49E3-B11A-784118237655}"/>
              </c:ext>
            </c:extLst>
          </c:dPt>
          <c:dPt>
            <c:idx val="3"/>
            <c:invertIfNegative val="1"/>
            <c:bubble3D val="0"/>
            <c:extLst xmlns:c16r2="http://schemas.microsoft.com/office/drawing/2015/06/chart">
              <c:ext xmlns:c16="http://schemas.microsoft.com/office/drawing/2014/chart" uri="{C3380CC4-5D6E-409C-BE32-E72D297353CC}">
                <c16:uniqueId val="{0000001B-2403-49E3-B11A-784118237655}"/>
              </c:ext>
            </c:extLst>
          </c:dPt>
          <c:dPt>
            <c:idx val="4"/>
            <c:invertIfNegative val="1"/>
            <c:bubble3D val="0"/>
            <c:extLst xmlns:c16r2="http://schemas.microsoft.com/office/drawing/2015/06/chart">
              <c:ext xmlns:c16="http://schemas.microsoft.com/office/drawing/2014/chart" uri="{C3380CC4-5D6E-409C-BE32-E72D297353CC}">
                <c16:uniqueId val="{0000001C-2403-49E3-B11A-784118237655}"/>
              </c:ext>
            </c:extLst>
          </c:dPt>
          <c:dLbls>
            <c:dLbl>
              <c:idx val="0"/>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8-2403-49E3-B11A-784118237655}"/>
                </c:ext>
              </c:extLst>
            </c:dLbl>
            <c:dLbl>
              <c:idx val="1"/>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9-2403-49E3-B11A-784118237655}"/>
                </c:ext>
              </c:extLst>
            </c:dLbl>
            <c:dLbl>
              <c:idx val="2"/>
              <c:layout/>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A-2403-49E3-B11A-784118237655}"/>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B-2403-49E3-B11A-784118237655}"/>
                </c:ext>
              </c:extLst>
            </c:dLbl>
            <c:dLbl>
              <c:idx val="4"/>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C-2403-49E3-B11A-784118237655}"/>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Sheet1!$A$2:$A$4</c:f>
              <c:strCache>
                <c:ptCount val="3"/>
                <c:pt idx="0">
                  <c:v>What impact would a later high school end time have on after-school or evening activities for Naperville District 203 high school students? (N=2,866)</c:v>
                </c:pt>
                <c:pt idx="1">
                  <c:v>What impact would a later middle school end time have on after-school or evening activities for Naperville District 203 middle school students? (N=2,455)</c:v>
                </c:pt>
                <c:pt idx="2">
                  <c:v>What impact would a later school end time have on after-school or evening activities for Naperville District 203 elementary school students? (N=2,614)</c:v>
                </c:pt>
              </c:strCache>
            </c:strRef>
          </c:cat>
          <c:val>
            <c:numRef>
              <c:f>Sheet1!$F$2:$F$4</c:f>
              <c:numCache>
                <c:formatCode>0%</c:formatCode>
                <c:ptCount val="3"/>
                <c:pt idx="0">
                  <c:v>0.16</c:v>
                </c:pt>
                <c:pt idx="1">
                  <c:v>0.13</c:v>
                </c:pt>
                <c:pt idx="2">
                  <c:v>0.1</c:v>
                </c:pt>
              </c:numCache>
            </c:numRef>
          </c:val>
          <c:extLst xmlns:c16r2="http://schemas.microsoft.com/office/drawing/2015/06/chart">
            <c:ext xmlns:c16="http://schemas.microsoft.com/office/drawing/2014/chart" uri="{C3380CC4-5D6E-409C-BE32-E72D297353CC}">
              <c16:uniqueId val="{0000001D-2403-49E3-B11A-784118237655}"/>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dLbls>
          <c:showLegendKey val="0"/>
          <c:showVal val="0"/>
          <c:showCatName val="0"/>
          <c:showSerName val="0"/>
          <c:showPercent val="0"/>
          <c:showBubbleSize val="0"/>
        </c:dLbls>
        <c:gapWidth val="50"/>
        <c:overlap val="100"/>
        <c:axId val="83531648"/>
        <c:axId val="83558400"/>
      </c:barChart>
      <c:catAx>
        <c:axId val="83531648"/>
        <c:scaling>
          <c:orientation val="minMax"/>
        </c:scaling>
        <c:delete val="0"/>
        <c:axPos val="l"/>
        <c:title>
          <c:tx>
            <c:rich>
              <a:bodyPr/>
              <a:lstStyle/>
              <a:p>
                <a:pPr>
                  <a:defRPr/>
                </a:pPr>
                <a:endParaRPr lang="en-US" sz="1400" b="0" dirty="0">
                  <a:solidFill>
                    <a:srgbClr val="000000"/>
                  </a:solidFill>
                  <a:effectLst/>
                  <a:latin typeface="Calibri"/>
                </a:endParaRPr>
              </a:p>
            </c:rich>
          </c:tx>
          <c:layout/>
          <c:overlay val="0"/>
        </c:title>
        <c:numFmt formatCode="General" sourceLinked="1"/>
        <c:majorTickMark val="out"/>
        <c:minorTickMark val="none"/>
        <c:tickLblPos val="nextTo"/>
        <c:txPr>
          <a:bodyPr/>
          <a:lstStyle/>
          <a:p>
            <a:pPr>
              <a:defRPr sz="1400" b="0" i="0">
                <a:solidFill>
                  <a:srgbClr val="000000"/>
                </a:solidFill>
                <a:effectLst/>
                <a:latin typeface="Calibri"/>
              </a:defRPr>
            </a:pPr>
            <a:endParaRPr lang="en-US"/>
          </a:p>
        </c:txPr>
        <c:crossAx val="83558400"/>
        <c:crosses val="autoZero"/>
        <c:auto val="0"/>
        <c:lblAlgn val="ctr"/>
        <c:lblOffset val="100"/>
        <c:noMultiLvlLbl val="0"/>
      </c:catAx>
      <c:valAx>
        <c:axId val="83558400"/>
        <c:scaling>
          <c:orientation val="minMax"/>
          <c:max val="1"/>
          <c:min val="0"/>
        </c:scaling>
        <c:delete val="0"/>
        <c:axPos val="b"/>
        <c:title>
          <c:tx>
            <c:rich>
              <a:bodyPr/>
              <a:lstStyle/>
              <a:p>
                <a:pPr>
                  <a:defRPr/>
                </a:pPr>
                <a:endParaRPr lang="en-US" sz="1400" b="1" dirty="0">
                  <a:solidFill>
                    <a:srgbClr val="000000"/>
                  </a:solidFill>
                  <a:effectLst/>
                  <a:latin typeface="Calibri"/>
                </a:endParaRPr>
              </a:p>
            </c:rich>
          </c:tx>
          <c:layout/>
          <c:overlay val="0"/>
        </c:title>
        <c:numFmt formatCode="0%" sourceLinked="1"/>
        <c:majorTickMark val="out"/>
        <c:minorTickMark val="none"/>
        <c:tickLblPos val="low"/>
        <c:spPr>
          <a:ln>
            <a:solidFill>
              <a:srgbClr val="808080"/>
            </a:solidFill>
          </a:ln>
          <a:effectLst/>
        </c:spPr>
        <c:txPr>
          <a:bodyPr/>
          <a:lstStyle/>
          <a:p>
            <a:pPr>
              <a:defRPr sz="1400" b="0" i="0">
                <a:solidFill>
                  <a:srgbClr val="000000"/>
                </a:solidFill>
                <a:effectLst/>
                <a:latin typeface="Calibri"/>
              </a:defRPr>
            </a:pPr>
            <a:endParaRPr lang="en-US"/>
          </a:p>
        </c:txPr>
        <c:crossAx val="83531648"/>
        <c:crosses val="autoZero"/>
        <c:crossBetween val="between"/>
        <c:majorUnit val="0.2"/>
        <c:minorUnit val="0.04"/>
      </c:valAx>
    </c:plotArea>
    <c:legend>
      <c:legendPos val="b"/>
      <c:layout/>
      <c:overlay val="0"/>
      <c:txPr>
        <a:bodyPr/>
        <a:lstStyle/>
        <a:p>
          <a:pPr>
            <a:defRPr sz="1400">
              <a:solidFill>
                <a:srgbClr val="000000"/>
              </a:solidFill>
              <a:effectLst/>
              <a:latin typeface="Calibri"/>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54810208383043"/>
          <c:y val="9.1177331469371459E-3"/>
          <c:w val="0.61154398313847136"/>
          <c:h val="0.67599783111559331"/>
        </c:manualLayout>
      </c:layout>
      <c:barChart>
        <c:barDir val="bar"/>
        <c:grouping val="clustered"/>
        <c:varyColors val="0"/>
        <c:ser>
          <c:idx val="0"/>
          <c:order val="0"/>
          <c:tx>
            <c:strRef>
              <c:f>Sheet1!$B$1</c:f>
              <c:strCache>
                <c:ptCount val="1"/>
                <c:pt idx="0">
                  <c:v>Parents of Current Students (N=6,975)</c:v>
                </c:pt>
              </c:strCache>
            </c:strRef>
          </c:tx>
          <c:spPr>
            <a:solidFill>
              <a:srgbClr val="53A03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Holding high school finals before winter break</c:v>
                </c:pt>
                <c:pt idx="1">
                  <c:v>Balancing semesters</c:v>
                </c:pt>
                <c:pt idx="2">
                  <c:v>Starting as late in August as possible</c:v>
                </c:pt>
              </c:strCache>
            </c:strRef>
          </c:cat>
          <c:val>
            <c:numRef>
              <c:f>Sheet1!$B$2:$B$4</c:f>
              <c:numCache>
                <c:formatCode>0%</c:formatCode>
                <c:ptCount val="3"/>
                <c:pt idx="0">
                  <c:v>0.69810779816513757</c:v>
                </c:pt>
                <c:pt idx="1">
                  <c:v>0.61031312841137608</c:v>
                </c:pt>
                <c:pt idx="2">
                  <c:v>0.65698340011448197</c:v>
                </c:pt>
              </c:numCache>
            </c:numRef>
          </c:val>
          <c:extLst xmlns:c16r2="http://schemas.microsoft.com/office/drawing/2015/06/chart">
            <c:ext xmlns:c16="http://schemas.microsoft.com/office/drawing/2014/chart" uri="{C3380CC4-5D6E-409C-BE32-E72D297353CC}">
              <c16:uniqueId val="{00000003-8925-40C4-8409-00F615E2DCBF}"/>
            </c:ext>
          </c:extLst>
        </c:ser>
        <c:ser>
          <c:idx val="1"/>
          <c:order val="1"/>
          <c:tx>
            <c:strRef>
              <c:f>Sheet1!$C$1</c:f>
              <c:strCache>
                <c:ptCount val="1"/>
                <c:pt idx="0">
                  <c:v>Students (N=3,745)</c:v>
                </c:pt>
              </c:strCache>
            </c:strRef>
          </c:tx>
          <c:spPr>
            <a:solidFill>
              <a:srgbClr val="11418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Holding high school finals before winter break</c:v>
                </c:pt>
                <c:pt idx="1">
                  <c:v>Balancing semesters</c:v>
                </c:pt>
                <c:pt idx="2">
                  <c:v>Starting as late in August as possible</c:v>
                </c:pt>
              </c:strCache>
            </c:strRef>
          </c:cat>
          <c:val>
            <c:numRef>
              <c:f>Sheet1!$C$2:$C$4</c:f>
              <c:numCache>
                <c:formatCode>0%</c:formatCode>
                <c:ptCount val="3"/>
                <c:pt idx="0">
                  <c:v>0.6700453454254468</c:v>
                </c:pt>
                <c:pt idx="1">
                  <c:v>0.60389957264957261</c:v>
                </c:pt>
                <c:pt idx="2">
                  <c:v>0.54156642608928096</c:v>
                </c:pt>
              </c:numCache>
            </c:numRef>
          </c:val>
          <c:extLst xmlns:c16r2="http://schemas.microsoft.com/office/drawing/2015/06/chart">
            <c:ext xmlns:c16="http://schemas.microsoft.com/office/drawing/2014/chart" uri="{C3380CC4-5D6E-409C-BE32-E72D297353CC}">
              <c16:uniqueId val="{00000002-8925-40C4-8409-00F615E2DCBF}"/>
            </c:ext>
          </c:extLst>
        </c:ser>
        <c:ser>
          <c:idx val="2"/>
          <c:order val="2"/>
          <c:tx>
            <c:strRef>
              <c:f>Sheet1!$D$1</c:f>
              <c:strCache>
                <c:ptCount val="1"/>
                <c:pt idx="0">
                  <c:v>Students (via parent/community member survey) (N=817)</c:v>
                </c:pt>
              </c:strCache>
            </c:strRef>
          </c:tx>
          <c:spPr>
            <a:solidFill>
              <a:srgbClr val="F1AA1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Holding high school finals before winter break</c:v>
                </c:pt>
                <c:pt idx="1">
                  <c:v>Balancing semesters</c:v>
                </c:pt>
                <c:pt idx="2">
                  <c:v>Starting as late in August as possible</c:v>
                </c:pt>
              </c:strCache>
            </c:strRef>
          </c:cat>
          <c:val>
            <c:numRef>
              <c:f>Sheet1!$D$2:$D$4</c:f>
              <c:numCache>
                <c:formatCode>0%</c:formatCode>
                <c:ptCount val="3"/>
                <c:pt idx="0">
                  <c:v>0.75091575091575091</c:v>
                </c:pt>
                <c:pt idx="1">
                  <c:v>0.65686274509803921</c:v>
                </c:pt>
                <c:pt idx="2">
                  <c:v>0.56548347613219097</c:v>
                </c:pt>
              </c:numCache>
            </c:numRef>
          </c:val>
          <c:extLst xmlns:c16r2="http://schemas.microsoft.com/office/drawing/2015/06/chart">
            <c:ext xmlns:c16="http://schemas.microsoft.com/office/drawing/2014/chart" uri="{C3380CC4-5D6E-409C-BE32-E72D297353CC}">
              <c16:uniqueId val="{00000001-8925-40C4-8409-00F615E2DCBF}"/>
            </c:ext>
          </c:extLst>
        </c:ser>
        <c:ser>
          <c:idx val="3"/>
          <c:order val="3"/>
          <c:tx>
            <c:strRef>
              <c:f>Sheet1!$E$1</c:f>
              <c:strCache>
                <c:ptCount val="1"/>
                <c:pt idx="0">
                  <c:v>Employees (N=1,380)</c:v>
                </c:pt>
              </c:strCache>
            </c:strRef>
          </c:tx>
          <c:spPr>
            <a:solidFill>
              <a:srgbClr val="1893C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Holding high school finals before winter break</c:v>
                </c:pt>
                <c:pt idx="1">
                  <c:v>Balancing semesters</c:v>
                </c:pt>
                <c:pt idx="2">
                  <c:v>Starting as late in August as possible</c:v>
                </c:pt>
              </c:strCache>
            </c:strRef>
          </c:cat>
          <c:val>
            <c:numRef>
              <c:f>Sheet1!$E$2:$E$4</c:f>
              <c:numCache>
                <c:formatCode>0%</c:formatCode>
                <c:ptCount val="3"/>
                <c:pt idx="0">
                  <c:v>0.59898477157360408</c:v>
                </c:pt>
                <c:pt idx="1">
                  <c:v>0.63814358230601886</c:v>
                </c:pt>
                <c:pt idx="2">
                  <c:v>0.63846710050614608</c:v>
                </c:pt>
              </c:numCache>
            </c:numRef>
          </c:val>
          <c:extLst xmlns:c16r2="http://schemas.microsoft.com/office/drawing/2015/06/chart">
            <c:ext xmlns:c16="http://schemas.microsoft.com/office/drawing/2014/chart" uri="{C3380CC4-5D6E-409C-BE32-E72D297353CC}">
              <c16:uniqueId val="{00000000-8925-40C4-8409-00F615E2DCBF}"/>
            </c:ext>
          </c:extLst>
        </c:ser>
        <c:ser>
          <c:idx val="4"/>
          <c:order val="4"/>
          <c:tx>
            <c:strRef>
              <c:f>Sheet1!$F$1</c:f>
              <c:strCache>
                <c:ptCount val="1"/>
                <c:pt idx="0">
                  <c:v>Parents of Future Students (N=128)</c:v>
                </c:pt>
              </c:strCache>
            </c:strRef>
          </c:tx>
          <c:spPr>
            <a:solidFill>
              <a:srgbClr val="7B539D"/>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Holding high school finals before winter break</c:v>
                </c:pt>
                <c:pt idx="1">
                  <c:v>Balancing semesters</c:v>
                </c:pt>
                <c:pt idx="2">
                  <c:v>Starting as late in August as possible</c:v>
                </c:pt>
              </c:strCache>
            </c:strRef>
          </c:cat>
          <c:val>
            <c:numRef>
              <c:f>Sheet1!$F$2:$F$4</c:f>
              <c:numCache>
                <c:formatCode>0%</c:formatCode>
                <c:ptCount val="3"/>
                <c:pt idx="0">
                  <c:v>0.6875</c:v>
                </c:pt>
                <c:pt idx="1">
                  <c:v>0.62992125984251968</c:v>
                </c:pt>
                <c:pt idx="2">
                  <c:v>0.7265625</c:v>
                </c:pt>
              </c:numCache>
            </c:numRef>
          </c:val>
          <c:extLst xmlns:c16r2="http://schemas.microsoft.com/office/drawing/2015/06/chart">
            <c:ext xmlns:c16="http://schemas.microsoft.com/office/drawing/2014/chart" uri="{C3380CC4-5D6E-409C-BE32-E72D297353CC}">
              <c16:uniqueId val="{00000004-3195-48F0-8091-5EE58222073D}"/>
            </c:ext>
          </c:extLst>
        </c:ser>
        <c:ser>
          <c:idx val="5"/>
          <c:order val="5"/>
          <c:tx>
            <c:strRef>
              <c:f>Sheet1!$G$1</c:f>
              <c:strCache>
                <c:ptCount val="1"/>
                <c:pt idx="0">
                  <c:v>Other Community Members (N=1,298)</c:v>
                </c:pt>
              </c:strCache>
            </c:strRef>
          </c:tx>
          <c:spPr>
            <a:solidFill>
              <a:srgbClr val="7F7F7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Holding high school finals before winter break</c:v>
                </c:pt>
                <c:pt idx="1">
                  <c:v>Balancing semesters</c:v>
                </c:pt>
                <c:pt idx="2">
                  <c:v>Starting as late in August as possible</c:v>
                </c:pt>
              </c:strCache>
            </c:strRef>
          </c:cat>
          <c:val>
            <c:numRef>
              <c:f>Sheet1!$G$2:$G$4</c:f>
              <c:numCache>
                <c:formatCode>0%</c:formatCode>
                <c:ptCount val="3"/>
                <c:pt idx="0">
                  <c:v>0.69135802469135799</c:v>
                </c:pt>
                <c:pt idx="1">
                  <c:v>0.64114462490332558</c:v>
                </c:pt>
                <c:pt idx="2">
                  <c:v>0.61026033690658499</c:v>
                </c:pt>
              </c:numCache>
            </c:numRef>
          </c:val>
          <c:extLst xmlns:c16r2="http://schemas.microsoft.com/office/drawing/2015/06/chart">
            <c:ext xmlns:c16="http://schemas.microsoft.com/office/drawing/2014/chart" uri="{C3380CC4-5D6E-409C-BE32-E72D297353CC}">
              <c16:uniqueId val="{00000005-3195-48F0-8091-5EE58222073D}"/>
            </c:ext>
          </c:extLst>
        </c:ser>
        <c:dLbls>
          <c:showLegendKey val="0"/>
          <c:showVal val="0"/>
          <c:showCatName val="0"/>
          <c:showSerName val="0"/>
          <c:showPercent val="0"/>
          <c:showBubbleSize val="0"/>
        </c:dLbls>
        <c:gapWidth val="50"/>
        <c:overlap val="-10"/>
        <c:axId val="62385536"/>
        <c:axId val="29242496"/>
      </c:barChart>
      <c:catAx>
        <c:axId val="62385536"/>
        <c:scaling>
          <c:orientation val="maxMin"/>
        </c:scaling>
        <c:delete val="0"/>
        <c:axPos val="l"/>
        <c:numFmt formatCode="General" sourceLinked="1"/>
        <c:majorTickMark val="out"/>
        <c:minorTickMark val="none"/>
        <c:tickLblPos val="nextTo"/>
        <c:spPr>
          <a:noFill/>
          <a:ln w="9525" cap="flat" cmpd="sng" algn="ctr">
            <a:solidFill>
              <a:sysClr val="windowText" lastClr="000000"/>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29242496"/>
        <c:crosses val="autoZero"/>
        <c:auto val="1"/>
        <c:lblAlgn val="ctr"/>
        <c:lblOffset val="100"/>
        <c:noMultiLvlLbl val="0"/>
      </c:catAx>
      <c:valAx>
        <c:axId val="29242496"/>
        <c:scaling>
          <c:orientation val="minMax"/>
          <c:max val="1"/>
        </c:scaling>
        <c:delete val="0"/>
        <c:axPos val="b"/>
        <c:title>
          <c:tx>
            <c:rich>
              <a:bodyPr rot="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en-IN" sz="1400" b="1" i="0" baseline="0" dirty="0">
                    <a:effectLst/>
                  </a:rPr>
                  <a:t>Percentage Very Important or Important</a:t>
                </a:r>
                <a:endParaRPr lang="en-US" sz="1400" dirty="0">
                  <a:effectLst/>
                </a:endParaRPr>
              </a:p>
            </c:rich>
          </c:tx>
          <c:layout>
            <c:manualLayout>
              <c:xMode val="edge"/>
              <c:yMode val="edge"/>
              <c:x val="0.50036119064662377"/>
              <c:y val="0.75428509807605892"/>
            </c:manualLayout>
          </c:layout>
          <c:overlay val="0"/>
          <c:spPr>
            <a:noFill/>
            <a:ln>
              <a:noFill/>
            </a:ln>
            <a:effectLst/>
          </c:spPr>
        </c:title>
        <c:numFmt formatCode="0%"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62385536"/>
        <c:crosses val="max"/>
        <c:crossBetween val="between"/>
        <c:majorUnit val="0.2"/>
      </c:valAx>
      <c:spPr>
        <a:noFill/>
        <a:ln>
          <a:noFill/>
        </a:ln>
        <a:effectLst/>
      </c:spPr>
    </c:plotArea>
    <c:legend>
      <c:legendPos val="b"/>
      <c:layout>
        <c:manualLayout>
          <c:xMode val="edge"/>
          <c:yMode val="edge"/>
          <c:x val="2.1964328322596038E-2"/>
          <c:y val="0.80696269310266522"/>
          <c:w val="0.97433627614729978"/>
          <c:h val="0.18749527592431223"/>
        </c:manualLayout>
      </c:layout>
      <c:overlay val="0"/>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045713035870517"/>
          <c:y val="3.2505910165484632E-2"/>
          <c:w val="0.56253248031496061"/>
          <c:h val="0.7089669309953277"/>
        </c:manualLayout>
      </c:layout>
      <c:barChart>
        <c:barDir val="bar"/>
        <c:grouping val="stacked"/>
        <c:varyColors val="0"/>
        <c:ser>
          <c:idx val="0"/>
          <c:order val="0"/>
          <c:tx>
            <c:strRef>
              <c:f>Sheet1!$B$1</c:f>
              <c:strCache>
                <c:ptCount val="1"/>
                <c:pt idx="0">
                  <c:v>Very Important</c:v>
                </c:pt>
              </c:strCache>
            </c:strRef>
          </c:tx>
          <c:spPr>
            <a:solidFill>
              <a:srgbClr val="61AC4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0-646A-41F0-87C6-A10E5D781D02}"/>
              </c:ext>
            </c:extLst>
          </c:dPt>
          <c:dPt>
            <c:idx val="1"/>
            <c:invertIfNegative val="1"/>
            <c:bubble3D val="0"/>
            <c:extLst xmlns:c16r2="http://schemas.microsoft.com/office/drawing/2015/06/chart">
              <c:ext xmlns:c16="http://schemas.microsoft.com/office/drawing/2014/chart" uri="{C3380CC4-5D6E-409C-BE32-E72D297353CC}">
                <c16:uniqueId val="{00000001-646A-41F0-87C6-A10E5D781D02}"/>
              </c:ext>
            </c:extLst>
          </c:dPt>
          <c:dPt>
            <c:idx val="2"/>
            <c:invertIfNegative val="1"/>
            <c:bubble3D val="0"/>
            <c:extLst xmlns:c16r2="http://schemas.microsoft.com/office/drawing/2015/06/chart">
              <c:ext xmlns:c16="http://schemas.microsoft.com/office/drawing/2014/chart" uri="{C3380CC4-5D6E-409C-BE32-E72D297353CC}">
                <c16:uniqueId val="{00000002-646A-41F0-87C6-A10E5D781D02}"/>
              </c:ext>
            </c:extLst>
          </c:dPt>
          <c:dPt>
            <c:idx val="3"/>
            <c:invertIfNegative val="1"/>
            <c:bubble3D val="0"/>
            <c:extLst xmlns:c16r2="http://schemas.microsoft.com/office/drawing/2015/06/chart">
              <c:ext xmlns:c16="http://schemas.microsoft.com/office/drawing/2014/chart" uri="{C3380CC4-5D6E-409C-BE32-E72D297353CC}">
                <c16:uniqueId val="{00000003-646A-41F0-87C6-A10E5D781D02}"/>
              </c:ext>
            </c:extLst>
          </c:dPt>
          <c:dPt>
            <c:idx val="4"/>
            <c:invertIfNegative val="1"/>
            <c:bubble3D val="0"/>
            <c:extLst xmlns:c16r2="http://schemas.microsoft.com/office/drawing/2015/06/chart">
              <c:ext xmlns:c16="http://schemas.microsoft.com/office/drawing/2014/chart" uri="{C3380CC4-5D6E-409C-BE32-E72D297353CC}">
                <c16:uniqueId val="{00000004-646A-41F0-87C6-A10E5D781D02}"/>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646A-41F0-87C6-A10E5D781D02}"/>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646A-41F0-87C6-A10E5D781D02}"/>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646A-41F0-87C6-A10E5D781D02}"/>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646A-41F0-87C6-A10E5D781D02}"/>
                </c:ext>
              </c:extLst>
            </c:dLbl>
            <c:dLbl>
              <c:idx val="4"/>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646A-41F0-87C6-A10E5D781D02}"/>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Last day of school (N=371)</c:v>
                </c:pt>
                <c:pt idx="1">
                  <c:v>Spring break (N=372)</c:v>
                </c:pt>
                <c:pt idx="2">
                  <c:v>Winter break (N=373)</c:v>
                </c:pt>
                <c:pt idx="3">
                  <c:v>Thanksgiving break (N=370)</c:v>
                </c:pt>
                <c:pt idx="4">
                  <c:v>First day of school (N=373)</c:v>
                </c:pt>
              </c:strCache>
            </c:strRef>
          </c:cat>
          <c:val>
            <c:numRef>
              <c:f>Sheet1!$B$2:$B$6</c:f>
              <c:numCache>
                <c:formatCode>0%</c:formatCode>
                <c:ptCount val="5"/>
                <c:pt idx="0">
                  <c:v>0.17</c:v>
                </c:pt>
                <c:pt idx="1">
                  <c:v>0.64</c:v>
                </c:pt>
                <c:pt idx="2">
                  <c:v>0.62</c:v>
                </c:pt>
                <c:pt idx="3">
                  <c:v>0.57999999999999996</c:v>
                </c:pt>
                <c:pt idx="4">
                  <c:v>0.16</c:v>
                </c:pt>
              </c:numCache>
            </c:numRef>
          </c:val>
          <c:extLst xmlns:c16r2="http://schemas.microsoft.com/office/drawing/2015/06/chart">
            <c:ext xmlns:c16="http://schemas.microsoft.com/office/drawing/2014/chart" uri="{C3380CC4-5D6E-409C-BE32-E72D297353CC}">
              <c16:uniqueId val="{00000005-646A-41F0-87C6-A10E5D781D02}"/>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1"/>
          <c:order val="1"/>
          <c:tx>
            <c:strRef>
              <c:f>Sheet1!$C$1</c:f>
              <c:strCache>
                <c:ptCount val="1"/>
                <c:pt idx="0">
                  <c:v>Important</c:v>
                </c:pt>
              </c:strCache>
            </c:strRef>
          </c:tx>
          <c:spPr>
            <a:solidFill>
              <a:srgbClr val="8CC365"/>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6-646A-41F0-87C6-A10E5D781D02}"/>
              </c:ext>
            </c:extLst>
          </c:dPt>
          <c:dPt>
            <c:idx val="1"/>
            <c:invertIfNegative val="1"/>
            <c:bubble3D val="0"/>
            <c:extLst xmlns:c16r2="http://schemas.microsoft.com/office/drawing/2015/06/chart">
              <c:ext xmlns:c16="http://schemas.microsoft.com/office/drawing/2014/chart" uri="{C3380CC4-5D6E-409C-BE32-E72D297353CC}">
                <c16:uniqueId val="{00000007-646A-41F0-87C6-A10E5D781D02}"/>
              </c:ext>
            </c:extLst>
          </c:dPt>
          <c:dPt>
            <c:idx val="2"/>
            <c:invertIfNegative val="1"/>
            <c:bubble3D val="0"/>
            <c:extLst xmlns:c16r2="http://schemas.microsoft.com/office/drawing/2015/06/chart">
              <c:ext xmlns:c16="http://schemas.microsoft.com/office/drawing/2014/chart" uri="{C3380CC4-5D6E-409C-BE32-E72D297353CC}">
                <c16:uniqueId val="{00000008-646A-41F0-87C6-A10E5D781D02}"/>
              </c:ext>
            </c:extLst>
          </c:dPt>
          <c:dPt>
            <c:idx val="3"/>
            <c:invertIfNegative val="1"/>
            <c:bubble3D val="0"/>
            <c:extLst xmlns:c16r2="http://schemas.microsoft.com/office/drawing/2015/06/chart">
              <c:ext xmlns:c16="http://schemas.microsoft.com/office/drawing/2014/chart" uri="{C3380CC4-5D6E-409C-BE32-E72D297353CC}">
                <c16:uniqueId val="{00000009-646A-41F0-87C6-A10E5D781D02}"/>
              </c:ext>
            </c:extLst>
          </c:dPt>
          <c:dPt>
            <c:idx val="4"/>
            <c:invertIfNegative val="1"/>
            <c:bubble3D val="0"/>
            <c:extLst xmlns:c16r2="http://schemas.microsoft.com/office/drawing/2015/06/chart">
              <c:ext xmlns:c16="http://schemas.microsoft.com/office/drawing/2014/chart" uri="{C3380CC4-5D6E-409C-BE32-E72D297353CC}">
                <c16:uniqueId val="{0000000A-646A-41F0-87C6-A10E5D781D02}"/>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646A-41F0-87C6-A10E5D781D02}"/>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646A-41F0-87C6-A10E5D781D02}"/>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646A-41F0-87C6-A10E5D781D02}"/>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646A-41F0-87C6-A10E5D781D02}"/>
                </c:ext>
              </c:extLst>
            </c:dLbl>
            <c:dLbl>
              <c:idx val="4"/>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646A-41F0-87C6-A10E5D781D02}"/>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Last day of school (N=371)</c:v>
                </c:pt>
                <c:pt idx="1">
                  <c:v>Spring break (N=372)</c:v>
                </c:pt>
                <c:pt idx="2">
                  <c:v>Winter break (N=373)</c:v>
                </c:pt>
                <c:pt idx="3">
                  <c:v>Thanksgiving break (N=370)</c:v>
                </c:pt>
                <c:pt idx="4">
                  <c:v>First day of school (N=373)</c:v>
                </c:pt>
              </c:strCache>
            </c:strRef>
          </c:cat>
          <c:val>
            <c:numRef>
              <c:f>Sheet1!$C$2:$C$6</c:f>
              <c:numCache>
                <c:formatCode>0%</c:formatCode>
                <c:ptCount val="5"/>
                <c:pt idx="0">
                  <c:v>0.16</c:v>
                </c:pt>
                <c:pt idx="1">
                  <c:v>0.2</c:v>
                </c:pt>
                <c:pt idx="2">
                  <c:v>0.22</c:v>
                </c:pt>
                <c:pt idx="3">
                  <c:v>0.24</c:v>
                </c:pt>
                <c:pt idx="4">
                  <c:v>0.18</c:v>
                </c:pt>
              </c:numCache>
            </c:numRef>
          </c:val>
          <c:extLst xmlns:c16r2="http://schemas.microsoft.com/office/drawing/2015/06/chart">
            <c:ext xmlns:c16="http://schemas.microsoft.com/office/drawing/2014/chart" uri="{C3380CC4-5D6E-409C-BE32-E72D297353CC}">
              <c16:uniqueId val="{0000000B-646A-41F0-87C6-A10E5D781D02}"/>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2"/>
          <c:order val="2"/>
          <c:tx>
            <c:strRef>
              <c:f>Sheet1!$D$1</c:f>
              <c:strCache>
                <c:ptCount val="1"/>
                <c:pt idx="0">
                  <c:v>Somewhat Important</c:v>
                </c:pt>
              </c:strCache>
            </c:strRef>
          </c:tx>
          <c:spPr>
            <a:solidFill>
              <a:srgbClr val="F7C660"/>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0C-646A-41F0-87C6-A10E5D781D02}"/>
              </c:ext>
            </c:extLst>
          </c:dPt>
          <c:dPt>
            <c:idx val="1"/>
            <c:invertIfNegative val="1"/>
            <c:bubble3D val="0"/>
            <c:extLst xmlns:c16r2="http://schemas.microsoft.com/office/drawing/2015/06/chart">
              <c:ext xmlns:c16="http://schemas.microsoft.com/office/drawing/2014/chart" uri="{C3380CC4-5D6E-409C-BE32-E72D297353CC}">
                <c16:uniqueId val="{0000000D-646A-41F0-87C6-A10E5D781D02}"/>
              </c:ext>
            </c:extLst>
          </c:dPt>
          <c:dPt>
            <c:idx val="2"/>
            <c:invertIfNegative val="1"/>
            <c:bubble3D val="0"/>
            <c:extLst xmlns:c16r2="http://schemas.microsoft.com/office/drawing/2015/06/chart">
              <c:ext xmlns:c16="http://schemas.microsoft.com/office/drawing/2014/chart" uri="{C3380CC4-5D6E-409C-BE32-E72D297353CC}">
                <c16:uniqueId val="{0000000E-646A-41F0-87C6-A10E5D781D02}"/>
              </c:ext>
            </c:extLst>
          </c:dPt>
          <c:dPt>
            <c:idx val="3"/>
            <c:invertIfNegative val="1"/>
            <c:bubble3D val="0"/>
            <c:extLst xmlns:c16r2="http://schemas.microsoft.com/office/drawing/2015/06/chart">
              <c:ext xmlns:c16="http://schemas.microsoft.com/office/drawing/2014/chart" uri="{C3380CC4-5D6E-409C-BE32-E72D297353CC}">
                <c16:uniqueId val="{0000000F-646A-41F0-87C6-A10E5D781D02}"/>
              </c:ext>
            </c:extLst>
          </c:dPt>
          <c:dPt>
            <c:idx val="4"/>
            <c:invertIfNegative val="1"/>
            <c:bubble3D val="0"/>
            <c:extLst xmlns:c16r2="http://schemas.microsoft.com/office/drawing/2015/06/chart">
              <c:ext xmlns:c16="http://schemas.microsoft.com/office/drawing/2014/chart" uri="{C3380CC4-5D6E-409C-BE32-E72D297353CC}">
                <c16:uniqueId val="{00000010-646A-41F0-87C6-A10E5D781D02}"/>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646A-41F0-87C6-A10E5D781D02}"/>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646A-41F0-87C6-A10E5D781D02}"/>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646A-41F0-87C6-A10E5D781D02}"/>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646A-41F0-87C6-A10E5D781D02}"/>
                </c:ext>
              </c:extLst>
            </c:dLbl>
            <c:dLbl>
              <c:idx val="4"/>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646A-41F0-87C6-A10E5D781D02}"/>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Last day of school (N=371)</c:v>
                </c:pt>
                <c:pt idx="1">
                  <c:v>Spring break (N=372)</c:v>
                </c:pt>
                <c:pt idx="2">
                  <c:v>Winter break (N=373)</c:v>
                </c:pt>
                <c:pt idx="3">
                  <c:v>Thanksgiving break (N=370)</c:v>
                </c:pt>
                <c:pt idx="4">
                  <c:v>First day of school (N=373)</c:v>
                </c:pt>
              </c:strCache>
            </c:strRef>
          </c:cat>
          <c:val>
            <c:numRef>
              <c:f>Sheet1!$D$2:$D$6</c:f>
              <c:numCache>
                <c:formatCode>0%</c:formatCode>
                <c:ptCount val="5"/>
                <c:pt idx="0">
                  <c:v>0.26</c:v>
                </c:pt>
                <c:pt idx="1">
                  <c:v>0.06</c:v>
                </c:pt>
                <c:pt idx="2">
                  <c:v>0.08</c:v>
                </c:pt>
                <c:pt idx="3">
                  <c:v>0.09</c:v>
                </c:pt>
                <c:pt idx="4">
                  <c:v>0.27</c:v>
                </c:pt>
              </c:numCache>
            </c:numRef>
          </c:val>
          <c:extLst xmlns:c16r2="http://schemas.microsoft.com/office/drawing/2015/06/chart">
            <c:ext xmlns:c16="http://schemas.microsoft.com/office/drawing/2014/chart" uri="{C3380CC4-5D6E-409C-BE32-E72D297353CC}">
              <c16:uniqueId val="{00000011-646A-41F0-87C6-A10E5D781D02}"/>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3"/>
          <c:order val="3"/>
          <c:tx>
            <c:strRef>
              <c:f>Sheet1!$E$1</c:f>
              <c:strCache>
                <c:ptCount val="1"/>
                <c:pt idx="0">
                  <c:v>Not Important</c:v>
                </c:pt>
              </c:strCache>
            </c:strRef>
          </c:tx>
          <c:spPr>
            <a:solidFill>
              <a:srgbClr val="F3B71C"/>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12-646A-41F0-87C6-A10E5D781D02}"/>
              </c:ext>
            </c:extLst>
          </c:dPt>
          <c:dPt>
            <c:idx val="1"/>
            <c:invertIfNegative val="1"/>
            <c:bubble3D val="0"/>
            <c:extLst xmlns:c16r2="http://schemas.microsoft.com/office/drawing/2015/06/chart">
              <c:ext xmlns:c16="http://schemas.microsoft.com/office/drawing/2014/chart" uri="{C3380CC4-5D6E-409C-BE32-E72D297353CC}">
                <c16:uniqueId val="{00000013-646A-41F0-87C6-A10E5D781D02}"/>
              </c:ext>
            </c:extLst>
          </c:dPt>
          <c:dPt>
            <c:idx val="2"/>
            <c:invertIfNegative val="1"/>
            <c:bubble3D val="0"/>
            <c:extLst xmlns:c16r2="http://schemas.microsoft.com/office/drawing/2015/06/chart">
              <c:ext xmlns:c16="http://schemas.microsoft.com/office/drawing/2014/chart" uri="{C3380CC4-5D6E-409C-BE32-E72D297353CC}">
                <c16:uniqueId val="{00000014-646A-41F0-87C6-A10E5D781D02}"/>
              </c:ext>
            </c:extLst>
          </c:dPt>
          <c:dPt>
            <c:idx val="3"/>
            <c:invertIfNegative val="1"/>
            <c:bubble3D val="0"/>
            <c:extLst xmlns:c16r2="http://schemas.microsoft.com/office/drawing/2015/06/chart">
              <c:ext xmlns:c16="http://schemas.microsoft.com/office/drawing/2014/chart" uri="{C3380CC4-5D6E-409C-BE32-E72D297353CC}">
                <c16:uniqueId val="{00000015-646A-41F0-87C6-A10E5D781D02}"/>
              </c:ext>
            </c:extLst>
          </c:dPt>
          <c:dPt>
            <c:idx val="4"/>
            <c:invertIfNegative val="1"/>
            <c:bubble3D val="0"/>
            <c:extLst xmlns:c16r2="http://schemas.microsoft.com/office/drawing/2015/06/chart">
              <c:ext xmlns:c16="http://schemas.microsoft.com/office/drawing/2014/chart" uri="{C3380CC4-5D6E-409C-BE32-E72D297353CC}">
                <c16:uniqueId val="{00000016-646A-41F0-87C6-A10E5D781D02}"/>
              </c:ext>
            </c:extLst>
          </c:dPt>
          <c:dLbls>
            <c:dLbl>
              <c:idx val="0"/>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646A-41F0-87C6-A10E5D781D02}"/>
                </c:ext>
              </c:extLst>
            </c:dLbl>
            <c:dLbl>
              <c:idx val="1"/>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3-646A-41F0-87C6-A10E5D781D02}"/>
                </c:ext>
              </c:extLst>
            </c:dLbl>
            <c:dLbl>
              <c:idx val="2"/>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4-646A-41F0-87C6-A10E5D781D02}"/>
                </c:ext>
              </c:extLst>
            </c:dLbl>
            <c:dLbl>
              <c:idx val="3"/>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5-646A-41F0-87C6-A10E5D781D02}"/>
                </c:ext>
              </c:extLst>
            </c:dLbl>
            <c:dLbl>
              <c:idx val="4"/>
              <c:spPr/>
              <c:txPr>
                <a:bodyPr/>
                <a:lstStyle/>
                <a:p>
                  <a:pPr>
                    <a:defRPr sz="1400" b="1">
                      <a:solidFill>
                        <a:srgbClr val="000000"/>
                      </a:solidFill>
                      <a:effectLst/>
                      <a:latin typeface="Calibri"/>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6-646A-41F0-87C6-A10E5D781D02}"/>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Last day of school (N=371)</c:v>
                </c:pt>
                <c:pt idx="1">
                  <c:v>Spring break (N=372)</c:v>
                </c:pt>
                <c:pt idx="2">
                  <c:v>Winter break (N=373)</c:v>
                </c:pt>
                <c:pt idx="3">
                  <c:v>Thanksgiving break (N=370)</c:v>
                </c:pt>
                <c:pt idx="4">
                  <c:v>First day of school (N=373)</c:v>
                </c:pt>
              </c:strCache>
            </c:strRef>
          </c:cat>
          <c:val>
            <c:numRef>
              <c:f>Sheet1!$E$2:$E$6</c:f>
              <c:numCache>
                <c:formatCode>0%</c:formatCode>
                <c:ptCount val="5"/>
                <c:pt idx="0">
                  <c:v>0.4</c:v>
                </c:pt>
                <c:pt idx="1">
                  <c:v>0.09</c:v>
                </c:pt>
                <c:pt idx="2">
                  <c:v>7.0000000000000007E-2</c:v>
                </c:pt>
                <c:pt idx="3">
                  <c:v>0.08</c:v>
                </c:pt>
                <c:pt idx="4">
                  <c:v>0.38</c:v>
                </c:pt>
              </c:numCache>
            </c:numRef>
          </c:val>
          <c:extLst xmlns:c16r2="http://schemas.microsoft.com/office/drawing/2015/06/chart">
            <c:ext xmlns:c16="http://schemas.microsoft.com/office/drawing/2014/chart" uri="{C3380CC4-5D6E-409C-BE32-E72D297353CC}">
              <c16:uniqueId val="{00000017-646A-41F0-87C6-A10E5D781D02}"/>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ser>
          <c:idx val="4"/>
          <c:order val="4"/>
          <c:tx>
            <c:strRef>
              <c:f>Sheet1!$F$1</c:f>
              <c:strCache>
                <c:ptCount val="1"/>
                <c:pt idx="0">
                  <c:v>No Opinion</c:v>
                </c:pt>
              </c:strCache>
            </c:strRef>
          </c:tx>
          <c:spPr>
            <a:solidFill>
              <a:srgbClr val="7F7F7F"/>
            </a:solidFill>
            <a:ln>
              <a:solidFill>
                <a:srgbClr val="FFFFFF"/>
              </a:solidFill>
            </a:ln>
            <a:effectLst/>
          </c:spPr>
          <c:invertIfNegative val="1"/>
          <c:dPt>
            <c:idx val="0"/>
            <c:invertIfNegative val="1"/>
            <c:bubble3D val="0"/>
            <c:extLst xmlns:c16r2="http://schemas.microsoft.com/office/drawing/2015/06/chart">
              <c:ext xmlns:c16="http://schemas.microsoft.com/office/drawing/2014/chart" uri="{C3380CC4-5D6E-409C-BE32-E72D297353CC}">
                <c16:uniqueId val="{00000018-646A-41F0-87C6-A10E5D781D02}"/>
              </c:ext>
            </c:extLst>
          </c:dPt>
          <c:dPt>
            <c:idx val="1"/>
            <c:invertIfNegative val="1"/>
            <c:bubble3D val="0"/>
            <c:extLst xmlns:c16r2="http://schemas.microsoft.com/office/drawing/2015/06/chart">
              <c:ext xmlns:c16="http://schemas.microsoft.com/office/drawing/2014/chart" uri="{C3380CC4-5D6E-409C-BE32-E72D297353CC}">
                <c16:uniqueId val="{00000019-646A-41F0-87C6-A10E5D781D02}"/>
              </c:ext>
            </c:extLst>
          </c:dPt>
          <c:dPt>
            <c:idx val="2"/>
            <c:invertIfNegative val="1"/>
            <c:bubble3D val="0"/>
            <c:extLst xmlns:c16r2="http://schemas.microsoft.com/office/drawing/2015/06/chart">
              <c:ext xmlns:c16="http://schemas.microsoft.com/office/drawing/2014/chart" uri="{C3380CC4-5D6E-409C-BE32-E72D297353CC}">
                <c16:uniqueId val="{0000001A-646A-41F0-87C6-A10E5D781D02}"/>
              </c:ext>
            </c:extLst>
          </c:dPt>
          <c:dPt>
            <c:idx val="3"/>
            <c:invertIfNegative val="1"/>
            <c:bubble3D val="0"/>
            <c:extLst xmlns:c16r2="http://schemas.microsoft.com/office/drawing/2015/06/chart">
              <c:ext xmlns:c16="http://schemas.microsoft.com/office/drawing/2014/chart" uri="{C3380CC4-5D6E-409C-BE32-E72D297353CC}">
                <c16:uniqueId val="{0000001B-646A-41F0-87C6-A10E5D781D02}"/>
              </c:ext>
            </c:extLst>
          </c:dPt>
          <c:dPt>
            <c:idx val="4"/>
            <c:invertIfNegative val="1"/>
            <c:bubble3D val="0"/>
            <c:extLst xmlns:c16r2="http://schemas.microsoft.com/office/drawing/2015/06/chart">
              <c:ext xmlns:c16="http://schemas.microsoft.com/office/drawing/2014/chart" uri="{C3380CC4-5D6E-409C-BE32-E72D297353CC}">
                <c16:uniqueId val="{0000001C-646A-41F0-87C6-A10E5D781D02}"/>
              </c:ext>
            </c:extLst>
          </c:dPt>
          <c:cat>
            <c:strRef>
              <c:f>Sheet1!$A$2:$A$6</c:f>
              <c:strCache>
                <c:ptCount val="5"/>
                <c:pt idx="0">
                  <c:v>Last day of school (N=371)</c:v>
                </c:pt>
                <c:pt idx="1">
                  <c:v>Spring break (N=372)</c:v>
                </c:pt>
                <c:pt idx="2">
                  <c:v>Winter break (N=373)</c:v>
                </c:pt>
                <c:pt idx="3">
                  <c:v>Thanksgiving break (N=370)</c:v>
                </c:pt>
                <c:pt idx="4">
                  <c:v>First day of school (N=373)</c:v>
                </c:pt>
              </c:strCache>
            </c:strRef>
          </c:cat>
          <c:val>
            <c:numRef>
              <c:f>Sheet1!$F$2:$F$6</c:f>
              <c:numCache>
                <c:formatCode>0%</c:formatCode>
                <c:ptCount val="5"/>
                <c:pt idx="0">
                  <c:v>0.01</c:v>
                </c:pt>
                <c:pt idx="1">
                  <c:v>0.01</c:v>
                </c:pt>
                <c:pt idx="2">
                  <c:v>0.01</c:v>
                </c:pt>
                <c:pt idx="3">
                  <c:v>0.02</c:v>
                </c:pt>
                <c:pt idx="4">
                  <c:v>0.01</c:v>
                </c:pt>
              </c:numCache>
            </c:numRef>
          </c:val>
          <c:extLst xmlns:c16r2="http://schemas.microsoft.com/office/drawing/2015/06/chart">
            <c:ext xmlns:c16="http://schemas.microsoft.com/office/drawing/2014/chart" uri="{C3380CC4-5D6E-409C-BE32-E72D297353CC}">
              <c16:uniqueId val="{0000001D-646A-41F0-87C6-A10E5D781D02}"/>
            </c:ext>
            <c:ext xmlns:c14="http://schemas.microsoft.com/office/drawing/2007/8/2/chart" uri="{6F2FDCE9-48DA-4B69-8628-5D25D57E5C99}">
              <c14:invertSolidFillFmt>
                <c14:spPr xmlns:c14="http://schemas.microsoft.com/office/drawing/2007/8/2/chart">
                  <a:solidFill>
                    <a:srgbClr val="FFFFFF"/>
                  </a:solidFill>
                  <a:ln>
                    <a:solidFill>
                      <a:srgbClr val="FFFFFF"/>
                    </a:solidFill>
                  </a:ln>
                  <a:effectLst/>
                </c14:spPr>
              </c14:invertSolidFillFmt>
            </c:ext>
          </c:extLst>
        </c:ser>
        <c:dLbls>
          <c:showLegendKey val="0"/>
          <c:showVal val="0"/>
          <c:showCatName val="0"/>
          <c:showSerName val="0"/>
          <c:showPercent val="0"/>
          <c:showBubbleSize val="0"/>
        </c:dLbls>
        <c:gapWidth val="50"/>
        <c:overlap val="100"/>
        <c:axId val="29118848"/>
        <c:axId val="29120768"/>
      </c:barChart>
      <c:catAx>
        <c:axId val="29118848"/>
        <c:scaling>
          <c:orientation val="minMax"/>
        </c:scaling>
        <c:delete val="0"/>
        <c:axPos val="l"/>
        <c:title>
          <c:tx>
            <c:rich>
              <a:bodyPr/>
              <a:lstStyle/>
              <a:p>
                <a:pPr>
                  <a:defRPr/>
                </a:pPr>
                <a:endParaRPr lang="en-US" sz="1400" b="0" dirty="0">
                  <a:solidFill>
                    <a:srgbClr val="000000"/>
                  </a:solidFill>
                  <a:effectLst/>
                  <a:latin typeface="Calibri"/>
                </a:endParaRPr>
              </a:p>
            </c:rich>
          </c:tx>
          <c:overlay val="0"/>
        </c:title>
        <c:numFmt formatCode="General" sourceLinked="1"/>
        <c:majorTickMark val="out"/>
        <c:minorTickMark val="none"/>
        <c:tickLblPos val="nextTo"/>
        <c:txPr>
          <a:bodyPr/>
          <a:lstStyle/>
          <a:p>
            <a:pPr>
              <a:defRPr sz="1400" b="0" i="0">
                <a:solidFill>
                  <a:srgbClr val="000000"/>
                </a:solidFill>
                <a:effectLst/>
                <a:latin typeface="Calibri"/>
              </a:defRPr>
            </a:pPr>
            <a:endParaRPr lang="en-US"/>
          </a:p>
        </c:txPr>
        <c:crossAx val="29120768"/>
        <c:crosses val="autoZero"/>
        <c:auto val="0"/>
        <c:lblAlgn val="ctr"/>
        <c:lblOffset val="100"/>
        <c:noMultiLvlLbl val="0"/>
      </c:catAx>
      <c:valAx>
        <c:axId val="29120768"/>
        <c:scaling>
          <c:orientation val="minMax"/>
          <c:max val="1"/>
          <c:min val="0"/>
        </c:scaling>
        <c:delete val="0"/>
        <c:axPos val="b"/>
        <c:title>
          <c:tx>
            <c:rich>
              <a:bodyPr/>
              <a:lstStyle/>
              <a:p>
                <a:pPr>
                  <a:defRPr/>
                </a:pPr>
                <a:endParaRPr lang="en-US" sz="1400" b="1" dirty="0">
                  <a:solidFill>
                    <a:srgbClr val="000000"/>
                  </a:solidFill>
                  <a:effectLst/>
                  <a:latin typeface="Calibri"/>
                </a:endParaRPr>
              </a:p>
            </c:rich>
          </c:tx>
          <c:overlay val="0"/>
        </c:title>
        <c:numFmt formatCode="0%" sourceLinked="1"/>
        <c:majorTickMark val="out"/>
        <c:minorTickMark val="none"/>
        <c:tickLblPos val="low"/>
        <c:spPr>
          <a:ln>
            <a:solidFill>
              <a:srgbClr val="808080"/>
            </a:solidFill>
          </a:ln>
          <a:effectLst/>
        </c:spPr>
        <c:txPr>
          <a:bodyPr/>
          <a:lstStyle/>
          <a:p>
            <a:pPr>
              <a:defRPr sz="1400" b="0" i="0">
                <a:solidFill>
                  <a:srgbClr val="000000"/>
                </a:solidFill>
                <a:effectLst/>
                <a:latin typeface="Calibri"/>
              </a:defRPr>
            </a:pPr>
            <a:endParaRPr lang="en-US"/>
          </a:p>
        </c:txPr>
        <c:crossAx val="29118848"/>
        <c:crosses val="autoZero"/>
        <c:crossBetween val="between"/>
        <c:majorUnit val="0.2"/>
        <c:minorUnit val="0.04"/>
      </c:valAx>
    </c:plotArea>
    <c:legend>
      <c:legendPos val="b"/>
      <c:overlay val="0"/>
      <c:txPr>
        <a:bodyPr/>
        <a:lstStyle/>
        <a:p>
          <a:pPr>
            <a:defRPr sz="1400">
              <a:solidFill>
                <a:srgbClr val="000000"/>
              </a:solidFill>
              <a:effectLst/>
              <a:latin typeface="Calibri"/>
            </a:defRPr>
          </a:pPr>
          <a:endParaRPr lang="en-US"/>
        </a:p>
      </c:txPr>
    </c:legend>
    <c:plotVisOnly val="1"/>
    <c:dispBlanksAs val="zero"/>
    <c:showDLblsOverMax val="1"/>
  </c:chart>
  <c:txPr>
    <a:bodyPr/>
    <a:lstStyle/>
    <a:p>
      <a:pPr>
        <a:defRPr sz="1800">
          <a:effectLst/>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sz="100" b="0" i="0" dirty="0">
              <a:solidFill>
                <a:srgbClr val="FFFFFF"/>
              </a:solidFill>
              <a:effectLst/>
            </a:endParaRPr>
          </a:p>
        </c:rich>
      </c:tx>
      <c:overlay val="1"/>
    </c:title>
    <c:autoTitleDeleted val="0"/>
    <c:plotArea>
      <c:layout>
        <c:manualLayout>
          <c:layoutTarget val="inner"/>
          <c:xMode val="edge"/>
          <c:yMode val="edge"/>
          <c:x val="0.48687046848732818"/>
          <c:y val="3.2505910165484632E-2"/>
          <c:w val="0.44633104021907782"/>
          <c:h val="0.85648163660393517"/>
        </c:manualLayout>
      </c:layout>
      <c:barChart>
        <c:barDir val="bar"/>
        <c:grouping val="clustered"/>
        <c:varyColors val="0"/>
        <c:ser>
          <c:idx val="0"/>
          <c:order val="0"/>
          <c:tx>
            <c:strRef>
              <c:f>Sheet1!$B$1</c:f>
              <c:strCache>
                <c:ptCount val="1"/>
                <c:pt idx="0">
                  <c:v>Series 1</c:v>
                </c:pt>
              </c:strCache>
            </c:strRef>
          </c:tx>
          <c:invertIfNegative val="1"/>
          <c:dPt>
            <c:idx val="0"/>
            <c:invertIfNegative val="1"/>
            <c:bubble3D val="0"/>
            <c:spPr>
              <a:solidFill>
                <a:srgbClr val="114188"/>
              </a:solidFill>
              <a:effectLst/>
            </c:spPr>
            <c:extLst xmlns:c16r2="http://schemas.microsoft.com/office/drawing/2015/06/chart">
              <c:ext xmlns:c16="http://schemas.microsoft.com/office/drawing/2014/chart" uri="{C3380CC4-5D6E-409C-BE32-E72D297353CC}">
                <c16:uniqueId val="{00000001-6472-493A-AF84-E36827671149}"/>
              </c:ext>
            </c:extLst>
          </c:dPt>
          <c:dPt>
            <c:idx val="1"/>
            <c:invertIfNegative val="1"/>
            <c:bubble3D val="0"/>
            <c:spPr>
              <a:solidFill>
                <a:srgbClr val="114188"/>
              </a:solidFill>
              <a:effectLst/>
            </c:spPr>
            <c:extLst xmlns:c16r2="http://schemas.microsoft.com/office/drawing/2015/06/chart">
              <c:ext xmlns:c16="http://schemas.microsoft.com/office/drawing/2014/chart" uri="{C3380CC4-5D6E-409C-BE32-E72D297353CC}">
                <c16:uniqueId val="{00000003-6472-493A-AF84-E36827671149}"/>
              </c:ext>
            </c:extLst>
          </c:dPt>
          <c:dPt>
            <c:idx val="2"/>
            <c:invertIfNegative val="1"/>
            <c:bubble3D val="0"/>
            <c:spPr>
              <a:solidFill>
                <a:srgbClr val="114188"/>
              </a:solidFill>
              <a:effectLst/>
            </c:spPr>
            <c:extLst xmlns:c16r2="http://schemas.microsoft.com/office/drawing/2015/06/chart">
              <c:ext xmlns:c16="http://schemas.microsoft.com/office/drawing/2014/chart" uri="{C3380CC4-5D6E-409C-BE32-E72D297353CC}">
                <c16:uniqueId val="{00000005-6472-493A-AF84-E36827671149}"/>
              </c:ext>
            </c:extLst>
          </c:dPt>
          <c:dPt>
            <c:idx val="3"/>
            <c:invertIfNegative val="1"/>
            <c:bubble3D val="0"/>
            <c:spPr>
              <a:solidFill>
                <a:srgbClr val="114188"/>
              </a:solidFill>
              <a:effectLst/>
            </c:spPr>
            <c:extLst xmlns:c16r2="http://schemas.microsoft.com/office/drawing/2015/06/chart">
              <c:ext xmlns:c16="http://schemas.microsoft.com/office/drawing/2014/chart" uri="{C3380CC4-5D6E-409C-BE32-E72D297353CC}">
                <c16:uniqueId val="{00000007-6472-493A-AF84-E36827671149}"/>
              </c:ext>
            </c:extLst>
          </c:dPt>
          <c:dPt>
            <c:idx val="4"/>
            <c:invertIfNegative val="1"/>
            <c:bubble3D val="0"/>
            <c:spPr>
              <a:solidFill>
                <a:srgbClr val="114188"/>
              </a:solidFill>
              <a:effectLst/>
            </c:spPr>
            <c:extLst xmlns:c16r2="http://schemas.microsoft.com/office/drawing/2015/06/chart">
              <c:ext xmlns:c16="http://schemas.microsoft.com/office/drawing/2014/chart" uri="{C3380CC4-5D6E-409C-BE32-E72D297353CC}">
                <c16:uniqueId val="{00000009-6472-493A-AF84-E36827671149}"/>
              </c:ext>
            </c:extLst>
          </c:dPt>
          <c:dLbls>
            <c:dLbl>
              <c:idx val="0"/>
              <c:spPr/>
              <c:txPr>
                <a:bodyPr/>
                <a:lstStyle/>
                <a:p>
                  <a:pPr>
                    <a:defRPr sz="1400" b="1">
                      <a:solidFill>
                        <a:schemeClr val="tx1"/>
                      </a:solidFill>
                      <a:effectLst/>
                      <a:latin typeface="Calibri"/>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6472-493A-AF84-E36827671149}"/>
                </c:ext>
              </c:extLst>
            </c:dLbl>
            <c:dLbl>
              <c:idx val="1"/>
              <c:spPr/>
              <c:txPr>
                <a:bodyPr/>
                <a:lstStyle/>
                <a:p>
                  <a:pPr>
                    <a:defRPr sz="1400" b="1">
                      <a:solidFill>
                        <a:schemeClr val="tx1"/>
                      </a:solidFill>
                      <a:effectLst/>
                      <a:latin typeface="Calibri"/>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6472-493A-AF84-E36827671149}"/>
                </c:ext>
              </c:extLst>
            </c:dLbl>
            <c:dLbl>
              <c:idx val="2"/>
              <c:spPr/>
              <c:txPr>
                <a:bodyPr/>
                <a:lstStyle/>
                <a:p>
                  <a:pPr>
                    <a:defRPr sz="1400" b="1">
                      <a:solidFill>
                        <a:schemeClr val="tx1"/>
                      </a:solidFill>
                      <a:effectLst/>
                      <a:latin typeface="Calibri"/>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6472-493A-AF84-E36827671149}"/>
                </c:ext>
              </c:extLst>
            </c:dLbl>
            <c:dLbl>
              <c:idx val="3"/>
              <c:spPr/>
              <c:txPr>
                <a:bodyPr/>
                <a:lstStyle/>
                <a:p>
                  <a:pPr>
                    <a:defRPr sz="1400" b="1">
                      <a:solidFill>
                        <a:schemeClr val="tx1"/>
                      </a:solidFill>
                      <a:effectLst/>
                      <a:latin typeface="Calibri"/>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6472-493A-AF84-E36827671149}"/>
                </c:ext>
              </c:extLst>
            </c:dLbl>
            <c:dLbl>
              <c:idx val="4"/>
              <c:spPr/>
              <c:txPr>
                <a:bodyPr/>
                <a:lstStyle/>
                <a:p>
                  <a:pPr>
                    <a:defRPr sz="1400" b="1">
                      <a:solidFill>
                        <a:schemeClr val="tx1"/>
                      </a:solidFill>
                      <a:effectLst/>
                      <a:latin typeface="Calibri"/>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6472-493A-AF84-E36827671149}"/>
                </c:ext>
              </c:extLst>
            </c:dLbl>
            <c:spPr>
              <a:noFill/>
              <a:ln>
                <a:noFill/>
              </a:ln>
              <a:effectLst/>
            </c:spPr>
            <c:txPr>
              <a:bodyPr wrap="square" lIns="38100" tIns="19050" rIns="38100" bIns="19050" anchor="ctr">
                <a:spAutoFit/>
              </a:bodyPr>
              <a:lstStyle/>
              <a:p>
                <a:pPr>
                  <a:defRPr>
                    <a:solidFill>
                      <a:schemeClr val="tx1"/>
                    </a:solidFill>
                  </a:defRPr>
                </a:pPr>
                <a:endParaRPr lang="en-US"/>
              </a:p>
            </c:txPr>
            <c:dLblPos val="outEnd"/>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Sheet1!$A$2:$A$6</c:f>
              <c:strCache>
                <c:ptCount val="5"/>
                <c:pt idx="0">
                  <c:v>Other</c:v>
                </c:pt>
                <c:pt idx="1">
                  <c:v>Planning lessons</c:v>
                </c:pt>
                <c:pt idx="2">
                  <c:v>Collaborating with peers</c:v>
                </c:pt>
                <c:pt idx="3">
                  <c:v>Communicating with parents</c:v>
                </c:pt>
                <c:pt idx="4">
                  <c:v>Grading</c:v>
                </c:pt>
              </c:strCache>
            </c:strRef>
          </c:cat>
          <c:val>
            <c:numRef>
              <c:f>Sheet1!$B$2:$B$6</c:f>
              <c:numCache>
                <c:formatCode>0%</c:formatCode>
                <c:ptCount val="5"/>
                <c:pt idx="0">
                  <c:v>0.22</c:v>
                </c:pt>
                <c:pt idx="1">
                  <c:v>0.73</c:v>
                </c:pt>
                <c:pt idx="2">
                  <c:v>0.74</c:v>
                </c:pt>
                <c:pt idx="3">
                  <c:v>0.5</c:v>
                </c:pt>
                <c:pt idx="4">
                  <c:v>0.42</c:v>
                </c:pt>
              </c:numCache>
            </c:numRef>
          </c:val>
          <c:extLst xmlns:c16r2="http://schemas.microsoft.com/office/drawing/2015/06/chart">
            <c:ext xmlns:c16="http://schemas.microsoft.com/office/drawing/2014/chart" uri="{C3380CC4-5D6E-409C-BE32-E72D297353CC}">
              <c16:uniqueId val="{0000000A-6472-493A-AF84-E36827671149}"/>
            </c:ext>
          </c:extLst>
        </c:ser>
        <c:dLbls>
          <c:showLegendKey val="0"/>
          <c:showVal val="0"/>
          <c:showCatName val="0"/>
          <c:showSerName val="0"/>
          <c:showPercent val="0"/>
          <c:showBubbleSize val="0"/>
        </c:dLbls>
        <c:gapWidth val="50"/>
        <c:axId val="27273472"/>
        <c:axId val="27279744"/>
      </c:barChart>
      <c:catAx>
        <c:axId val="27273472"/>
        <c:scaling>
          <c:orientation val="minMax"/>
        </c:scaling>
        <c:delete val="0"/>
        <c:axPos val="l"/>
        <c:title>
          <c:tx>
            <c:rich>
              <a:bodyPr/>
              <a:lstStyle/>
              <a:p>
                <a:pPr>
                  <a:defRPr/>
                </a:pPr>
                <a:endParaRPr lang="en-US" sz="1400" b="0" dirty="0">
                  <a:solidFill>
                    <a:srgbClr val="000000"/>
                  </a:solidFill>
                  <a:effectLst/>
                  <a:latin typeface="Calibri"/>
                </a:endParaRPr>
              </a:p>
            </c:rich>
          </c:tx>
          <c:overlay val="0"/>
        </c:title>
        <c:numFmt formatCode="General" sourceLinked="1"/>
        <c:majorTickMark val="out"/>
        <c:minorTickMark val="none"/>
        <c:tickLblPos val="nextTo"/>
        <c:txPr>
          <a:bodyPr/>
          <a:lstStyle/>
          <a:p>
            <a:pPr>
              <a:defRPr sz="1400" b="0" i="0">
                <a:solidFill>
                  <a:srgbClr val="000000"/>
                </a:solidFill>
                <a:effectLst/>
                <a:latin typeface="Calibri"/>
              </a:defRPr>
            </a:pPr>
            <a:endParaRPr lang="en-US"/>
          </a:p>
        </c:txPr>
        <c:crossAx val="27279744"/>
        <c:crosses val="autoZero"/>
        <c:auto val="0"/>
        <c:lblAlgn val="ctr"/>
        <c:lblOffset val="100"/>
        <c:noMultiLvlLbl val="0"/>
      </c:catAx>
      <c:valAx>
        <c:axId val="27279744"/>
        <c:scaling>
          <c:orientation val="minMax"/>
          <c:max val="1"/>
          <c:min val="0"/>
        </c:scaling>
        <c:delete val="0"/>
        <c:axPos val="b"/>
        <c:title>
          <c:tx>
            <c:rich>
              <a:bodyPr/>
              <a:lstStyle/>
              <a:p>
                <a:pPr>
                  <a:defRPr/>
                </a:pPr>
                <a:endParaRPr lang="en-US" sz="1400" b="1" dirty="0">
                  <a:solidFill>
                    <a:srgbClr val="000000"/>
                  </a:solidFill>
                  <a:effectLst/>
                  <a:latin typeface="Calibri"/>
                </a:endParaRPr>
              </a:p>
            </c:rich>
          </c:tx>
          <c:overlay val="0"/>
        </c:title>
        <c:numFmt formatCode="0%" sourceLinked="1"/>
        <c:majorTickMark val="out"/>
        <c:minorTickMark val="none"/>
        <c:tickLblPos val="low"/>
        <c:spPr>
          <a:ln>
            <a:solidFill>
              <a:srgbClr val="808080"/>
            </a:solidFill>
          </a:ln>
          <a:effectLst/>
        </c:spPr>
        <c:txPr>
          <a:bodyPr/>
          <a:lstStyle/>
          <a:p>
            <a:pPr>
              <a:defRPr sz="1400" b="0" i="0">
                <a:solidFill>
                  <a:srgbClr val="000000"/>
                </a:solidFill>
                <a:effectLst/>
                <a:latin typeface="Calibri"/>
              </a:defRPr>
            </a:pPr>
            <a:endParaRPr lang="en-US"/>
          </a:p>
        </c:txPr>
        <c:crossAx val="27273472"/>
        <c:crosses val="autoZero"/>
        <c:crossBetween val="between"/>
        <c:majorUnit val="0.2"/>
        <c:minorUnit val="0.04"/>
      </c:valAx>
    </c:plotArea>
    <c:plotVisOnly val="1"/>
    <c:dispBlanksAs val="zero"/>
    <c:showDLblsOverMax val="1"/>
  </c:chart>
  <c:txPr>
    <a:bodyPr/>
    <a:lstStyle/>
    <a:p>
      <a:pPr>
        <a:defRPr sz="1800">
          <a:effectLst/>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Series 1</c:v>
                </c:pt>
              </c:strCache>
            </c:strRef>
          </c:tx>
          <c:spPr>
            <a:solidFill>
              <a:srgbClr val="17375E"/>
            </a:solidFill>
            <a:effectLst/>
          </c:spPr>
          <c:dPt>
            <c:idx val="0"/>
            <c:bubble3D val="0"/>
            <c:spPr>
              <a:solidFill>
                <a:srgbClr val="53A035"/>
              </a:solidFill>
              <a:effectLst/>
            </c:spPr>
            <c:extLst xmlns:c16r2="http://schemas.microsoft.com/office/drawing/2015/06/chart">
              <c:ext xmlns:c16="http://schemas.microsoft.com/office/drawing/2014/chart" uri="{C3380CC4-5D6E-409C-BE32-E72D297353CC}">
                <c16:uniqueId val="{00000001-30C1-4294-9C4C-72929ACFC267}"/>
              </c:ext>
            </c:extLst>
          </c:dPt>
          <c:dPt>
            <c:idx val="1"/>
            <c:bubble3D val="0"/>
            <c:spPr>
              <a:solidFill>
                <a:srgbClr val="F1AA19"/>
              </a:solidFill>
              <a:effectLst/>
            </c:spPr>
            <c:extLst xmlns:c16r2="http://schemas.microsoft.com/office/drawing/2015/06/chart">
              <c:ext xmlns:c16="http://schemas.microsoft.com/office/drawing/2014/chart" uri="{C3380CC4-5D6E-409C-BE32-E72D297353CC}">
                <c16:uniqueId val="{00000003-30C1-4294-9C4C-72929ACFC267}"/>
              </c:ext>
            </c:extLst>
          </c:dPt>
          <c:dPt>
            <c:idx val="2"/>
            <c:bubble3D val="0"/>
            <c:spPr>
              <a:solidFill>
                <a:sysClr val="windowText" lastClr="000000">
                  <a:lumMod val="50000"/>
                  <a:lumOff val="50000"/>
                </a:sysClr>
              </a:solidFill>
              <a:effectLst/>
            </c:spPr>
            <c:extLst xmlns:c16r2="http://schemas.microsoft.com/office/drawing/2015/06/chart">
              <c:ext xmlns:c16="http://schemas.microsoft.com/office/drawing/2014/chart" uri="{C3380CC4-5D6E-409C-BE32-E72D297353CC}">
                <c16:uniqueId val="{00000005-30C1-4294-9C4C-72929ACFC267}"/>
              </c:ext>
            </c:extLst>
          </c:dPt>
          <c:dPt>
            <c:idx val="3"/>
            <c:bubble3D val="0"/>
            <c:extLst xmlns:c16r2="http://schemas.microsoft.com/office/drawing/2015/06/chart">
              <c:ext xmlns:c16="http://schemas.microsoft.com/office/drawing/2014/chart" uri="{C3380CC4-5D6E-409C-BE32-E72D297353CC}">
                <c16:uniqueId val="{00000006-30C1-4294-9C4C-72929ACFC267}"/>
              </c:ext>
            </c:extLst>
          </c:dPt>
          <c:dPt>
            <c:idx val="4"/>
            <c:bubble3D val="0"/>
            <c:extLst xmlns:c16r2="http://schemas.microsoft.com/office/drawing/2015/06/chart">
              <c:ext xmlns:c16="http://schemas.microsoft.com/office/drawing/2014/chart" uri="{C3380CC4-5D6E-409C-BE32-E72D297353CC}">
                <c16:uniqueId val="{00000007-30C1-4294-9C4C-72929ACFC267}"/>
              </c:ext>
            </c:extLst>
          </c:dPt>
          <c:dPt>
            <c:idx val="5"/>
            <c:bubble3D val="0"/>
            <c:extLst xmlns:c16r2="http://schemas.microsoft.com/office/drawing/2015/06/chart">
              <c:ext xmlns:c16="http://schemas.microsoft.com/office/drawing/2014/chart" uri="{C3380CC4-5D6E-409C-BE32-E72D297353CC}">
                <c16:uniqueId val="{00000008-30C1-4294-9C4C-72929ACFC267}"/>
              </c:ext>
            </c:extLst>
          </c:dPt>
          <c:dPt>
            <c:idx val="6"/>
            <c:bubble3D val="0"/>
            <c:extLst xmlns:c16r2="http://schemas.microsoft.com/office/drawing/2015/06/chart">
              <c:ext xmlns:c16="http://schemas.microsoft.com/office/drawing/2014/chart" uri="{C3380CC4-5D6E-409C-BE32-E72D297353CC}">
                <c16:uniqueId val="{00000009-30C1-4294-9C4C-72929ACFC267}"/>
              </c:ext>
            </c:extLst>
          </c:dPt>
          <c:dPt>
            <c:idx val="7"/>
            <c:bubble3D val="0"/>
            <c:extLst xmlns:c16r2="http://schemas.microsoft.com/office/drawing/2015/06/chart">
              <c:ext xmlns:c16="http://schemas.microsoft.com/office/drawing/2014/chart" uri="{C3380CC4-5D6E-409C-BE32-E72D297353CC}">
                <c16:uniqueId val="{0000000A-30C1-4294-9C4C-72929ACFC267}"/>
              </c:ext>
            </c:extLst>
          </c:dPt>
          <c:dLbls>
            <c:dLbl>
              <c:idx val="0"/>
              <c:spPr>
                <a:noFill/>
                <a:ln>
                  <a:noFill/>
                </a:ln>
                <a:effectLst/>
              </c:spPr>
              <c:txPr>
                <a:bodyPr/>
                <a:lstStyle/>
                <a:p>
                  <a:pPr>
                    <a:defRPr b="1">
                      <a:solidFill>
                        <a:schemeClr val="bg1"/>
                      </a:solidFill>
                    </a:defRPr>
                  </a:pPr>
                  <a:endParaRPr lang="en-US"/>
                </a:p>
              </c:txPr>
              <c:dLblPos val="inEnd"/>
              <c:showLegendKey val="0"/>
              <c:showVal val="1"/>
              <c:showCatName val="0"/>
              <c:showSerName val="0"/>
              <c:showPercent val="0"/>
              <c:showBubbleSize val="0"/>
            </c:dLbl>
            <c:dLbl>
              <c:idx val="1"/>
              <c:spPr/>
              <c:txPr>
                <a:bodyPr/>
                <a:lstStyle/>
                <a:p>
                  <a:pPr>
                    <a:defRPr b="1">
                      <a:solidFill>
                        <a:sysClr val="windowText" lastClr="000000"/>
                      </a:solidFill>
                    </a:defRPr>
                  </a:pPr>
                  <a:endParaRPr lang="en-US"/>
                </a:p>
              </c:txPr>
              <c:dLblPos val="inEnd"/>
              <c:showLegendKey val="0"/>
              <c:showVal val="1"/>
              <c:showCatName val="0"/>
              <c:showSerName val="0"/>
              <c:showPercent val="0"/>
              <c:showBubbleSize val="0"/>
            </c:dLbl>
            <c:dLbl>
              <c:idx val="2"/>
              <c:spPr>
                <a:noFill/>
                <a:ln>
                  <a:noFill/>
                </a:ln>
                <a:effectLst/>
              </c:spPr>
              <c:txPr>
                <a:bodyPr/>
                <a:lstStyle/>
                <a:p>
                  <a:pPr>
                    <a:defRPr b="1">
                      <a:solidFill>
                        <a:schemeClr val="bg1"/>
                      </a:solidFill>
                    </a:defRPr>
                  </a:pPr>
                  <a:endParaRPr lang="en-US"/>
                </a:p>
              </c:txPr>
              <c:dLblPos val="inEnd"/>
              <c:showLegendKey val="0"/>
              <c:showVal val="1"/>
              <c:showCatName val="0"/>
              <c:showSerName val="0"/>
              <c:showPercent val="0"/>
              <c:showBubbleSize val="0"/>
            </c:dLbl>
            <c:spPr>
              <a:noFill/>
              <a:ln>
                <a:noFill/>
              </a:ln>
              <a:effectLst/>
            </c:spPr>
            <c:txPr>
              <a:bodyPr/>
              <a:lstStyle/>
              <a:p>
                <a:pPr>
                  <a:defRPr b="1">
                    <a:solidFill>
                      <a:sysClr val="windowText" lastClr="000000"/>
                    </a:solidFill>
                  </a:defRPr>
                </a:pPr>
                <a:endParaRPr lang="en-US"/>
              </a:p>
            </c:txPr>
            <c:dLblPos val="inEnd"/>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Sheet1!$A$2:$A$3</c:f>
              <c:strCache>
                <c:ptCount val="2"/>
                <c:pt idx="0">
                  <c:v>Yes</c:v>
                </c:pt>
                <c:pt idx="1">
                  <c:v>No</c:v>
                </c:pt>
              </c:strCache>
            </c:strRef>
          </c:cat>
          <c:val>
            <c:numRef>
              <c:f>Sheet1!$B$2:$B$3</c:f>
              <c:numCache>
                <c:formatCode>0%</c:formatCode>
                <c:ptCount val="2"/>
                <c:pt idx="0">
                  <c:v>0.55000000000000004</c:v>
                </c:pt>
                <c:pt idx="1">
                  <c:v>0.45</c:v>
                </c:pt>
              </c:numCache>
            </c:numRef>
          </c:val>
          <c:extLst xmlns:c16r2="http://schemas.microsoft.com/office/drawing/2015/06/chart">
            <c:ext xmlns:c16="http://schemas.microsoft.com/office/drawing/2014/chart" uri="{C3380CC4-5D6E-409C-BE32-E72D297353CC}">
              <c16:uniqueId val="{0000000B-30C1-4294-9C4C-72929ACFC267}"/>
            </c:ext>
          </c:extLst>
        </c:ser>
        <c:dLbls>
          <c:showLegendKey val="0"/>
          <c:showVal val="0"/>
          <c:showCatName val="0"/>
          <c:showSerName val="0"/>
          <c:showPercent val="0"/>
          <c:showBubbleSize val="0"/>
          <c:showLeaderLines val="1"/>
        </c:dLbls>
        <c:firstSliceAng val="180"/>
      </c:pieChart>
    </c:plotArea>
    <c:legend>
      <c:legendPos val="b"/>
      <c:overlay val="0"/>
    </c:legend>
    <c:plotVisOnly val="1"/>
    <c:dispBlanksAs val="gap"/>
    <c:showDLblsOverMax val="0"/>
  </c:chart>
  <c:txPr>
    <a:bodyPr/>
    <a:lstStyle/>
    <a:p>
      <a:pPr>
        <a:defRPr sz="1400"/>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0761712598425204"/>
          <c:y val="3.8194444444444448E-2"/>
          <c:w val="0.5553724846894138"/>
          <c:h val="0.75844925634295712"/>
        </c:manualLayout>
      </c:layout>
      <c:barChart>
        <c:barDir val="bar"/>
        <c:grouping val="clustered"/>
        <c:varyColors val="0"/>
        <c:ser>
          <c:idx val="0"/>
          <c:order val="0"/>
          <c:tx>
            <c:strRef>
              <c:f>Sheet1!$B$1</c:f>
              <c:strCache>
                <c:ptCount val="1"/>
                <c:pt idx="0">
                  <c:v>Series 1</c:v>
                </c:pt>
              </c:strCache>
            </c:strRef>
          </c:tx>
          <c:spPr>
            <a:solidFill>
              <a:srgbClr val="114188"/>
            </a:solidFill>
          </c:spPr>
          <c:invertIfNegative val="0"/>
          <c:dLbls>
            <c:spPr>
              <a:noFill/>
              <a:ln>
                <a:noFill/>
              </a:ln>
              <a:effectLst/>
            </c:spPr>
            <c:txPr>
              <a:bodyPr wrap="square" lIns="38100" tIns="19050" rIns="38100" bIns="19050" anchor="ctr">
                <a:spAutoFit/>
              </a:bodyPr>
              <a:lstStyle/>
              <a:p>
                <a:pPr>
                  <a:defRPr sz="14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Sheet1!$A$2:$A$5</c:f>
              <c:strCache>
                <c:ptCount val="4"/>
                <c:pt idx="0">
                  <c:v>Parents of Current Students (N=6,946)</c:v>
                </c:pt>
                <c:pt idx="1">
                  <c:v>Employees (N=1,380)</c:v>
                </c:pt>
                <c:pt idx="2">
                  <c:v>Parents of Future Students (N=130)</c:v>
                </c:pt>
                <c:pt idx="3">
                  <c:v>Other Community Members (N=1,314)</c:v>
                </c:pt>
              </c:strCache>
            </c:strRef>
          </c:cat>
          <c:val>
            <c:numRef>
              <c:f>Sheet1!$B$2:$B$5</c:f>
              <c:numCache>
                <c:formatCode>0%</c:formatCode>
                <c:ptCount val="4"/>
                <c:pt idx="0">
                  <c:v>0.52562625971782317</c:v>
                </c:pt>
                <c:pt idx="1">
                  <c:v>0.39855072463768115</c:v>
                </c:pt>
                <c:pt idx="2">
                  <c:v>0.53846153846153844</c:v>
                </c:pt>
                <c:pt idx="3">
                  <c:v>0.47336377473363772</c:v>
                </c:pt>
              </c:numCache>
            </c:numRef>
          </c:val>
          <c:extLst xmlns:c16r2="http://schemas.microsoft.com/office/drawing/2015/06/chart">
            <c:ext xmlns:c16="http://schemas.microsoft.com/office/drawing/2014/chart" uri="{C3380CC4-5D6E-409C-BE32-E72D297353CC}">
              <c16:uniqueId val="{00000000-5D74-4E3E-BEF8-460CB4FA7A35}"/>
            </c:ext>
          </c:extLst>
        </c:ser>
        <c:dLbls>
          <c:showLegendKey val="0"/>
          <c:showVal val="0"/>
          <c:showCatName val="0"/>
          <c:showSerName val="0"/>
          <c:showPercent val="0"/>
          <c:showBubbleSize val="0"/>
        </c:dLbls>
        <c:gapWidth val="50"/>
        <c:axId val="62809216"/>
        <c:axId val="62810752"/>
      </c:barChart>
      <c:catAx>
        <c:axId val="62809216"/>
        <c:scaling>
          <c:orientation val="maxMin"/>
        </c:scaling>
        <c:delete val="0"/>
        <c:axPos val="l"/>
        <c:numFmt formatCode="General" sourceLinked="0"/>
        <c:majorTickMark val="out"/>
        <c:minorTickMark val="none"/>
        <c:tickLblPos val="nextTo"/>
        <c:spPr>
          <a:ln/>
        </c:spPr>
        <c:txPr>
          <a:bodyPr/>
          <a:lstStyle/>
          <a:p>
            <a:pPr>
              <a:defRPr sz="1400"/>
            </a:pPr>
            <a:endParaRPr lang="en-US"/>
          </a:p>
        </c:txPr>
        <c:crossAx val="62810752"/>
        <c:crosses val="autoZero"/>
        <c:auto val="1"/>
        <c:lblAlgn val="ctr"/>
        <c:lblOffset val="100"/>
        <c:noMultiLvlLbl val="0"/>
      </c:catAx>
      <c:valAx>
        <c:axId val="62810752"/>
        <c:scaling>
          <c:orientation val="minMax"/>
          <c:max val="1"/>
        </c:scaling>
        <c:delete val="0"/>
        <c:axPos val="b"/>
        <c:title>
          <c:tx>
            <c:rich>
              <a:bodyPr/>
              <a:lstStyle/>
              <a:p>
                <a:pPr>
                  <a:defRPr sz="1400"/>
                </a:pPr>
                <a:r>
                  <a:rPr lang="en-US" dirty="0"/>
                  <a:t>Percentage Strongly Support or Support</a:t>
                </a:r>
              </a:p>
            </c:rich>
          </c:tx>
          <c:overlay val="0"/>
        </c:title>
        <c:numFmt formatCode="0%" sourceLinked="1"/>
        <c:majorTickMark val="out"/>
        <c:minorTickMark val="none"/>
        <c:tickLblPos val="nextTo"/>
        <c:txPr>
          <a:bodyPr/>
          <a:lstStyle/>
          <a:p>
            <a:pPr>
              <a:defRPr sz="1400"/>
            </a:pPr>
            <a:endParaRPr lang="en-US"/>
          </a:p>
        </c:txPr>
        <c:crossAx val="62809216"/>
        <c:crosses val="max"/>
        <c:crossBetween val="between"/>
        <c:majorUnit val="0.2"/>
      </c:valAx>
    </c:plotArea>
    <c:plotVisOnly val="1"/>
    <c:dispBlanksAs val="gap"/>
    <c:showDLblsOverMax val="0"/>
  </c:chart>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9AF397-1297-49CA-8D81-3FA94F576B83}" type="datetimeFigureOut">
              <a:rPr lang="en-IN" smtClean="0"/>
              <a:t>11-11-2016</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660EA2-6165-4FD3-842B-D6858F0DAD42}" type="slidenum">
              <a:rPr lang="en-IN" smtClean="0"/>
              <a:t>‹#›</a:t>
            </a:fld>
            <a:endParaRPr lang="en-IN" dirty="0"/>
          </a:p>
        </p:txBody>
      </p:sp>
    </p:spTree>
    <p:extLst>
      <p:ext uri="{BB962C8B-B14F-4D97-AF65-F5344CB8AC3E}">
        <p14:creationId xmlns:p14="http://schemas.microsoft.com/office/powerpoint/2010/main" val="4004905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660EA2-6165-4FD3-842B-D6858F0DAD42}" type="slidenum">
              <a:rPr lang="en-IN" smtClean="0"/>
              <a:t>40</a:t>
            </a:fld>
            <a:endParaRPr lang="en-IN" dirty="0"/>
          </a:p>
        </p:txBody>
      </p:sp>
    </p:spTree>
    <p:extLst>
      <p:ext uri="{BB962C8B-B14F-4D97-AF65-F5344CB8AC3E}">
        <p14:creationId xmlns:p14="http://schemas.microsoft.com/office/powerpoint/2010/main" val="1872932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0660EA2-6165-4FD3-842B-D6858F0DAD42}" type="slidenum">
              <a:rPr lang="en-IN" smtClean="0"/>
              <a:t>41</a:t>
            </a:fld>
            <a:endParaRPr lang="en-IN" dirty="0"/>
          </a:p>
        </p:txBody>
      </p:sp>
    </p:spTree>
    <p:extLst>
      <p:ext uri="{BB962C8B-B14F-4D97-AF65-F5344CB8AC3E}">
        <p14:creationId xmlns:p14="http://schemas.microsoft.com/office/powerpoint/2010/main" val="452646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report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0167" y="1153556"/>
            <a:ext cx="10363200" cy="1339668"/>
          </a:xfrm>
        </p:spPr>
        <p:txBody>
          <a:bodyPr lIns="0" tIns="0" rIns="0" bIns="0" anchor="b"/>
          <a:lstStyle>
            <a:lvl1pPr algn="l">
              <a:defRPr>
                <a:latin typeface="+mn-lt"/>
                <a:cs typeface="Arial" panose="020B0604020202020204" pitchFamily="34" charset="0"/>
              </a:defRPr>
            </a:lvl1pPr>
          </a:lstStyle>
          <a:p>
            <a:r>
              <a:rPr lang="en-US" dirty="0"/>
              <a:t>Survey Title</a:t>
            </a:r>
          </a:p>
        </p:txBody>
      </p:sp>
      <p:sp>
        <p:nvSpPr>
          <p:cNvPr id="5" name="Picture Placeholder 4"/>
          <p:cNvSpPr>
            <a:spLocks noGrp="1"/>
          </p:cNvSpPr>
          <p:nvPr>
            <p:ph type="pic" sz="quarter" idx="12"/>
          </p:nvPr>
        </p:nvSpPr>
        <p:spPr>
          <a:xfrm>
            <a:off x="918633" y="4161654"/>
            <a:ext cx="3657600" cy="1143000"/>
          </a:xfrm>
        </p:spPr>
        <p:txBody>
          <a:bodyPr/>
          <a:lstStyle/>
          <a:p>
            <a:r>
              <a:rPr lang="en-US" dirty="0"/>
              <a:t>Click icon to add picture</a:t>
            </a:r>
          </a:p>
        </p:txBody>
      </p:sp>
      <p:sp>
        <p:nvSpPr>
          <p:cNvPr id="8" name="Text Placeholder 7"/>
          <p:cNvSpPr>
            <a:spLocks noGrp="1"/>
          </p:cNvSpPr>
          <p:nvPr>
            <p:ph type="body" sz="quarter" idx="13" hasCustomPrompt="1"/>
          </p:nvPr>
        </p:nvSpPr>
        <p:spPr>
          <a:xfrm>
            <a:off x="918634" y="3445193"/>
            <a:ext cx="8525933" cy="260350"/>
          </a:xfrm>
        </p:spPr>
        <p:txBody>
          <a:bodyPr/>
          <a:lstStyle>
            <a:lvl1pPr marL="0" indent="0">
              <a:buNone/>
              <a:defRPr>
                <a:solidFill>
                  <a:schemeClr val="bg1">
                    <a:lumMod val="75000"/>
                  </a:schemeClr>
                </a:solidFill>
                <a:latin typeface="+mn-lt"/>
                <a:cs typeface="Arial" panose="020B0604020202020204" pitchFamily="34" charset="0"/>
              </a:defRPr>
            </a:lvl1pPr>
            <a:lvl2pPr marL="320040" indent="0">
              <a:buNone/>
              <a:defRPr/>
            </a:lvl2pPr>
          </a:lstStyle>
          <a:p>
            <a:pPr lvl="0"/>
            <a:r>
              <a:rPr lang="en-US" dirty="0"/>
              <a:t>School District Name</a:t>
            </a:r>
          </a:p>
        </p:txBody>
      </p:sp>
      <p:sp>
        <p:nvSpPr>
          <p:cNvPr id="15" name="Text Placeholder 7"/>
          <p:cNvSpPr>
            <a:spLocks noGrp="1"/>
          </p:cNvSpPr>
          <p:nvPr>
            <p:ph type="body" sz="quarter" idx="14" hasCustomPrompt="1"/>
          </p:nvPr>
        </p:nvSpPr>
        <p:spPr>
          <a:xfrm>
            <a:off x="918634" y="3727768"/>
            <a:ext cx="8525933" cy="260350"/>
          </a:xfrm>
        </p:spPr>
        <p:txBody>
          <a:bodyPr/>
          <a:lstStyle>
            <a:lvl1pPr marL="0" indent="0">
              <a:buNone/>
              <a:defRPr baseline="0">
                <a:solidFill>
                  <a:schemeClr val="bg1">
                    <a:lumMod val="75000"/>
                  </a:schemeClr>
                </a:solidFill>
                <a:latin typeface="+mn-lt"/>
                <a:cs typeface="Arial" panose="020B0604020202020204" pitchFamily="34" charset="0"/>
              </a:defRPr>
            </a:lvl1pPr>
            <a:lvl2pPr marL="320040" indent="0">
              <a:buNone/>
              <a:defRPr/>
            </a:lvl2pPr>
          </a:lstStyle>
          <a:p>
            <a:pPr lvl="0"/>
            <a:r>
              <a:rPr lang="en-US" dirty="0"/>
              <a:t>Open – Close Date</a:t>
            </a:r>
          </a:p>
        </p:txBody>
      </p:sp>
      <p:sp>
        <p:nvSpPr>
          <p:cNvPr id="6" name="TextBox 5"/>
          <p:cNvSpPr txBox="1"/>
          <p:nvPr/>
        </p:nvSpPr>
        <p:spPr>
          <a:xfrm>
            <a:off x="914400" y="2558535"/>
            <a:ext cx="5892800" cy="461665"/>
          </a:xfrm>
          <a:prstGeom prst="rect">
            <a:avLst/>
          </a:prstGeom>
          <a:noFill/>
        </p:spPr>
        <p:txBody>
          <a:bodyPr wrap="square" lIns="0" rtlCol="0">
            <a:spAutoFit/>
          </a:bodyPr>
          <a:lstStyle/>
          <a:p>
            <a:r>
              <a:rPr lang="en-US" sz="2400" dirty="0">
                <a:solidFill>
                  <a:schemeClr val="bg1">
                    <a:lumMod val="50000"/>
                  </a:schemeClr>
                </a:solidFill>
                <a:latin typeface="+mn-lt"/>
                <a:cs typeface="Arial" panose="020B0604020202020204" pitchFamily="34" charset="0"/>
              </a:rPr>
              <a:t>Results and Analysis</a:t>
            </a:r>
          </a:p>
        </p:txBody>
      </p:sp>
      <p:grpSp>
        <p:nvGrpSpPr>
          <p:cNvPr id="22" name="Group 21"/>
          <p:cNvGrpSpPr/>
          <p:nvPr/>
        </p:nvGrpSpPr>
        <p:grpSpPr>
          <a:xfrm flipV="1">
            <a:off x="918633" y="5560374"/>
            <a:ext cx="10354734" cy="68069"/>
            <a:chOff x="890776" y="4850305"/>
            <a:chExt cx="9144000" cy="73152"/>
          </a:xfrm>
        </p:grpSpPr>
        <p:sp>
          <p:nvSpPr>
            <p:cNvPr id="23" name="Rectangle 22"/>
            <p:cNvSpPr/>
            <p:nvPr/>
          </p:nvSpPr>
          <p:spPr>
            <a:xfrm>
              <a:off x="890776" y="4850305"/>
              <a:ext cx="2286000" cy="73152"/>
            </a:xfrm>
            <a:prstGeom prst="rect">
              <a:avLst/>
            </a:prstGeom>
            <a:solidFill>
              <a:srgbClr val="53A03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24" name="Rectangle 23"/>
            <p:cNvSpPr/>
            <p:nvPr/>
          </p:nvSpPr>
          <p:spPr>
            <a:xfrm>
              <a:off x="3176776" y="4850305"/>
              <a:ext cx="2286000" cy="73152"/>
            </a:xfrm>
            <a:prstGeom prst="rect">
              <a:avLst/>
            </a:prstGeom>
            <a:solidFill>
              <a:srgbClr val="11418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25" name="Rectangle 24"/>
            <p:cNvSpPr/>
            <p:nvPr/>
          </p:nvSpPr>
          <p:spPr>
            <a:xfrm>
              <a:off x="5462776" y="4850305"/>
              <a:ext cx="2286000" cy="73152"/>
            </a:xfrm>
            <a:prstGeom prst="rect">
              <a:avLst/>
            </a:prstGeom>
            <a:solidFill>
              <a:srgbClr val="F1AA1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26" name="Rectangle 25"/>
            <p:cNvSpPr/>
            <p:nvPr/>
          </p:nvSpPr>
          <p:spPr>
            <a:xfrm>
              <a:off x="7748776" y="4850305"/>
              <a:ext cx="2286000" cy="73152"/>
            </a:xfrm>
            <a:prstGeom prst="rect">
              <a:avLst/>
            </a:prstGeom>
            <a:solidFill>
              <a:srgbClr val="F72B1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grpSp>
    </p:spTree>
    <p:extLst>
      <p:ext uri="{BB962C8B-B14F-4D97-AF65-F5344CB8AC3E}">
        <p14:creationId xmlns:p14="http://schemas.microsoft.com/office/powerpoint/2010/main" val="1044427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6821CE6-8522-4C96-AF4F-AEA9854986D6}" type="slidenum">
              <a:rPr lang="en-US" smtClean="0"/>
              <a:t>‹#›</a:t>
            </a:fld>
            <a:endParaRPr lang="en-US" dirty="0"/>
          </a:p>
        </p:txBody>
      </p:sp>
      <p:grpSp>
        <p:nvGrpSpPr>
          <p:cNvPr id="10" name="Group 9"/>
          <p:cNvGrpSpPr/>
          <p:nvPr/>
        </p:nvGrpSpPr>
        <p:grpSpPr>
          <a:xfrm flipV="1">
            <a:off x="0" y="6782540"/>
            <a:ext cx="12192000" cy="75460"/>
            <a:chOff x="890776" y="4850305"/>
            <a:chExt cx="9144000" cy="73152"/>
          </a:xfrm>
        </p:grpSpPr>
        <p:sp>
          <p:nvSpPr>
            <p:cNvPr id="11" name="Rectangle 10"/>
            <p:cNvSpPr/>
            <p:nvPr/>
          </p:nvSpPr>
          <p:spPr>
            <a:xfrm>
              <a:off x="890776" y="4850305"/>
              <a:ext cx="2286000" cy="73152"/>
            </a:xfrm>
            <a:prstGeom prst="rect">
              <a:avLst/>
            </a:prstGeom>
            <a:solidFill>
              <a:srgbClr val="53A03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2" name="Rectangle 11"/>
            <p:cNvSpPr/>
            <p:nvPr/>
          </p:nvSpPr>
          <p:spPr>
            <a:xfrm>
              <a:off x="3176776" y="4850305"/>
              <a:ext cx="2286000" cy="73152"/>
            </a:xfrm>
            <a:prstGeom prst="rect">
              <a:avLst/>
            </a:prstGeom>
            <a:solidFill>
              <a:srgbClr val="11418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3" name="Rectangle 12"/>
            <p:cNvSpPr/>
            <p:nvPr/>
          </p:nvSpPr>
          <p:spPr>
            <a:xfrm>
              <a:off x="5462776" y="4850305"/>
              <a:ext cx="2286000" cy="73152"/>
            </a:xfrm>
            <a:prstGeom prst="rect">
              <a:avLst/>
            </a:prstGeom>
            <a:solidFill>
              <a:srgbClr val="F1AA1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4" name="Rectangle 13"/>
            <p:cNvSpPr/>
            <p:nvPr/>
          </p:nvSpPr>
          <p:spPr>
            <a:xfrm>
              <a:off x="7748776" y="4850305"/>
              <a:ext cx="2286000" cy="73152"/>
            </a:xfrm>
            <a:prstGeom prst="rect">
              <a:avLst/>
            </a:prstGeom>
            <a:solidFill>
              <a:srgbClr val="F72B1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grpSp>
    </p:spTree>
    <p:extLst>
      <p:ext uri="{BB962C8B-B14F-4D97-AF65-F5344CB8AC3E}">
        <p14:creationId xmlns:p14="http://schemas.microsoft.com/office/powerpoint/2010/main" val="3410496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losing slide">
    <p:spTree>
      <p:nvGrpSpPr>
        <p:cNvPr id="1" name=""/>
        <p:cNvGrpSpPr/>
        <p:nvPr/>
      </p:nvGrpSpPr>
      <p:grpSpPr>
        <a:xfrm>
          <a:off x="0" y="0"/>
          <a:ext cx="0" cy="0"/>
          <a:chOff x="0" y="0"/>
          <a:chExt cx="0" cy="0"/>
        </a:xfrm>
      </p:grpSpPr>
      <p:sp>
        <p:nvSpPr>
          <p:cNvPr id="4" name="Rectangle 3"/>
          <p:cNvSpPr/>
          <p:nvPr/>
        </p:nvSpPr>
        <p:spPr>
          <a:xfrm>
            <a:off x="0" y="-228600"/>
            <a:ext cx="12192000" cy="70866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pic>
        <p:nvPicPr>
          <p:cNvPr id="5" name="Picture 4" descr="k12_insight_log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69445" y="3359367"/>
            <a:ext cx="2658695" cy="575416"/>
          </a:xfrm>
          <a:prstGeom prst="rect">
            <a:avLst/>
          </a:prstGeom>
        </p:spPr>
      </p:pic>
      <p:cxnSp>
        <p:nvCxnSpPr>
          <p:cNvPr id="6" name="Straight Connector 5"/>
          <p:cNvCxnSpPr/>
          <p:nvPr/>
        </p:nvCxnSpPr>
        <p:spPr>
          <a:xfrm>
            <a:off x="5726899" y="2512336"/>
            <a:ext cx="0" cy="2271897"/>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grpSp>
        <p:nvGrpSpPr>
          <p:cNvPr id="7" name="Group 6"/>
          <p:cNvGrpSpPr/>
          <p:nvPr/>
        </p:nvGrpSpPr>
        <p:grpSpPr>
          <a:xfrm>
            <a:off x="5925659" y="3250418"/>
            <a:ext cx="3743461" cy="793314"/>
            <a:chOff x="4685402" y="3341554"/>
            <a:chExt cx="2807596" cy="594985"/>
          </a:xfrm>
        </p:grpSpPr>
        <p:sp>
          <p:nvSpPr>
            <p:cNvPr id="10" name="Rectangle 9"/>
            <p:cNvSpPr/>
            <p:nvPr/>
          </p:nvSpPr>
          <p:spPr>
            <a:xfrm>
              <a:off x="4685402" y="3651797"/>
              <a:ext cx="1763656" cy="284742"/>
            </a:xfrm>
            <a:prstGeom prst="rect">
              <a:avLst/>
            </a:prstGeom>
          </p:spPr>
          <p:txBody>
            <a:bodyPr wrap="none">
              <a:spAutoFit/>
            </a:bodyPr>
            <a:lstStyle/>
            <a:p>
              <a:pPr lvl="0"/>
              <a:r>
                <a:rPr lang="en-US" sz="1867" dirty="0">
                  <a:solidFill>
                    <a:schemeClr val="bg1">
                      <a:lumMod val="50000"/>
                    </a:schemeClr>
                  </a:solidFill>
                </a:rPr>
                <a:t>www.k12insight.com</a:t>
              </a:r>
            </a:p>
          </p:txBody>
        </p:sp>
        <p:sp>
          <p:nvSpPr>
            <p:cNvPr id="11" name="Rectangle 10"/>
            <p:cNvSpPr/>
            <p:nvPr/>
          </p:nvSpPr>
          <p:spPr>
            <a:xfrm>
              <a:off x="4685402" y="3341554"/>
              <a:ext cx="2807596" cy="284742"/>
            </a:xfrm>
            <a:prstGeom prst="rect">
              <a:avLst/>
            </a:prstGeom>
          </p:spPr>
          <p:txBody>
            <a:bodyPr wrap="none">
              <a:spAutoFit/>
            </a:bodyPr>
            <a:lstStyle/>
            <a:p>
              <a:pPr lvl="0"/>
              <a:r>
                <a:rPr lang="en-US" sz="1867" dirty="0">
                  <a:solidFill>
                    <a:schemeClr val="bg1">
                      <a:lumMod val="50000"/>
                    </a:schemeClr>
                  </a:solidFill>
                </a:rPr>
                <a:t>Follow us on Twitter:</a:t>
              </a:r>
              <a:r>
                <a:rPr lang="en-US" sz="1867" baseline="0" dirty="0">
                  <a:solidFill>
                    <a:schemeClr val="bg1">
                      <a:lumMod val="50000"/>
                    </a:schemeClr>
                  </a:solidFill>
                </a:rPr>
                <a:t> @k12insight</a:t>
              </a:r>
              <a:endParaRPr lang="en-US" sz="1867" dirty="0">
                <a:solidFill>
                  <a:schemeClr val="bg1">
                    <a:lumMod val="50000"/>
                  </a:schemeClr>
                </a:solidFill>
              </a:endParaRPr>
            </a:p>
          </p:txBody>
        </p:sp>
      </p:grpSp>
    </p:spTree>
    <p:extLst>
      <p:ext uri="{BB962C8B-B14F-4D97-AF65-F5344CB8AC3E}">
        <p14:creationId xmlns:p14="http://schemas.microsoft.com/office/powerpoint/2010/main" val="167534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General)">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0167" y="1732319"/>
            <a:ext cx="10363200" cy="1339668"/>
          </a:xfrm>
        </p:spPr>
        <p:txBody>
          <a:bodyPr lIns="0" tIns="0" rIns="0" bIns="0" anchor="b"/>
          <a:lstStyle>
            <a:lvl1pPr algn="l">
              <a:defRPr/>
            </a:lvl1pPr>
          </a:lstStyle>
          <a:p>
            <a:r>
              <a:rPr lang="en-US" dirty="0"/>
              <a:t>PowerPoint Title</a:t>
            </a:r>
          </a:p>
        </p:txBody>
      </p:sp>
      <p:sp>
        <p:nvSpPr>
          <p:cNvPr id="3" name="Subtitle 2"/>
          <p:cNvSpPr>
            <a:spLocks noGrp="1"/>
          </p:cNvSpPr>
          <p:nvPr>
            <p:ph type="subTitle" idx="1" hasCustomPrompt="1"/>
          </p:nvPr>
        </p:nvSpPr>
        <p:spPr>
          <a:xfrm>
            <a:off x="910167" y="3131463"/>
            <a:ext cx="8534400" cy="441736"/>
          </a:xfrm>
        </p:spPr>
        <p:txBody>
          <a:bodyPr lIns="0" tIns="0" rIns="0" bIns="0">
            <a:normAutofit/>
          </a:bodyPr>
          <a:lstStyle>
            <a:lvl1pPr marL="0" indent="0" algn="l">
              <a:spcBef>
                <a:spcPts val="0"/>
              </a:spcBef>
              <a:buNone/>
              <a:defRPr sz="2400" baseline="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grpSp>
        <p:nvGrpSpPr>
          <p:cNvPr id="12" name="Group 11"/>
          <p:cNvGrpSpPr/>
          <p:nvPr/>
        </p:nvGrpSpPr>
        <p:grpSpPr>
          <a:xfrm flipV="1">
            <a:off x="0" y="6782540"/>
            <a:ext cx="12192000" cy="75460"/>
            <a:chOff x="890776" y="4850305"/>
            <a:chExt cx="9144000" cy="73152"/>
          </a:xfrm>
        </p:grpSpPr>
        <p:sp>
          <p:nvSpPr>
            <p:cNvPr id="13" name="Rectangle 12"/>
            <p:cNvSpPr/>
            <p:nvPr/>
          </p:nvSpPr>
          <p:spPr>
            <a:xfrm>
              <a:off x="890776" y="4850305"/>
              <a:ext cx="2286000" cy="73152"/>
            </a:xfrm>
            <a:prstGeom prst="rect">
              <a:avLst/>
            </a:prstGeom>
            <a:solidFill>
              <a:srgbClr val="53A03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4" name="Rectangle 13"/>
            <p:cNvSpPr/>
            <p:nvPr/>
          </p:nvSpPr>
          <p:spPr>
            <a:xfrm>
              <a:off x="3176776" y="4850305"/>
              <a:ext cx="2286000" cy="73152"/>
            </a:xfrm>
            <a:prstGeom prst="rect">
              <a:avLst/>
            </a:prstGeom>
            <a:solidFill>
              <a:srgbClr val="11418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5" name="Rectangle 14"/>
            <p:cNvSpPr/>
            <p:nvPr/>
          </p:nvSpPr>
          <p:spPr>
            <a:xfrm>
              <a:off x="5462776" y="4850305"/>
              <a:ext cx="2286000" cy="73152"/>
            </a:xfrm>
            <a:prstGeom prst="rect">
              <a:avLst/>
            </a:prstGeom>
            <a:solidFill>
              <a:srgbClr val="F1AA1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6" name="Rectangle 15"/>
            <p:cNvSpPr/>
            <p:nvPr/>
          </p:nvSpPr>
          <p:spPr>
            <a:xfrm>
              <a:off x="7748776" y="4850305"/>
              <a:ext cx="2286000" cy="73152"/>
            </a:xfrm>
            <a:prstGeom prst="rect">
              <a:avLst/>
            </a:prstGeom>
            <a:solidFill>
              <a:srgbClr val="F72B1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grpSp>
    </p:spTree>
    <p:extLst>
      <p:ext uri="{BB962C8B-B14F-4D97-AF65-F5344CB8AC3E}">
        <p14:creationId xmlns:p14="http://schemas.microsoft.com/office/powerpoint/2010/main" val="1234440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Divider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1732319"/>
            <a:ext cx="10363200" cy="1339668"/>
          </a:xfrm>
        </p:spPr>
        <p:txBody>
          <a:bodyPr lIns="0" tIns="0" rIns="0" bIns="0" anchor="b"/>
          <a:lstStyle>
            <a:lvl1pPr algn="l">
              <a:defRPr baseline="0"/>
            </a:lvl1pPr>
          </a:lstStyle>
          <a:p>
            <a:r>
              <a:rPr lang="en-US" dirty="0"/>
              <a:t>Sub-divider slide</a:t>
            </a:r>
          </a:p>
        </p:txBody>
      </p:sp>
      <p:cxnSp>
        <p:nvCxnSpPr>
          <p:cNvPr id="5" name="Straight Connector 4"/>
          <p:cNvCxnSpPr/>
          <p:nvPr/>
        </p:nvCxnSpPr>
        <p:spPr>
          <a:xfrm>
            <a:off x="911854" y="3106622"/>
            <a:ext cx="10368293" cy="0"/>
          </a:xfrm>
          <a:prstGeom prst="line">
            <a:avLst/>
          </a:prstGeom>
          <a:ln>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grpSp>
        <p:nvGrpSpPr>
          <p:cNvPr id="16" name="Group 15"/>
          <p:cNvGrpSpPr/>
          <p:nvPr/>
        </p:nvGrpSpPr>
        <p:grpSpPr>
          <a:xfrm flipV="1">
            <a:off x="0" y="6782540"/>
            <a:ext cx="12192000" cy="75460"/>
            <a:chOff x="890776" y="4850305"/>
            <a:chExt cx="9144000" cy="73152"/>
          </a:xfrm>
        </p:grpSpPr>
        <p:sp>
          <p:nvSpPr>
            <p:cNvPr id="17" name="Rectangle 16"/>
            <p:cNvSpPr/>
            <p:nvPr/>
          </p:nvSpPr>
          <p:spPr>
            <a:xfrm>
              <a:off x="890776" y="4850305"/>
              <a:ext cx="2286000" cy="73152"/>
            </a:xfrm>
            <a:prstGeom prst="rect">
              <a:avLst/>
            </a:prstGeom>
            <a:solidFill>
              <a:srgbClr val="53A03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8" name="Rectangle 17"/>
            <p:cNvSpPr/>
            <p:nvPr/>
          </p:nvSpPr>
          <p:spPr>
            <a:xfrm>
              <a:off x="3176776" y="4850305"/>
              <a:ext cx="2286000" cy="73152"/>
            </a:xfrm>
            <a:prstGeom prst="rect">
              <a:avLst/>
            </a:prstGeom>
            <a:solidFill>
              <a:srgbClr val="11418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9" name="Rectangle 18"/>
            <p:cNvSpPr/>
            <p:nvPr/>
          </p:nvSpPr>
          <p:spPr>
            <a:xfrm>
              <a:off x="5462776" y="4850305"/>
              <a:ext cx="2286000" cy="73152"/>
            </a:xfrm>
            <a:prstGeom prst="rect">
              <a:avLst/>
            </a:prstGeom>
            <a:solidFill>
              <a:srgbClr val="F1AA1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20" name="Rectangle 19"/>
            <p:cNvSpPr/>
            <p:nvPr/>
          </p:nvSpPr>
          <p:spPr>
            <a:xfrm>
              <a:off x="7748776" y="4850305"/>
              <a:ext cx="2286000" cy="73152"/>
            </a:xfrm>
            <a:prstGeom prst="rect">
              <a:avLst/>
            </a:prstGeom>
            <a:solidFill>
              <a:srgbClr val="F72B1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grpSp>
    </p:spTree>
    <p:extLst>
      <p:ext uri="{BB962C8B-B14F-4D97-AF65-F5344CB8AC3E}">
        <p14:creationId xmlns:p14="http://schemas.microsoft.com/office/powerpoint/2010/main" val="2256425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8634" y="699273"/>
            <a:ext cx="10354733" cy="515190"/>
          </a:xfrm>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96821CE6-8522-4C96-AF4F-AEA9854986D6}" type="slidenum">
              <a:rPr lang="en-US" smtClean="0"/>
              <a:t>‹#›</a:t>
            </a:fld>
            <a:endParaRPr lang="en-US" dirty="0"/>
          </a:p>
        </p:txBody>
      </p:sp>
      <p:cxnSp>
        <p:nvCxnSpPr>
          <p:cNvPr id="5" name="Straight Connector 4"/>
          <p:cNvCxnSpPr/>
          <p:nvPr/>
        </p:nvCxnSpPr>
        <p:spPr>
          <a:xfrm>
            <a:off x="924554" y="1235996"/>
            <a:ext cx="10368293" cy="0"/>
          </a:xfrm>
          <a:prstGeom prst="line">
            <a:avLst/>
          </a:prstGeom>
          <a:ln>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grpSp>
        <p:nvGrpSpPr>
          <p:cNvPr id="18" name="Group 17"/>
          <p:cNvGrpSpPr/>
          <p:nvPr/>
        </p:nvGrpSpPr>
        <p:grpSpPr>
          <a:xfrm flipV="1">
            <a:off x="0" y="6782540"/>
            <a:ext cx="12192000" cy="75460"/>
            <a:chOff x="890776" y="4850305"/>
            <a:chExt cx="9144000" cy="73152"/>
          </a:xfrm>
        </p:grpSpPr>
        <p:sp>
          <p:nvSpPr>
            <p:cNvPr id="19" name="Rectangle 18"/>
            <p:cNvSpPr/>
            <p:nvPr/>
          </p:nvSpPr>
          <p:spPr>
            <a:xfrm>
              <a:off x="890776" y="4850305"/>
              <a:ext cx="2286000" cy="73152"/>
            </a:xfrm>
            <a:prstGeom prst="rect">
              <a:avLst/>
            </a:prstGeom>
            <a:solidFill>
              <a:srgbClr val="53A03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20" name="Rectangle 19"/>
            <p:cNvSpPr/>
            <p:nvPr/>
          </p:nvSpPr>
          <p:spPr>
            <a:xfrm>
              <a:off x="3176776" y="4850305"/>
              <a:ext cx="2286000" cy="73152"/>
            </a:xfrm>
            <a:prstGeom prst="rect">
              <a:avLst/>
            </a:prstGeom>
            <a:solidFill>
              <a:srgbClr val="11418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21" name="Rectangle 20"/>
            <p:cNvSpPr/>
            <p:nvPr/>
          </p:nvSpPr>
          <p:spPr>
            <a:xfrm>
              <a:off x="5462776" y="4850305"/>
              <a:ext cx="2286000" cy="73152"/>
            </a:xfrm>
            <a:prstGeom prst="rect">
              <a:avLst/>
            </a:prstGeom>
            <a:solidFill>
              <a:srgbClr val="F1AA1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22" name="Rectangle 21"/>
            <p:cNvSpPr/>
            <p:nvPr/>
          </p:nvSpPr>
          <p:spPr>
            <a:xfrm>
              <a:off x="7748776" y="4850305"/>
              <a:ext cx="2286000" cy="73152"/>
            </a:xfrm>
            <a:prstGeom prst="rect">
              <a:avLst/>
            </a:prstGeom>
            <a:solidFill>
              <a:srgbClr val="F72B1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grpSp>
    </p:spTree>
    <p:extLst>
      <p:ext uri="{BB962C8B-B14F-4D97-AF65-F5344CB8AC3E}">
        <p14:creationId xmlns:p14="http://schemas.microsoft.com/office/powerpoint/2010/main" val="2037440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a_Title (two lines)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8634" y="699273"/>
            <a:ext cx="10354733" cy="1003011"/>
          </a:xfrm>
        </p:spPr>
        <p:txBody>
          <a:bodyPr/>
          <a:lstStyle>
            <a:lvl1pPr>
              <a:lnSpc>
                <a:spcPct val="100000"/>
              </a:lnSpc>
              <a:defRPr baseline="0"/>
            </a:lvl1pPr>
          </a:lstStyle>
          <a:p>
            <a:r>
              <a:rPr lang="en-US" dirty="0"/>
              <a:t>Click to edit Master title style that goes onto two lines</a:t>
            </a:r>
          </a:p>
        </p:txBody>
      </p:sp>
      <p:sp>
        <p:nvSpPr>
          <p:cNvPr id="3" name="Content Placeholder 2"/>
          <p:cNvSpPr>
            <a:spLocks noGrp="1"/>
          </p:cNvSpPr>
          <p:nvPr>
            <p:ph idx="1"/>
          </p:nvPr>
        </p:nvSpPr>
        <p:spPr>
          <a:xfrm>
            <a:off x="918634" y="2033837"/>
            <a:ext cx="10354733" cy="3906588"/>
          </a:xfrm>
        </p:spPr>
        <p:txBody>
          <a:bodyPr/>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96821CE6-8522-4C96-AF4F-AEA9854986D6}" type="slidenum">
              <a:rPr lang="en-US" smtClean="0"/>
              <a:t>‹#›</a:t>
            </a:fld>
            <a:endParaRPr lang="en-US" dirty="0"/>
          </a:p>
        </p:txBody>
      </p:sp>
      <p:cxnSp>
        <p:nvCxnSpPr>
          <p:cNvPr id="5" name="Straight Connector 4"/>
          <p:cNvCxnSpPr/>
          <p:nvPr/>
        </p:nvCxnSpPr>
        <p:spPr>
          <a:xfrm>
            <a:off x="905074" y="1702283"/>
            <a:ext cx="10368293" cy="0"/>
          </a:xfrm>
          <a:prstGeom prst="line">
            <a:avLst/>
          </a:prstGeom>
          <a:ln>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grpSp>
        <p:nvGrpSpPr>
          <p:cNvPr id="18" name="Group 17"/>
          <p:cNvGrpSpPr/>
          <p:nvPr/>
        </p:nvGrpSpPr>
        <p:grpSpPr>
          <a:xfrm flipV="1">
            <a:off x="0" y="6782540"/>
            <a:ext cx="12192000" cy="75460"/>
            <a:chOff x="890776" y="4850305"/>
            <a:chExt cx="9144000" cy="73152"/>
          </a:xfrm>
        </p:grpSpPr>
        <p:sp>
          <p:nvSpPr>
            <p:cNvPr id="19" name="Rectangle 18"/>
            <p:cNvSpPr/>
            <p:nvPr/>
          </p:nvSpPr>
          <p:spPr>
            <a:xfrm>
              <a:off x="890776" y="4850305"/>
              <a:ext cx="2286000" cy="73152"/>
            </a:xfrm>
            <a:prstGeom prst="rect">
              <a:avLst/>
            </a:prstGeom>
            <a:solidFill>
              <a:srgbClr val="53A03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20" name="Rectangle 19"/>
            <p:cNvSpPr/>
            <p:nvPr/>
          </p:nvSpPr>
          <p:spPr>
            <a:xfrm>
              <a:off x="3176776" y="4850305"/>
              <a:ext cx="2286000" cy="73152"/>
            </a:xfrm>
            <a:prstGeom prst="rect">
              <a:avLst/>
            </a:prstGeom>
            <a:solidFill>
              <a:srgbClr val="11418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21" name="Rectangle 20"/>
            <p:cNvSpPr/>
            <p:nvPr/>
          </p:nvSpPr>
          <p:spPr>
            <a:xfrm>
              <a:off x="5462776" y="4850305"/>
              <a:ext cx="2286000" cy="73152"/>
            </a:xfrm>
            <a:prstGeom prst="rect">
              <a:avLst/>
            </a:prstGeom>
            <a:solidFill>
              <a:srgbClr val="F1AA1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22" name="Rectangle 21"/>
            <p:cNvSpPr/>
            <p:nvPr/>
          </p:nvSpPr>
          <p:spPr>
            <a:xfrm>
              <a:off x="7748776" y="4850305"/>
              <a:ext cx="2286000" cy="73152"/>
            </a:xfrm>
            <a:prstGeom prst="rect">
              <a:avLst/>
            </a:prstGeom>
            <a:solidFill>
              <a:srgbClr val="F72B1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grpSp>
    </p:spTree>
    <p:extLst>
      <p:ext uri="{BB962C8B-B14F-4D97-AF65-F5344CB8AC3E}">
        <p14:creationId xmlns:p14="http://schemas.microsoft.com/office/powerpoint/2010/main" val="1825517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8634" y="699273"/>
            <a:ext cx="10354733" cy="515190"/>
          </a:xfrm>
        </p:spPr>
        <p:txBody>
          <a:bodyPr/>
          <a:lstStyle/>
          <a:p>
            <a:r>
              <a:rPr lang="en-US"/>
              <a:t>Click to edit Master title style</a:t>
            </a:r>
          </a:p>
        </p:txBody>
      </p:sp>
      <p:sp>
        <p:nvSpPr>
          <p:cNvPr id="3" name="Content Placeholder 2"/>
          <p:cNvSpPr>
            <a:spLocks noGrp="1"/>
          </p:cNvSpPr>
          <p:nvPr>
            <p:ph sz="half" idx="1"/>
          </p:nvPr>
        </p:nvSpPr>
        <p:spPr>
          <a:xfrm>
            <a:off x="918633" y="1600200"/>
            <a:ext cx="5075767" cy="4340225"/>
          </a:xfrm>
        </p:spPr>
        <p:txBody>
          <a:bodyPr>
            <a:normAutofit/>
          </a:bodyPr>
          <a:lstStyle>
            <a:lvl1pPr marL="0" indent="0">
              <a:buNone/>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1" y="1600200"/>
            <a:ext cx="5075767" cy="4340225"/>
          </a:xfrm>
        </p:spPr>
        <p:txBody>
          <a:bodyPr>
            <a:normAutofit/>
          </a:bodyPr>
          <a:lstStyle>
            <a:lvl1pPr marL="0" indent="0">
              <a:buNone/>
              <a:defRPr sz="1400"/>
            </a:lvl1pPr>
            <a:lvl2pPr marL="605790" indent="-285750">
              <a:buFont typeface="Wingdings" panose="05000000000000000000" pitchFamily="2" charset="2"/>
              <a:buChar char="§"/>
              <a:defRPr sz="1400"/>
            </a:lvl2pPr>
            <a:lvl3pPr marL="880110" indent="-285750">
              <a:buFont typeface="Wingdings" panose="05000000000000000000" pitchFamily="2" charset="2"/>
              <a:buChar char="§"/>
              <a:defRPr sz="1400"/>
            </a:lvl3pPr>
            <a:lvl4pPr marL="1154430" indent="-285750">
              <a:buFont typeface="Wingdings" panose="05000000000000000000" pitchFamily="2" charset="2"/>
              <a:buChar char="§"/>
              <a:defRPr sz="1400"/>
            </a:lvl4pPr>
            <a:lvl5pPr marL="1428750" indent="-285750">
              <a:buFont typeface="Wingdings" panose="05000000000000000000" pitchFamily="2" charset="2"/>
              <a:buChar cha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96821CE6-8522-4C96-AF4F-AEA9854986D6}" type="slidenum">
              <a:rPr lang="en-US" smtClean="0"/>
              <a:t>‹#›</a:t>
            </a:fld>
            <a:endParaRPr lang="en-US" dirty="0"/>
          </a:p>
        </p:txBody>
      </p:sp>
      <p:cxnSp>
        <p:nvCxnSpPr>
          <p:cNvPr id="6" name="Straight Connector 5"/>
          <p:cNvCxnSpPr/>
          <p:nvPr/>
        </p:nvCxnSpPr>
        <p:spPr>
          <a:xfrm>
            <a:off x="924554" y="1235996"/>
            <a:ext cx="10368293" cy="0"/>
          </a:xfrm>
          <a:prstGeom prst="line">
            <a:avLst/>
          </a:prstGeom>
          <a:ln>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grpSp>
        <p:nvGrpSpPr>
          <p:cNvPr id="19" name="Group 18"/>
          <p:cNvGrpSpPr/>
          <p:nvPr/>
        </p:nvGrpSpPr>
        <p:grpSpPr>
          <a:xfrm flipV="1">
            <a:off x="0" y="6782540"/>
            <a:ext cx="12192000" cy="75460"/>
            <a:chOff x="890776" y="4850305"/>
            <a:chExt cx="9144000" cy="73152"/>
          </a:xfrm>
        </p:grpSpPr>
        <p:sp>
          <p:nvSpPr>
            <p:cNvPr id="20" name="Rectangle 19"/>
            <p:cNvSpPr/>
            <p:nvPr/>
          </p:nvSpPr>
          <p:spPr>
            <a:xfrm>
              <a:off x="890776" y="4850305"/>
              <a:ext cx="2286000" cy="73152"/>
            </a:xfrm>
            <a:prstGeom prst="rect">
              <a:avLst/>
            </a:prstGeom>
            <a:solidFill>
              <a:srgbClr val="53A03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21" name="Rectangle 20"/>
            <p:cNvSpPr/>
            <p:nvPr/>
          </p:nvSpPr>
          <p:spPr>
            <a:xfrm>
              <a:off x="3176776" y="4850305"/>
              <a:ext cx="2286000" cy="73152"/>
            </a:xfrm>
            <a:prstGeom prst="rect">
              <a:avLst/>
            </a:prstGeom>
            <a:solidFill>
              <a:srgbClr val="11418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22" name="Rectangle 21"/>
            <p:cNvSpPr/>
            <p:nvPr/>
          </p:nvSpPr>
          <p:spPr>
            <a:xfrm>
              <a:off x="5462776" y="4850305"/>
              <a:ext cx="2286000" cy="73152"/>
            </a:xfrm>
            <a:prstGeom prst="rect">
              <a:avLst/>
            </a:prstGeom>
            <a:solidFill>
              <a:srgbClr val="F1AA1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23" name="Rectangle 22"/>
            <p:cNvSpPr/>
            <p:nvPr/>
          </p:nvSpPr>
          <p:spPr>
            <a:xfrm>
              <a:off x="7748776" y="4850305"/>
              <a:ext cx="2286000" cy="73152"/>
            </a:xfrm>
            <a:prstGeom prst="rect">
              <a:avLst/>
            </a:prstGeom>
            <a:solidFill>
              <a:srgbClr val="F72B1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grpSp>
    </p:spTree>
    <p:extLst>
      <p:ext uri="{BB962C8B-B14F-4D97-AF65-F5344CB8AC3E}">
        <p14:creationId xmlns:p14="http://schemas.microsoft.com/office/powerpoint/2010/main" val="277354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8633" y="1609281"/>
            <a:ext cx="5077884" cy="757999"/>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8633" y="2499360"/>
            <a:ext cx="5077884" cy="3441065"/>
          </a:xfrm>
        </p:spPr>
        <p:txBody>
          <a:bodyPr>
            <a:norm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8" y="1609281"/>
            <a:ext cx="5080000" cy="757999"/>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499360"/>
            <a:ext cx="5080000" cy="3441065"/>
          </a:xfrm>
        </p:spPr>
        <p:txBody>
          <a:bodyPr>
            <a:norm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96821CE6-8522-4C96-AF4F-AEA9854986D6}" type="slidenum">
              <a:rPr lang="en-US" smtClean="0"/>
              <a:t>‹#›</a:t>
            </a:fld>
            <a:endParaRPr lang="en-US" dirty="0"/>
          </a:p>
        </p:txBody>
      </p:sp>
      <p:cxnSp>
        <p:nvCxnSpPr>
          <p:cNvPr id="8" name="Straight Connector 7"/>
          <p:cNvCxnSpPr/>
          <p:nvPr/>
        </p:nvCxnSpPr>
        <p:spPr>
          <a:xfrm>
            <a:off x="924554" y="1235996"/>
            <a:ext cx="10368293" cy="0"/>
          </a:xfrm>
          <a:prstGeom prst="line">
            <a:avLst/>
          </a:prstGeom>
          <a:ln>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grpSp>
        <p:nvGrpSpPr>
          <p:cNvPr id="21" name="Group 20"/>
          <p:cNvGrpSpPr/>
          <p:nvPr/>
        </p:nvGrpSpPr>
        <p:grpSpPr>
          <a:xfrm flipV="1">
            <a:off x="0" y="6782540"/>
            <a:ext cx="12192000" cy="75460"/>
            <a:chOff x="890776" y="4850305"/>
            <a:chExt cx="9144000" cy="73152"/>
          </a:xfrm>
        </p:grpSpPr>
        <p:sp>
          <p:nvSpPr>
            <p:cNvPr id="22" name="Rectangle 21"/>
            <p:cNvSpPr/>
            <p:nvPr/>
          </p:nvSpPr>
          <p:spPr>
            <a:xfrm>
              <a:off x="890776" y="4850305"/>
              <a:ext cx="2286000" cy="73152"/>
            </a:xfrm>
            <a:prstGeom prst="rect">
              <a:avLst/>
            </a:prstGeom>
            <a:solidFill>
              <a:srgbClr val="53A03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23" name="Rectangle 22"/>
            <p:cNvSpPr/>
            <p:nvPr/>
          </p:nvSpPr>
          <p:spPr>
            <a:xfrm>
              <a:off x="3176776" y="4850305"/>
              <a:ext cx="2286000" cy="73152"/>
            </a:xfrm>
            <a:prstGeom prst="rect">
              <a:avLst/>
            </a:prstGeom>
            <a:solidFill>
              <a:srgbClr val="11418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24" name="Rectangle 23"/>
            <p:cNvSpPr/>
            <p:nvPr/>
          </p:nvSpPr>
          <p:spPr>
            <a:xfrm>
              <a:off x="5462776" y="4850305"/>
              <a:ext cx="2286000" cy="73152"/>
            </a:xfrm>
            <a:prstGeom prst="rect">
              <a:avLst/>
            </a:prstGeom>
            <a:solidFill>
              <a:srgbClr val="F1AA1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25" name="Rectangle 24"/>
            <p:cNvSpPr/>
            <p:nvPr/>
          </p:nvSpPr>
          <p:spPr>
            <a:xfrm>
              <a:off x="7748776" y="4850305"/>
              <a:ext cx="2286000" cy="73152"/>
            </a:xfrm>
            <a:prstGeom prst="rect">
              <a:avLst/>
            </a:prstGeom>
            <a:solidFill>
              <a:srgbClr val="F72B1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grpSp>
    </p:spTree>
    <p:extLst>
      <p:ext uri="{BB962C8B-B14F-4D97-AF65-F5344CB8AC3E}">
        <p14:creationId xmlns:p14="http://schemas.microsoft.com/office/powerpoint/2010/main" val="2325729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nclusio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Conclusions</a:t>
            </a:r>
          </a:p>
        </p:txBody>
      </p:sp>
      <p:sp>
        <p:nvSpPr>
          <p:cNvPr id="3" name="Text Placeholder 2"/>
          <p:cNvSpPr>
            <a:spLocks noGrp="1"/>
          </p:cNvSpPr>
          <p:nvPr>
            <p:ph type="body" idx="1" hasCustomPrompt="1"/>
          </p:nvPr>
        </p:nvSpPr>
        <p:spPr>
          <a:xfrm>
            <a:off x="918633" y="1609281"/>
            <a:ext cx="5077884" cy="757999"/>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Highlights</a:t>
            </a:r>
          </a:p>
        </p:txBody>
      </p:sp>
      <p:sp>
        <p:nvSpPr>
          <p:cNvPr id="4" name="Content Placeholder 3"/>
          <p:cNvSpPr>
            <a:spLocks noGrp="1"/>
          </p:cNvSpPr>
          <p:nvPr>
            <p:ph sz="half" idx="2"/>
          </p:nvPr>
        </p:nvSpPr>
        <p:spPr>
          <a:xfrm>
            <a:off x="918633" y="2499360"/>
            <a:ext cx="5077884" cy="3441065"/>
          </a:xfrm>
        </p:spPr>
        <p:txBody>
          <a:bodyPr>
            <a:norm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6193368" y="1609281"/>
            <a:ext cx="5080000" cy="757999"/>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Next Steps</a:t>
            </a:r>
          </a:p>
        </p:txBody>
      </p:sp>
      <p:sp>
        <p:nvSpPr>
          <p:cNvPr id="6" name="Content Placeholder 5"/>
          <p:cNvSpPr>
            <a:spLocks noGrp="1"/>
          </p:cNvSpPr>
          <p:nvPr>
            <p:ph sz="quarter" idx="4"/>
          </p:nvPr>
        </p:nvSpPr>
        <p:spPr>
          <a:xfrm>
            <a:off x="6193368" y="2499360"/>
            <a:ext cx="5080000" cy="3441065"/>
          </a:xfrm>
        </p:spPr>
        <p:txBody>
          <a:bodyPr>
            <a:norm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96821CE6-8522-4C96-AF4F-AEA9854986D6}" type="slidenum">
              <a:rPr lang="en-US" smtClean="0"/>
              <a:t>‹#›</a:t>
            </a:fld>
            <a:endParaRPr lang="en-US" dirty="0"/>
          </a:p>
        </p:txBody>
      </p:sp>
      <p:cxnSp>
        <p:nvCxnSpPr>
          <p:cNvPr id="8" name="Straight Connector 7"/>
          <p:cNvCxnSpPr/>
          <p:nvPr/>
        </p:nvCxnSpPr>
        <p:spPr>
          <a:xfrm>
            <a:off x="924554" y="1235996"/>
            <a:ext cx="10368293" cy="0"/>
          </a:xfrm>
          <a:prstGeom prst="line">
            <a:avLst/>
          </a:prstGeom>
          <a:ln>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grpSp>
        <p:nvGrpSpPr>
          <p:cNvPr id="16" name="Group 15"/>
          <p:cNvGrpSpPr/>
          <p:nvPr/>
        </p:nvGrpSpPr>
        <p:grpSpPr>
          <a:xfrm flipV="1">
            <a:off x="0" y="6782540"/>
            <a:ext cx="12192000" cy="75460"/>
            <a:chOff x="890776" y="4850305"/>
            <a:chExt cx="9144000" cy="73152"/>
          </a:xfrm>
        </p:grpSpPr>
        <p:sp>
          <p:nvSpPr>
            <p:cNvPr id="17" name="Rectangle 16"/>
            <p:cNvSpPr/>
            <p:nvPr/>
          </p:nvSpPr>
          <p:spPr>
            <a:xfrm>
              <a:off x="890776" y="4850305"/>
              <a:ext cx="2286000" cy="73152"/>
            </a:xfrm>
            <a:prstGeom prst="rect">
              <a:avLst/>
            </a:prstGeom>
            <a:solidFill>
              <a:srgbClr val="53A03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8" name="Rectangle 17"/>
            <p:cNvSpPr/>
            <p:nvPr/>
          </p:nvSpPr>
          <p:spPr>
            <a:xfrm>
              <a:off x="3176776" y="4850305"/>
              <a:ext cx="2286000" cy="73152"/>
            </a:xfrm>
            <a:prstGeom prst="rect">
              <a:avLst/>
            </a:prstGeom>
            <a:solidFill>
              <a:srgbClr val="11418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9" name="Rectangle 18"/>
            <p:cNvSpPr/>
            <p:nvPr/>
          </p:nvSpPr>
          <p:spPr>
            <a:xfrm>
              <a:off x="5462776" y="4850305"/>
              <a:ext cx="2286000" cy="73152"/>
            </a:xfrm>
            <a:prstGeom prst="rect">
              <a:avLst/>
            </a:prstGeom>
            <a:solidFill>
              <a:srgbClr val="F1AA1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20" name="Rectangle 19"/>
            <p:cNvSpPr/>
            <p:nvPr/>
          </p:nvSpPr>
          <p:spPr>
            <a:xfrm>
              <a:off x="7748776" y="4850305"/>
              <a:ext cx="2286000" cy="73152"/>
            </a:xfrm>
            <a:prstGeom prst="rect">
              <a:avLst/>
            </a:prstGeom>
            <a:solidFill>
              <a:srgbClr val="F72B1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grpSp>
    </p:spTree>
    <p:extLst>
      <p:ext uri="{BB962C8B-B14F-4D97-AF65-F5344CB8AC3E}">
        <p14:creationId xmlns:p14="http://schemas.microsoft.com/office/powerpoint/2010/main" val="3025205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96821CE6-8522-4C96-AF4F-AEA9854986D6}" type="slidenum">
              <a:rPr lang="en-US" smtClean="0"/>
              <a:t>‹#›</a:t>
            </a:fld>
            <a:endParaRPr lang="en-US" dirty="0"/>
          </a:p>
        </p:txBody>
      </p:sp>
      <p:cxnSp>
        <p:nvCxnSpPr>
          <p:cNvPr id="4" name="Straight Connector 3"/>
          <p:cNvCxnSpPr/>
          <p:nvPr/>
        </p:nvCxnSpPr>
        <p:spPr>
          <a:xfrm>
            <a:off x="924554" y="1235996"/>
            <a:ext cx="10368293" cy="0"/>
          </a:xfrm>
          <a:prstGeom prst="line">
            <a:avLst/>
          </a:prstGeom>
          <a:ln>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grpSp>
        <p:nvGrpSpPr>
          <p:cNvPr id="12" name="Group 11"/>
          <p:cNvGrpSpPr/>
          <p:nvPr/>
        </p:nvGrpSpPr>
        <p:grpSpPr>
          <a:xfrm flipV="1">
            <a:off x="0" y="6782540"/>
            <a:ext cx="12192000" cy="75460"/>
            <a:chOff x="890776" y="4850305"/>
            <a:chExt cx="9144000" cy="73152"/>
          </a:xfrm>
        </p:grpSpPr>
        <p:sp>
          <p:nvSpPr>
            <p:cNvPr id="13" name="Rectangle 12"/>
            <p:cNvSpPr/>
            <p:nvPr/>
          </p:nvSpPr>
          <p:spPr>
            <a:xfrm>
              <a:off x="890776" y="4850305"/>
              <a:ext cx="2286000" cy="73152"/>
            </a:xfrm>
            <a:prstGeom prst="rect">
              <a:avLst/>
            </a:prstGeom>
            <a:solidFill>
              <a:srgbClr val="53A03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4" name="Rectangle 13"/>
            <p:cNvSpPr/>
            <p:nvPr/>
          </p:nvSpPr>
          <p:spPr>
            <a:xfrm>
              <a:off x="3176776" y="4850305"/>
              <a:ext cx="2286000" cy="73152"/>
            </a:xfrm>
            <a:prstGeom prst="rect">
              <a:avLst/>
            </a:prstGeom>
            <a:solidFill>
              <a:srgbClr val="11418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5" name="Rectangle 14"/>
            <p:cNvSpPr/>
            <p:nvPr/>
          </p:nvSpPr>
          <p:spPr>
            <a:xfrm>
              <a:off x="5462776" y="4850305"/>
              <a:ext cx="2286000" cy="73152"/>
            </a:xfrm>
            <a:prstGeom prst="rect">
              <a:avLst/>
            </a:prstGeom>
            <a:solidFill>
              <a:srgbClr val="F1AA1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6" name="Rectangle 15"/>
            <p:cNvSpPr/>
            <p:nvPr/>
          </p:nvSpPr>
          <p:spPr>
            <a:xfrm>
              <a:off x="7748776" y="4850305"/>
              <a:ext cx="2286000" cy="73152"/>
            </a:xfrm>
            <a:prstGeom prst="rect">
              <a:avLst/>
            </a:prstGeom>
            <a:solidFill>
              <a:srgbClr val="F72B1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grpSp>
    </p:spTree>
    <p:extLst>
      <p:ext uri="{BB962C8B-B14F-4D97-AF65-F5344CB8AC3E}">
        <p14:creationId xmlns:p14="http://schemas.microsoft.com/office/powerpoint/2010/main" val="138129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8634" y="699273"/>
            <a:ext cx="10358967" cy="515190"/>
          </a:xfrm>
          <a:prstGeom prst="rect">
            <a:avLst/>
          </a:prstGeom>
        </p:spPr>
        <p:txBody>
          <a:bodyPr vert="horz" lIns="0" tIns="0" rIns="0" bIns="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918634" y="1600200"/>
            <a:ext cx="10354733" cy="434022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202213" y="6458404"/>
            <a:ext cx="534957" cy="188764"/>
          </a:xfrm>
          <a:prstGeom prst="rect">
            <a:avLst/>
          </a:prstGeom>
          <a:ln>
            <a:noFill/>
          </a:ln>
        </p:spPr>
        <p:txBody>
          <a:bodyPr vert="horz" lIns="0" tIns="0" rIns="0" bIns="0" rtlCol="0" anchor="t"/>
          <a:lstStyle>
            <a:lvl1pPr algn="r">
              <a:defRPr sz="1000">
                <a:solidFill>
                  <a:schemeClr val="tx1">
                    <a:lumMod val="50000"/>
                    <a:lumOff val="50000"/>
                  </a:schemeClr>
                </a:solidFill>
              </a:defRPr>
            </a:lvl1pPr>
          </a:lstStyle>
          <a:p>
            <a:fld id="{96821CE6-8522-4C96-AF4F-AEA9854986D6}" type="slidenum">
              <a:rPr lang="en-US" smtClean="0"/>
              <a:t>‹#›</a:t>
            </a:fld>
            <a:endParaRPr lang="en-US" dirty="0"/>
          </a:p>
        </p:txBody>
      </p:sp>
      <p:pic>
        <p:nvPicPr>
          <p:cNvPr id="8" name="Picture 7" descr="k12_insight_logo.png"/>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654302" y="6324420"/>
            <a:ext cx="1238130" cy="267967"/>
          </a:xfrm>
          <a:prstGeom prst="rect">
            <a:avLst/>
          </a:prstGeom>
        </p:spPr>
      </p:pic>
      <p:sp>
        <p:nvSpPr>
          <p:cNvPr id="9" name="TextBox 8"/>
          <p:cNvSpPr txBox="1"/>
          <p:nvPr/>
        </p:nvSpPr>
        <p:spPr>
          <a:xfrm>
            <a:off x="11161808" y="6520916"/>
            <a:ext cx="585653" cy="215444"/>
          </a:xfrm>
          <a:prstGeom prst="rect">
            <a:avLst/>
          </a:prstGeom>
          <a:noFill/>
        </p:spPr>
        <p:txBody>
          <a:bodyPr wrap="square" rtlCol="0">
            <a:spAutoFit/>
          </a:bodyPr>
          <a:lstStyle/>
          <a:p>
            <a:pPr algn="r" defTabSz="457189"/>
            <a:r>
              <a:rPr lang="en-US" sz="800" dirty="0">
                <a:solidFill>
                  <a:srgbClr val="212121">
                    <a:lumMod val="75000"/>
                    <a:lumOff val="25000"/>
                  </a:srgbClr>
                </a:solidFill>
              </a:rPr>
              <a:t>© 2016</a:t>
            </a:r>
          </a:p>
        </p:txBody>
      </p:sp>
    </p:spTree>
    <p:extLst>
      <p:ext uri="{BB962C8B-B14F-4D97-AF65-F5344CB8AC3E}">
        <p14:creationId xmlns:p14="http://schemas.microsoft.com/office/powerpoint/2010/main" val="1612827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000" b="1" kern="1200">
          <a:solidFill>
            <a:schemeClr val="accent3"/>
          </a:solidFill>
          <a:latin typeface="+mn-lt"/>
          <a:ea typeface="+mj-ea"/>
          <a:cs typeface="Arial" panose="020B0604020202020204" pitchFamily="34" charset="0"/>
        </a:defRPr>
      </a:lvl1pPr>
    </p:titleStyle>
    <p:bodyStyle>
      <a:lvl1pPr marL="228600" indent="-228600" algn="l" defTabSz="457200" rtl="0" eaLnBrk="1" latinLnBrk="0" hangingPunct="1">
        <a:spcBef>
          <a:spcPts val="0"/>
        </a:spcBef>
        <a:buClr>
          <a:schemeClr val="accent4"/>
        </a:buClr>
        <a:buSzPct val="90000"/>
        <a:buFont typeface="Wingdings" charset="2"/>
        <a:buChar char="§"/>
        <a:defRPr sz="1400" kern="1200">
          <a:solidFill>
            <a:schemeClr val="tx1">
              <a:lumMod val="65000"/>
              <a:lumOff val="35000"/>
            </a:schemeClr>
          </a:solidFill>
          <a:latin typeface="+mn-lt"/>
          <a:ea typeface="+mn-ea"/>
          <a:cs typeface="Arial" panose="020B0604020202020204" pitchFamily="34" charset="0"/>
        </a:defRPr>
      </a:lvl1pPr>
      <a:lvl2pPr marL="548640" indent="-228600" algn="l" defTabSz="457200" rtl="0" eaLnBrk="1" latinLnBrk="0" hangingPunct="1">
        <a:spcBef>
          <a:spcPts val="200"/>
        </a:spcBef>
        <a:buClr>
          <a:schemeClr val="accent4"/>
        </a:buClr>
        <a:buSzPct val="90000"/>
        <a:buFont typeface="Wingdings" charset="2"/>
        <a:buChar char="§"/>
        <a:defRPr sz="1400" kern="1200">
          <a:solidFill>
            <a:schemeClr val="tx1">
              <a:lumMod val="65000"/>
              <a:lumOff val="35000"/>
            </a:schemeClr>
          </a:solidFill>
          <a:latin typeface="+mn-lt"/>
          <a:ea typeface="+mn-ea"/>
          <a:cs typeface="Arial" panose="020B0604020202020204" pitchFamily="34" charset="0"/>
        </a:defRPr>
      </a:lvl2pPr>
      <a:lvl3pPr marL="822960" indent="-228600" algn="l" defTabSz="457200" rtl="0" eaLnBrk="1" latinLnBrk="0" hangingPunct="1">
        <a:spcBef>
          <a:spcPts val="200"/>
        </a:spcBef>
        <a:buClr>
          <a:schemeClr val="accent4"/>
        </a:buClr>
        <a:buSzPct val="90000"/>
        <a:buFont typeface="Wingdings" charset="2"/>
        <a:buChar char="§"/>
        <a:defRPr sz="1400" kern="1200">
          <a:solidFill>
            <a:schemeClr val="tx1">
              <a:lumMod val="65000"/>
              <a:lumOff val="35000"/>
            </a:schemeClr>
          </a:solidFill>
          <a:latin typeface="+mn-lt"/>
          <a:ea typeface="+mn-ea"/>
          <a:cs typeface="Arial" panose="020B0604020202020204" pitchFamily="34" charset="0"/>
        </a:defRPr>
      </a:lvl3pPr>
      <a:lvl4pPr marL="1097280" indent="-228600" algn="l" defTabSz="457200" rtl="0" eaLnBrk="1" latinLnBrk="0" hangingPunct="1">
        <a:spcBef>
          <a:spcPts val="200"/>
        </a:spcBef>
        <a:buClr>
          <a:schemeClr val="accent4"/>
        </a:buClr>
        <a:buSzPct val="90000"/>
        <a:buFont typeface="Wingdings" charset="2"/>
        <a:buChar char="§"/>
        <a:defRPr sz="1400" kern="1200">
          <a:solidFill>
            <a:schemeClr val="tx1">
              <a:lumMod val="65000"/>
              <a:lumOff val="35000"/>
            </a:schemeClr>
          </a:solidFill>
          <a:latin typeface="+mn-lt"/>
          <a:ea typeface="+mn-ea"/>
          <a:cs typeface="Arial" panose="020B0604020202020204" pitchFamily="34" charset="0"/>
        </a:defRPr>
      </a:lvl4pPr>
      <a:lvl5pPr marL="1371600" indent="-228600" algn="l" defTabSz="457200" rtl="0" eaLnBrk="1" latinLnBrk="0" hangingPunct="1">
        <a:spcBef>
          <a:spcPts val="200"/>
        </a:spcBef>
        <a:buClr>
          <a:schemeClr val="accent4"/>
        </a:buClr>
        <a:buSzPct val="90000"/>
        <a:buFont typeface="Wingdings" charset="2"/>
        <a:buChar char="§"/>
        <a:defRPr sz="1400" kern="1200">
          <a:solidFill>
            <a:schemeClr val="tx1">
              <a:lumMod val="65000"/>
              <a:lumOff val="35000"/>
            </a:schemeClr>
          </a:solidFill>
          <a:latin typeface="+mn-lt"/>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chart" Target="../charts/chart35.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chart" Target="../charts/chart38.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chart" Target="../charts/chart39.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chart" Target="../charts/chart40.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chart" Target="../charts/chart41.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descr="ClimateHdr"/>
          <p:cNvSpPr>
            <a:spLocks noGrp="1"/>
          </p:cNvSpPr>
          <p:nvPr>
            <p:ph type="ctrTitle"/>
          </p:nvPr>
        </p:nvSpPr>
        <p:spPr>
          <a:effectLst/>
        </p:spPr>
        <p:txBody>
          <a:bodyPr>
            <a:normAutofit/>
          </a:bodyPr>
          <a:lstStyle/>
          <a:p>
            <a:r>
              <a:rPr lang="en-US" dirty="0">
                <a:effectLst/>
              </a:rPr>
              <a:t>School Calendar and Start Time Survey </a:t>
            </a:r>
          </a:p>
        </p:txBody>
      </p:sp>
      <p:sp>
        <p:nvSpPr>
          <p:cNvPr id="4" name="Text Placeholder 3" descr="SchoolName"/>
          <p:cNvSpPr>
            <a:spLocks noGrp="1"/>
          </p:cNvSpPr>
          <p:nvPr>
            <p:ph type="body" sz="quarter" idx="13"/>
          </p:nvPr>
        </p:nvSpPr>
        <p:spPr>
          <a:xfrm>
            <a:off x="918634" y="3538972"/>
            <a:ext cx="8525933" cy="260350"/>
          </a:xfrm>
          <a:effectLst/>
        </p:spPr>
        <p:txBody>
          <a:bodyPr>
            <a:normAutofit/>
          </a:bodyPr>
          <a:lstStyle/>
          <a:p>
            <a:r>
              <a:rPr lang="en-US" sz="1600" dirty="0">
                <a:effectLst/>
              </a:rPr>
              <a:t>Naperville Community School District 203</a:t>
            </a:r>
          </a:p>
        </p:txBody>
      </p:sp>
      <p:sp>
        <p:nvSpPr>
          <p:cNvPr id="5" name="Text Placeholder 4" descr="RTypeNSurveyDate"/>
          <p:cNvSpPr>
            <a:spLocks noGrp="1"/>
          </p:cNvSpPr>
          <p:nvPr>
            <p:ph type="body" sz="quarter" idx="14"/>
          </p:nvPr>
        </p:nvSpPr>
        <p:spPr>
          <a:xfrm>
            <a:off x="918634" y="3799322"/>
            <a:ext cx="8525933" cy="260350"/>
          </a:xfrm>
          <a:ln>
            <a:noFill/>
          </a:ln>
          <a:effectLst/>
        </p:spPr>
        <p:txBody>
          <a:bodyPr>
            <a:normAutofit/>
          </a:bodyPr>
          <a:lstStyle/>
          <a:p>
            <a:r>
              <a:rPr lang="en-US" sz="1600" dirty="0"/>
              <a:t>October 4–18, 2016</a:t>
            </a:r>
            <a:endParaRPr sz="1600" dirty="0"/>
          </a:p>
        </p:txBody>
      </p:sp>
      <p:pic>
        <p:nvPicPr>
          <p:cNvPr id="9" name="New picture"/>
          <p:cNvPicPr/>
          <p:nvPr/>
        </p:nvPicPr>
        <p:blipFill dpi="0">
          <a:blip r:embed="rId2"/>
          <a:stretch/>
        </p:blipFill>
        <p:spPr>
          <a:xfrm>
            <a:off x="825500" y="4241800"/>
            <a:ext cx="3048000" cy="609600"/>
          </a:xfrm>
          <a:prstGeom prst="rect">
            <a:avLst/>
          </a:prstGeom>
          <a:effectLst/>
        </p:spPr>
      </p:pic>
    </p:spTree>
    <p:extLst>
      <p:ext uri="{BB962C8B-B14F-4D97-AF65-F5344CB8AC3E}">
        <p14:creationId xmlns:p14="http://schemas.microsoft.com/office/powerpoint/2010/main" val="28660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School Calendar Alignment – Employees </a:t>
            </a:r>
            <a:endParaRPr lang="en-IN" dirty="0">
              <a:effectLst/>
            </a:endParaRPr>
          </a:p>
        </p:txBody>
      </p:sp>
      <p:sp>
        <p:nvSpPr>
          <p:cNvPr id="2" name="Content Placeholder 1"/>
          <p:cNvSpPr>
            <a:spLocks noGrp="1"/>
          </p:cNvSpPr>
          <p:nvPr>
            <p:ph idx="1"/>
          </p:nvPr>
        </p:nvSpPr>
        <p:spPr/>
        <p:txBody>
          <a:bodyPr/>
          <a:lstStyle/>
          <a:p>
            <a:r>
              <a:rPr lang="en-US" b="1" dirty="0"/>
              <a:t>Please rate how important it is that the Naperville District 203 calendar align with other school districts at the following times.</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10</a:t>
            </a:fld>
            <a:endParaRPr lang="en-US" dirty="0">
              <a:effectLst/>
            </a:endParaRPr>
          </a:p>
        </p:txBody>
      </p:sp>
      <p:graphicFrame>
        <p:nvGraphicFramePr>
          <p:cNvPr id="7" name="ChartObject"/>
          <p:cNvGraphicFramePr/>
          <p:nvPr>
            <p:extLst>
              <p:ext uri="{D42A27DB-BD31-4B8C-83A1-F6EECF244321}">
                <p14:modId xmlns:p14="http://schemas.microsoft.com/office/powerpoint/2010/main" val="2197539294"/>
              </p:ext>
            </p:extLst>
          </p:nvPr>
        </p:nvGraphicFramePr>
        <p:xfrm>
          <a:off x="1524000" y="2028482"/>
          <a:ext cx="9144000" cy="429768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918634" y="6414286"/>
            <a:ext cx="9285515" cy="276999"/>
          </a:xfrm>
          <a:prstGeom prst="rect">
            <a:avLst/>
          </a:prstGeom>
          <a:noFill/>
        </p:spPr>
        <p:txBody>
          <a:bodyPr wrap="square" rtlCol="0">
            <a:spAutoFit/>
          </a:bodyPr>
          <a:lstStyle/>
          <a:p>
            <a:r>
              <a:rPr lang="en-US" sz="1200" i="1" dirty="0"/>
              <a:t>Note: Only staff members who have a child or children in another school district answered these questions.</a:t>
            </a:r>
          </a:p>
        </p:txBody>
      </p:sp>
    </p:spTree>
    <p:extLst>
      <p:ext uri="{BB962C8B-B14F-4D97-AF65-F5344CB8AC3E}">
        <p14:creationId xmlns:p14="http://schemas.microsoft.com/office/powerpoint/2010/main" val="285835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Elementary School Day</a:t>
            </a:r>
          </a:p>
        </p:txBody>
      </p:sp>
    </p:spTree>
    <p:extLst>
      <p:ext uri="{BB962C8B-B14F-4D97-AF65-F5344CB8AC3E}">
        <p14:creationId xmlns:p14="http://schemas.microsoft.com/office/powerpoint/2010/main" val="1120188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Extra Time – Elementary School Employees </a:t>
            </a:r>
            <a:endParaRPr lang="en-IN" dirty="0">
              <a:effectLst/>
            </a:endParaRPr>
          </a:p>
        </p:txBody>
      </p:sp>
      <p:sp>
        <p:nvSpPr>
          <p:cNvPr id="5" name="Content Placeholder 4"/>
          <p:cNvSpPr>
            <a:spLocks noGrp="1"/>
          </p:cNvSpPr>
          <p:nvPr>
            <p:ph sz="half" idx="1"/>
          </p:nvPr>
        </p:nvSpPr>
        <p:spPr/>
        <p:txBody>
          <a:bodyPr/>
          <a:lstStyle/>
          <a:p>
            <a:r>
              <a:rPr lang="en-US" b="1" dirty="0"/>
              <a:t>How would you spend the additional 30 minutes if you were not with students? (N=530)</a:t>
            </a:r>
          </a:p>
        </p:txBody>
      </p:sp>
      <p:sp>
        <p:nvSpPr>
          <p:cNvPr id="6" name="Content Placeholder 5"/>
          <p:cNvSpPr>
            <a:spLocks noGrp="1"/>
          </p:cNvSpPr>
          <p:nvPr>
            <p:ph sz="half" idx="2"/>
          </p:nvPr>
        </p:nvSpPr>
        <p:spPr/>
        <p:txBody>
          <a:bodyPr/>
          <a:lstStyle/>
          <a:p>
            <a:r>
              <a:rPr lang="en-US" b="1" dirty="0"/>
              <a:t>Would having an additional 30 minutes to complete daily tasks free up other time for peer collaboration? (N=523)</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12</a:t>
            </a:fld>
            <a:endParaRPr lang="en-US" dirty="0">
              <a:effectLst/>
            </a:endParaRPr>
          </a:p>
        </p:txBody>
      </p:sp>
      <p:graphicFrame>
        <p:nvGraphicFramePr>
          <p:cNvPr id="9" name="ChartObject"/>
          <p:cNvGraphicFramePr/>
          <p:nvPr>
            <p:extLst>
              <p:ext uri="{D42A27DB-BD31-4B8C-83A1-F6EECF244321}">
                <p14:modId xmlns:p14="http://schemas.microsoft.com/office/powerpoint/2010/main" val="957091139"/>
              </p:ext>
            </p:extLst>
          </p:nvPr>
        </p:nvGraphicFramePr>
        <p:xfrm>
          <a:off x="879390" y="1917065"/>
          <a:ext cx="5066327" cy="4297680"/>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p:cNvSpPr txBox="1"/>
          <p:nvPr/>
        </p:nvSpPr>
        <p:spPr>
          <a:xfrm>
            <a:off x="918633" y="6092227"/>
            <a:ext cx="9656602" cy="646331"/>
          </a:xfrm>
          <a:prstGeom prst="rect">
            <a:avLst/>
          </a:prstGeom>
          <a:noFill/>
        </p:spPr>
        <p:txBody>
          <a:bodyPr wrap="square" rtlCol="0">
            <a:spAutoFit/>
          </a:bodyPr>
          <a:lstStyle/>
          <a:p>
            <a:r>
              <a:rPr lang="en-US" sz="1200" i="1" dirty="0"/>
              <a:t>Notes: </a:t>
            </a:r>
          </a:p>
          <a:p>
            <a:pPr marL="171450" indent="-171450">
              <a:buFont typeface="Arial" panose="020B0604020202020204" pitchFamily="34" charset="0"/>
              <a:buChar char="•"/>
            </a:pPr>
            <a:r>
              <a:rPr lang="en-US" sz="1200" i="1" dirty="0"/>
              <a:t>Percentage totals for the question on the left may exceed 100 since participants could select more than one answer. </a:t>
            </a:r>
          </a:p>
          <a:p>
            <a:pPr marL="171450" indent="-171450">
              <a:buFont typeface="Arial" panose="020B0604020202020204" pitchFamily="34" charset="0"/>
              <a:buChar char="•"/>
            </a:pPr>
            <a:r>
              <a:rPr lang="en-US" sz="1200" i="1" dirty="0"/>
              <a:t>These questions were only presented to elementary school staff members. </a:t>
            </a:r>
          </a:p>
        </p:txBody>
      </p:sp>
      <p:graphicFrame>
        <p:nvGraphicFramePr>
          <p:cNvPr id="13" name="ChartObject"/>
          <p:cNvGraphicFramePr/>
          <p:nvPr>
            <p:extLst>
              <p:ext uri="{D42A27DB-BD31-4B8C-83A1-F6EECF244321}">
                <p14:modId xmlns:p14="http://schemas.microsoft.com/office/powerpoint/2010/main" val="1213089631"/>
              </p:ext>
            </p:extLst>
          </p:nvPr>
        </p:nvGraphicFramePr>
        <p:xfrm>
          <a:off x="6449484" y="2075168"/>
          <a:ext cx="4572000" cy="3657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37742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Elementary School Ideas </a:t>
            </a:r>
            <a:endParaRPr lang="en-IN" dirty="0">
              <a:effectLst/>
            </a:endParaRPr>
          </a:p>
        </p:txBody>
      </p:sp>
      <p:sp>
        <p:nvSpPr>
          <p:cNvPr id="2" name="Content Placeholder 1"/>
          <p:cNvSpPr>
            <a:spLocks noGrp="1"/>
          </p:cNvSpPr>
          <p:nvPr>
            <p:ph idx="1"/>
          </p:nvPr>
        </p:nvSpPr>
        <p:spPr/>
        <p:txBody>
          <a:bodyPr/>
          <a:lstStyle/>
          <a:p>
            <a:r>
              <a:rPr lang="en-US" b="1" dirty="0"/>
              <a:t>How strongly do you support or oppose the following? </a:t>
            </a:r>
          </a:p>
          <a:p>
            <a:endParaRPr lang="en-US" b="1" dirty="0"/>
          </a:p>
          <a:p>
            <a:r>
              <a:rPr lang="en-US" b="1" dirty="0"/>
              <a:t>Elementary core content classes (math, science, etc.) being taught by a teacher other than the classroom teacher.</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13</a:t>
            </a:fld>
            <a:endParaRPr lang="en-US" dirty="0">
              <a:effectLst/>
            </a:endParaRPr>
          </a:p>
        </p:txBody>
      </p:sp>
      <p:graphicFrame>
        <p:nvGraphicFramePr>
          <p:cNvPr id="7" name="Chart 6"/>
          <p:cNvGraphicFramePr/>
          <p:nvPr>
            <p:extLst>
              <p:ext uri="{D42A27DB-BD31-4B8C-83A1-F6EECF244321}">
                <p14:modId xmlns:p14="http://schemas.microsoft.com/office/powerpoint/2010/main" val="1481383778"/>
              </p:ext>
            </p:extLst>
          </p:nvPr>
        </p:nvGraphicFramePr>
        <p:xfrm>
          <a:off x="1524000" y="2286000"/>
          <a:ext cx="9144000" cy="4033904"/>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918635" y="6384689"/>
            <a:ext cx="10354732" cy="276999"/>
          </a:xfrm>
          <a:prstGeom prst="rect">
            <a:avLst/>
          </a:prstGeom>
        </p:spPr>
        <p:txBody>
          <a:bodyPr wrap="square">
            <a:spAutoFit/>
          </a:bodyPr>
          <a:lstStyle/>
          <a:p>
            <a:r>
              <a:rPr lang="en-US" sz="1200" i="1" dirty="0"/>
              <a:t>Answer Options: Strongly Oppose, Oppose, Support, Strongly Support, No Opinion</a:t>
            </a:r>
            <a:endParaRPr lang="en-IN" sz="1200" i="1" dirty="0"/>
          </a:p>
        </p:txBody>
      </p:sp>
    </p:spTree>
    <p:extLst>
      <p:ext uri="{BB962C8B-B14F-4D97-AF65-F5344CB8AC3E}">
        <p14:creationId xmlns:p14="http://schemas.microsoft.com/office/powerpoint/2010/main" val="1048700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Elementary School Ideas (Continued) </a:t>
            </a:r>
            <a:endParaRPr lang="en-IN" dirty="0">
              <a:effectLst/>
            </a:endParaRPr>
          </a:p>
        </p:txBody>
      </p:sp>
      <p:sp>
        <p:nvSpPr>
          <p:cNvPr id="2" name="Content Placeholder 1"/>
          <p:cNvSpPr>
            <a:spLocks noGrp="1"/>
          </p:cNvSpPr>
          <p:nvPr>
            <p:ph idx="1"/>
          </p:nvPr>
        </p:nvSpPr>
        <p:spPr/>
        <p:txBody>
          <a:bodyPr/>
          <a:lstStyle/>
          <a:p>
            <a:r>
              <a:rPr lang="en-US" b="1" dirty="0"/>
              <a:t>How strongly do you support or oppose the following? </a:t>
            </a:r>
          </a:p>
          <a:p>
            <a:endParaRPr lang="en-US" b="1" dirty="0"/>
          </a:p>
          <a:p>
            <a:r>
              <a:rPr lang="en-US" b="1" dirty="0"/>
              <a:t>Elementary school students being picked up by the school bus early as 7:20 a.m.</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14</a:t>
            </a:fld>
            <a:endParaRPr lang="en-US" dirty="0">
              <a:effectLst/>
            </a:endParaRPr>
          </a:p>
        </p:txBody>
      </p:sp>
      <p:graphicFrame>
        <p:nvGraphicFramePr>
          <p:cNvPr id="5" name="Chart 4"/>
          <p:cNvGraphicFramePr/>
          <p:nvPr>
            <p:extLst>
              <p:ext uri="{D42A27DB-BD31-4B8C-83A1-F6EECF244321}">
                <p14:modId xmlns:p14="http://schemas.microsoft.com/office/powerpoint/2010/main" val="4053213721"/>
              </p:ext>
            </p:extLst>
          </p:nvPr>
        </p:nvGraphicFramePr>
        <p:xfrm>
          <a:off x="1524000" y="2084442"/>
          <a:ext cx="9144000" cy="4235462"/>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a:off x="918635" y="6384689"/>
            <a:ext cx="10354732" cy="276999"/>
          </a:xfrm>
          <a:prstGeom prst="rect">
            <a:avLst/>
          </a:prstGeom>
        </p:spPr>
        <p:txBody>
          <a:bodyPr wrap="square">
            <a:spAutoFit/>
          </a:bodyPr>
          <a:lstStyle/>
          <a:p>
            <a:r>
              <a:rPr lang="en-US" sz="1200" i="1" dirty="0"/>
              <a:t>Answer Options: Strongly Oppose, Oppose, Support, Strongly Support, No Opinion</a:t>
            </a:r>
            <a:endParaRPr lang="en-IN" sz="1200" i="1" dirty="0"/>
          </a:p>
        </p:txBody>
      </p:sp>
    </p:spTree>
    <p:extLst>
      <p:ext uri="{BB962C8B-B14F-4D97-AF65-F5344CB8AC3E}">
        <p14:creationId xmlns:p14="http://schemas.microsoft.com/office/powerpoint/2010/main" val="1019442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Elementary School Factors</a:t>
            </a:r>
            <a:endParaRPr lang="en-IN" dirty="0">
              <a:effectLst/>
            </a:endParaRP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15</a:t>
            </a:fld>
            <a:endParaRPr lang="en-US" dirty="0">
              <a:effectLst/>
            </a:endParaRPr>
          </a:p>
        </p:txBody>
      </p:sp>
      <p:graphicFrame>
        <p:nvGraphicFramePr>
          <p:cNvPr id="7" name="Table 6"/>
          <p:cNvGraphicFramePr>
            <a:graphicFrameLocks noGrp="1"/>
          </p:cNvGraphicFramePr>
          <p:nvPr>
            <p:extLst>
              <p:ext uri="{D42A27DB-BD31-4B8C-83A1-F6EECF244321}">
                <p14:modId xmlns:p14="http://schemas.microsoft.com/office/powerpoint/2010/main" val="1980333702"/>
              </p:ext>
            </p:extLst>
          </p:nvPr>
        </p:nvGraphicFramePr>
        <p:xfrm>
          <a:off x="4910916" y="1778483"/>
          <a:ext cx="6217920" cy="4497976"/>
        </p:xfrm>
        <a:graphic>
          <a:graphicData uri="http://schemas.openxmlformats.org/drawingml/2006/table">
            <a:tbl>
              <a:tblPr firstRow="1" bandRow="1">
                <a:tableStyleId>{5C22544A-7EE6-4342-B048-85BDC9FD1C3A}</a:tableStyleId>
              </a:tblPr>
              <a:tblGrid>
                <a:gridCol w="2194560">
                  <a:extLst>
                    <a:ext uri="{9D8B030D-6E8A-4147-A177-3AD203B41FA5}">
                      <a16:colId xmlns:a16="http://schemas.microsoft.com/office/drawing/2014/main" xmlns="" val="20000"/>
                    </a:ext>
                  </a:extLst>
                </a:gridCol>
                <a:gridCol w="2011680">
                  <a:extLst>
                    <a:ext uri="{9D8B030D-6E8A-4147-A177-3AD203B41FA5}">
                      <a16:colId xmlns:a16="http://schemas.microsoft.com/office/drawing/2014/main" xmlns="" val="1997239687"/>
                    </a:ext>
                  </a:extLst>
                </a:gridCol>
                <a:gridCol w="2011680">
                  <a:extLst>
                    <a:ext uri="{9D8B030D-6E8A-4147-A177-3AD203B41FA5}">
                      <a16:colId xmlns:a16="http://schemas.microsoft.com/office/drawing/2014/main" xmlns="" val="20001"/>
                    </a:ext>
                  </a:extLst>
                </a:gridCol>
              </a:tblGrid>
              <a:tr h="575854">
                <a:tc>
                  <a:txBody>
                    <a:bodyPr/>
                    <a:lstStyle/>
                    <a:p>
                      <a:endParaRPr lang="en-US"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14188"/>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a:t>Elementary School Employees (N=535)</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14188"/>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i="0" u="none" strike="noStrike" dirty="0">
                          <a:solidFill>
                            <a:schemeClr val="bg1"/>
                          </a:solidFill>
                          <a:effectLst/>
                          <a:latin typeface="+mn-lt"/>
                        </a:rPr>
                        <a:t>Parents of Current Elementary School Students (N=4,233)</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14188"/>
                    </a:solidFill>
                  </a:tcPr>
                </a:tc>
                <a:extLst>
                  <a:ext uri="{0D108BD9-81ED-4DB2-BD59-A6C34878D82A}">
                    <a16:rowId xmlns:a16="http://schemas.microsoft.com/office/drawing/2014/main" xmlns="" val="10000"/>
                  </a:ext>
                </a:extLst>
              </a:tr>
              <a:tr h="575854">
                <a:tc>
                  <a:txBody>
                    <a:bodyPr/>
                    <a:lstStyle/>
                    <a:p>
                      <a:pPr algn="l" fontAlgn="b"/>
                      <a:r>
                        <a:rPr lang="en-US" sz="1400" b="0" i="0" u="none" strike="noStrike" dirty="0">
                          <a:solidFill>
                            <a:srgbClr val="000000"/>
                          </a:solidFill>
                          <a:effectLst/>
                          <a:latin typeface="+mn-lt"/>
                        </a:rPr>
                        <a:t>Students’ health and sleep</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i="0" u="none" strike="noStrike" dirty="0">
                          <a:solidFill>
                            <a:srgbClr val="000000"/>
                          </a:solidFill>
                          <a:effectLst/>
                          <a:latin typeface="Calibri" panose="020F0502020204030204" pitchFamily="34" charset="0"/>
                        </a:rPr>
                        <a:t>Rank 1 </a:t>
                      </a:r>
                    </a:p>
                    <a:p>
                      <a:pPr algn="ctr" fontAlgn="b"/>
                      <a:r>
                        <a:rPr lang="en-US" sz="1400" b="0" i="0" u="none" strike="noStrike" dirty="0">
                          <a:solidFill>
                            <a:srgbClr val="000000"/>
                          </a:solidFill>
                          <a:effectLst/>
                          <a:latin typeface="Calibri" panose="020F0502020204030204" pitchFamily="34" charset="0"/>
                        </a:rPr>
                        <a:t>(Weighted Score = 2,296)</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A035"/>
                    </a:solidFill>
                  </a:tcPr>
                </a:tc>
                <a:tc>
                  <a:txBody>
                    <a:bodyPr/>
                    <a:lstStyle/>
                    <a:p>
                      <a:pPr algn="ctr" fontAlgn="b"/>
                      <a:r>
                        <a:rPr lang="en-US" sz="1400" b="1" i="0" u="none" strike="noStrike" dirty="0">
                          <a:solidFill>
                            <a:srgbClr val="000000"/>
                          </a:solidFill>
                          <a:effectLst/>
                          <a:latin typeface="Calibri" panose="020F0502020204030204" pitchFamily="34" charset="0"/>
                        </a:rPr>
                        <a:t>Rank 1 </a:t>
                      </a:r>
                    </a:p>
                    <a:p>
                      <a:pPr algn="ctr" fontAlgn="b"/>
                      <a:r>
                        <a:rPr lang="en-US" sz="1400" b="0" i="0" u="none" strike="noStrike" dirty="0">
                          <a:solidFill>
                            <a:srgbClr val="000000"/>
                          </a:solidFill>
                          <a:effectLst/>
                          <a:latin typeface="Calibri" panose="020F0502020204030204" pitchFamily="34" charset="0"/>
                        </a:rPr>
                        <a:t>(Weighted Score = 22,893)</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A035"/>
                    </a:solidFill>
                  </a:tcPr>
                </a:tc>
                <a:extLst>
                  <a:ext uri="{0D108BD9-81ED-4DB2-BD59-A6C34878D82A}">
                    <a16:rowId xmlns:a16="http://schemas.microsoft.com/office/drawing/2014/main" xmlns="" val="10001"/>
                  </a:ext>
                </a:extLst>
              </a:tr>
              <a:tr h="575854">
                <a:tc>
                  <a:txBody>
                    <a:bodyPr/>
                    <a:lstStyle/>
                    <a:p>
                      <a:pPr algn="l" fontAlgn="b"/>
                      <a:r>
                        <a:rPr lang="en-US" sz="1400" b="0" i="0" u="none" strike="noStrike" dirty="0">
                          <a:solidFill>
                            <a:srgbClr val="000000"/>
                          </a:solidFill>
                          <a:effectLst/>
                          <a:latin typeface="+mn-lt"/>
                        </a:rPr>
                        <a:t>Student academic performance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i="0" u="none" strike="noStrike" dirty="0">
                          <a:solidFill>
                            <a:srgbClr val="000000"/>
                          </a:solidFill>
                          <a:effectLst/>
                          <a:latin typeface="Calibri" panose="020F0502020204030204" pitchFamily="34" charset="0"/>
                        </a:rPr>
                        <a:t>Rank 2 </a:t>
                      </a:r>
                    </a:p>
                    <a:p>
                      <a:pPr algn="ctr" fontAlgn="b"/>
                      <a:r>
                        <a:rPr lang="en-US" sz="1400" b="0" i="0" u="none" strike="noStrike" dirty="0">
                          <a:solidFill>
                            <a:srgbClr val="000000"/>
                          </a:solidFill>
                          <a:effectLst/>
                          <a:latin typeface="Calibri" panose="020F0502020204030204" pitchFamily="34" charset="0"/>
                        </a:rPr>
                        <a:t>(Weighted Score = 2,017)</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A035">
                        <a:alpha val="69804"/>
                      </a:srgbClr>
                    </a:solidFill>
                  </a:tcPr>
                </a:tc>
                <a:tc>
                  <a:txBody>
                    <a:bodyPr/>
                    <a:lstStyle/>
                    <a:p>
                      <a:pPr algn="ctr" fontAlgn="b"/>
                      <a:r>
                        <a:rPr lang="en-US" sz="1400" b="1" i="0" u="none" strike="noStrike" dirty="0">
                          <a:solidFill>
                            <a:srgbClr val="000000"/>
                          </a:solidFill>
                          <a:effectLst/>
                          <a:latin typeface="Calibri" panose="020F0502020204030204" pitchFamily="34" charset="0"/>
                        </a:rPr>
                        <a:t>Rank 2 </a:t>
                      </a:r>
                    </a:p>
                    <a:p>
                      <a:pPr algn="ctr" fontAlgn="b"/>
                      <a:r>
                        <a:rPr lang="en-US" sz="1400" b="0" i="0" u="none" strike="noStrike" dirty="0">
                          <a:solidFill>
                            <a:srgbClr val="000000"/>
                          </a:solidFill>
                          <a:effectLst/>
                          <a:latin typeface="Calibri" panose="020F0502020204030204" pitchFamily="34" charset="0"/>
                        </a:rPr>
                        <a:t>(Weighted Score = 20,231)</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A035">
                        <a:alpha val="69804"/>
                      </a:srgbClr>
                    </a:solidFill>
                  </a:tcPr>
                </a:tc>
                <a:extLst>
                  <a:ext uri="{0D108BD9-81ED-4DB2-BD59-A6C34878D82A}">
                    <a16:rowId xmlns:a16="http://schemas.microsoft.com/office/drawing/2014/main" xmlns="" val="10002"/>
                  </a:ext>
                </a:extLst>
              </a:tr>
              <a:tr h="575854">
                <a:tc>
                  <a:txBody>
                    <a:bodyPr/>
                    <a:lstStyle/>
                    <a:p>
                      <a:pPr algn="l" fontAlgn="b"/>
                      <a:r>
                        <a:rPr lang="en-US" sz="1400" b="0" i="0" u="none" strike="noStrike" dirty="0">
                          <a:solidFill>
                            <a:srgbClr val="000000"/>
                          </a:solidFill>
                          <a:effectLst/>
                          <a:latin typeface="+mn-lt"/>
                        </a:rPr>
                        <a:t>My work schedule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i="0" u="none" strike="noStrike" dirty="0">
                          <a:solidFill>
                            <a:srgbClr val="000000"/>
                          </a:solidFill>
                          <a:effectLst/>
                          <a:latin typeface="Calibri" panose="020F0502020204030204" pitchFamily="34" charset="0"/>
                        </a:rPr>
                        <a:t>Rank 3 </a:t>
                      </a:r>
                    </a:p>
                    <a:p>
                      <a:pPr algn="ctr" fontAlgn="b"/>
                      <a:r>
                        <a:rPr lang="en-US" sz="1400" b="0" i="0" u="none" strike="noStrike" dirty="0">
                          <a:solidFill>
                            <a:srgbClr val="000000"/>
                          </a:solidFill>
                          <a:effectLst/>
                          <a:latin typeface="Calibri" panose="020F0502020204030204" pitchFamily="34" charset="0"/>
                        </a:rPr>
                        <a:t>(Weighted Score = 1,625)</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algn="ctr" fontAlgn="b"/>
                      <a:r>
                        <a:rPr lang="en-US" sz="1400" b="1" i="0" u="none" strike="noStrike" dirty="0">
                          <a:solidFill>
                            <a:srgbClr val="000000"/>
                          </a:solidFill>
                          <a:effectLst/>
                          <a:latin typeface="Calibri" panose="020F0502020204030204" pitchFamily="34" charset="0"/>
                        </a:rPr>
                        <a:t>Rank 3 </a:t>
                      </a:r>
                    </a:p>
                    <a:p>
                      <a:pPr algn="ctr" fontAlgn="b"/>
                      <a:r>
                        <a:rPr lang="en-US" sz="1400" b="0" i="0" u="none" strike="noStrike" dirty="0">
                          <a:solidFill>
                            <a:srgbClr val="000000"/>
                          </a:solidFill>
                          <a:effectLst/>
                          <a:latin typeface="Calibri" panose="020F0502020204030204" pitchFamily="34" charset="0"/>
                        </a:rPr>
                        <a:t>(Weighted Score = 12,455)</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A035">
                        <a:alpha val="34902"/>
                      </a:srgbClr>
                    </a:solidFill>
                  </a:tcPr>
                </a:tc>
                <a:extLst>
                  <a:ext uri="{0D108BD9-81ED-4DB2-BD59-A6C34878D82A}">
                    <a16:rowId xmlns:a16="http://schemas.microsoft.com/office/drawing/2014/main" xmlns="" val="10003"/>
                  </a:ext>
                </a:extLst>
              </a:tr>
              <a:tr h="575854">
                <a:tc>
                  <a:txBody>
                    <a:bodyPr/>
                    <a:lstStyle/>
                    <a:p>
                      <a:pPr algn="l" fontAlgn="b"/>
                      <a:r>
                        <a:rPr lang="en-US" sz="1400" b="0" i="0" u="none" strike="noStrike" dirty="0">
                          <a:solidFill>
                            <a:srgbClr val="000000"/>
                          </a:solidFill>
                          <a:effectLst/>
                          <a:latin typeface="+mn-lt"/>
                        </a:rPr>
                        <a:t>Availability of transportation other than the bus (carpool, parent, etc.)</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i="0" u="none" strike="noStrike" dirty="0">
                          <a:solidFill>
                            <a:srgbClr val="000000"/>
                          </a:solidFill>
                          <a:effectLst/>
                          <a:latin typeface="Calibri" panose="020F0502020204030204" pitchFamily="34" charset="0"/>
                        </a:rPr>
                        <a:t>Rank 4</a:t>
                      </a:r>
                    </a:p>
                    <a:p>
                      <a:pPr algn="ctr" fontAlgn="b"/>
                      <a:r>
                        <a:rPr lang="en-US" sz="1400" b="0" i="0" u="none" strike="noStrike" dirty="0">
                          <a:solidFill>
                            <a:srgbClr val="000000"/>
                          </a:solidFill>
                          <a:effectLst/>
                          <a:latin typeface="Calibri" panose="020F0502020204030204" pitchFamily="34" charset="0"/>
                        </a:rPr>
                        <a:t>(Weighted Score = 1,197)</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AA19">
                        <a:alpha val="69804"/>
                      </a:srgbClr>
                    </a:solidFill>
                  </a:tcPr>
                </a:tc>
                <a:tc>
                  <a:txBody>
                    <a:bodyPr/>
                    <a:lstStyle/>
                    <a:p>
                      <a:pPr algn="ctr" fontAlgn="b"/>
                      <a:r>
                        <a:rPr lang="en-US" sz="1400" b="1" i="0" u="none" strike="noStrike" dirty="0">
                          <a:solidFill>
                            <a:srgbClr val="000000"/>
                          </a:solidFill>
                          <a:effectLst/>
                          <a:latin typeface="Calibri" panose="020F0502020204030204" pitchFamily="34" charset="0"/>
                        </a:rPr>
                        <a:t>Rank 6</a:t>
                      </a:r>
                    </a:p>
                    <a:p>
                      <a:pPr algn="ctr" fontAlgn="b"/>
                      <a:r>
                        <a:rPr lang="en-US" sz="1400" b="0" i="0" u="none" strike="noStrike" dirty="0">
                          <a:solidFill>
                            <a:srgbClr val="000000"/>
                          </a:solidFill>
                          <a:effectLst/>
                          <a:latin typeface="Calibri" panose="020F0502020204030204" pitchFamily="34" charset="0"/>
                        </a:rPr>
                        <a:t>(Weighted Score = 10,455)</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AA19"/>
                    </a:solidFill>
                  </a:tcPr>
                </a:tc>
                <a:extLst>
                  <a:ext uri="{0D108BD9-81ED-4DB2-BD59-A6C34878D82A}">
                    <a16:rowId xmlns:a16="http://schemas.microsoft.com/office/drawing/2014/main" xmlns="" val="2692678448"/>
                  </a:ext>
                </a:extLst>
              </a:tr>
              <a:tr h="575854">
                <a:tc>
                  <a:txBody>
                    <a:bodyPr/>
                    <a:lstStyle/>
                    <a:p>
                      <a:pPr algn="l" fontAlgn="b"/>
                      <a:r>
                        <a:rPr lang="en-US" sz="1400" b="0" i="0" u="none" strike="noStrike" dirty="0">
                          <a:solidFill>
                            <a:srgbClr val="000000"/>
                          </a:solidFill>
                          <a:effectLst/>
                          <a:latin typeface="+mn-lt"/>
                        </a:rPr>
                        <a:t>Timing of athletics or after-school and extracurricular activities</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i="0" u="none" strike="noStrike" dirty="0">
                          <a:solidFill>
                            <a:srgbClr val="000000"/>
                          </a:solidFill>
                          <a:effectLst/>
                          <a:latin typeface="Calibri" panose="020F0502020204030204" pitchFamily="34" charset="0"/>
                        </a:rPr>
                        <a:t>Rank 5 </a:t>
                      </a:r>
                    </a:p>
                    <a:p>
                      <a:pPr algn="ctr" fontAlgn="b"/>
                      <a:r>
                        <a:rPr lang="en-US" sz="1400" b="0" i="0" u="none" strike="noStrike" dirty="0">
                          <a:solidFill>
                            <a:srgbClr val="000000"/>
                          </a:solidFill>
                          <a:effectLst/>
                          <a:latin typeface="Calibri" panose="020F0502020204030204" pitchFamily="34" charset="0"/>
                        </a:rPr>
                        <a:t>(Weighted Score = 890)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AA19"/>
                    </a:solidFill>
                  </a:tcPr>
                </a:tc>
                <a:tc>
                  <a:txBody>
                    <a:bodyPr/>
                    <a:lstStyle/>
                    <a:p>
                      <a:pPr algn="ctr" fontAlgn="b"/>
                      <a:r>
                        <a:rPr lang="en-US" sz="1400" b="1" i="0" u="none" strike="noStrike" dirty="0">
                          <a:solidFill>
                            <a:srgbClr val="000000"/>
                          </a:solidFill>
                          <a:effectLst/>
                          <a:latin typeface="Calibri" panose="020F0502020204030204" pitchFamily="34" charset="0"/>
                        </a:rPr>
                        <a:t>Rank 4 </a:t>
                      </a:r>
                    </a:p>
                    <a:p>
                      <a:pPr algn="ctr" fontAlgn="b"/>
                      <a:r>
                        <a:rPr lang="en-US" sz="1400" b="0" i="0" u="none" strike="noStrike" dirty="0">
                          <a:solidFill>
                            <a:srgbClr val="000000"/>
                          </a:solidFill>
                          <a:effectLst/>
                          <a:latin typeface="Calibri" panose="020F0502020204030204" pitchFamily="34" charset="0"/>
                        </a:rPr>
                        <a:t>(Weighted Score = 11,908)</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AA19">
                        <a:alpha val="34902"/>
                      </a:srgbClr>
                    </a:solidFill>
                  </a:tcPr>
                </a:tc>
                <a:extLst>
                  <a:ext uri="{0D108BD9-81ED-4DB2-BD59-A6C34878D82A}">
                    <a16:rowId xmlns:a16="http://schemas.microsoft.com/office/drawing/2014/main" xmlns="" val="10004"/>
                  </a:ext>
                </a:extLst>
              </a:tr>
              <a:tr h="575854">
                <a:tc>
                  <a:txBody>
                    <a:bodyPr/>
                    <a:lstStyle/>
                    <a:p>
                      <a:pPr algn="l" fontAlgn="b"/>
                      <a:r>
                        <a:rPr lang="en-US" sz="1400" b="0" i="0" u="none" strike="noStrike" dirty="0">
                          <a:solidFill>
                            <a:srgbClr val="000000"/>
                          </a:solidFill>
                          <a:effectLst/>
                          <a:latin typeface="+mn-lt"/>
                        </a:rPr>
                        <a:t>Before- and after-school care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panose="020F0502020204030204" pitchFamily="34" charset="0"/>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i="0" u="none" strike="noStrike" dirty="0">
                          <a:solidFill>
                            <a:srgbClr val="000000"/>
                          </a:solidFill>
                          <a:effectLst/>
                          <a:latin typeface="Calibri" panose="020F0502020204030204" pitchFamily="34" charset="0"/>
                        </a:rPr>
                        <a:t>Rank 5</a:t>
                      </a:r>
                    </a:p>
                    <a:p>
                      <a:pPr algn="ctr" fontAlgn="b"/>
                      <a:r>
                        <a:rPr lang="en-US" sz="1400" b="0" i="0" u="none" strike="noStrike" dirty="0">
                          <a:solidFill>
                            <a:srgbClr val="000000"/>
                          </a:solidFill>
                          <a:effectLst/>
                          <a:latin typeface="Calibri" panose="020F0502020204030204" pitchFamily="34" charset="0"/>
                        </a:rPr>
                        <a:t>(Weighted Score = 10,955)</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AA19">
                        <a:alpha val="69804"/>
                      </a:srgbClr>
                    </a:solidFill>
                  </a:tcPr>
                </a:tc>
                <a:extLst>
                  <a:ext uri="{0D108BD9-81ED-4DB2-BD59-A6C34878D82A}">
                    <a16:rowId xmlns:a16="http://schemas.microsoft.com/office/drawing/2014/main" xmlns="" val="39242371"/>
                  </a:ext>
                </a:extLst>
              </a:tr>
            </a:tbl>
          </a:graphicData>
        </a:graphic>
      </p:graphicFrame>
      <p:sp>
        <p:nvSpPr>
          <p:cNvPr id="8" name="Content Placeholder 7"/>
          <p:cNvSpPr>
            <a:spLocks noGrp="1"/>
          </p:cNvSpPr>
          <p:nvPr>
            <p:ph sz="half" idx="1"/>
          </p:nvPr>
        </p:nvSpPr>
        <p:spPr>
          <a:xfrm>
            <a:off x="918634" y="1355767"/>
            <a:ext cx="10272281" cy="4388462"/>
          </a:xfrm>
        </p:spPr>
        <p:txBody>
          <a:bodyPr/>
          <a:lstStyle/>
          <a:p>
            <a:r>
              <a:rPr lang="en-US" b="1" dirty="0"/>
              <a:t>Please rank the following factors when considering your preferred school schedule, where Rank 1 is most important and Rank 6 is least important.</a:t>
            </a:r>
            <a:endParaRPr lang="en-US" dirty="0"/>
          </a:p>
        </p:txBody>
      </p:sp>
      <p:sp>
        <p:nvSpPr>
          <p:cNvPr id="9" name="Rectangle 8"/>
          <p:cNvSpPr/>
          <p:nvPr/>
        </p:nvSpPr>
        <p:spPr>
          <a:xfrm>
            <a:off x="670058" y="2206318"/>
            <a:ext cx="4178779" cy="2893100"/>
          </a:xfrm>
          <a:prstGeom prst="rect">
            <a:avLst/>
          </a:prstGeom>
        </p:spPr>
        <p:txBody>
          <a:bodyPr wrap="square" anchor="ctr">
            <a:spAutoFit/>
          </a:bodyPr>
          <a:lstStyle/>
          <a:p>
            <a:r>
              <a:rPr lang="en-IN" sz="1400" b="1" dirty="0">
                <a:solidFill>
                  <a:schemeClr val="tx1">
                    <a:lumMod val="65000"/>
                    <a:lumOff val="35000"/>
                  </a:schemeClr>
                </a:solidFill>
                <a:cs typeface="Arial" panose="020B0604020202020204" pitchFamily="34" charset="0"/>
              </a:rPr>
              <a:t>The weighted score is based on how each participant ranked each option. For employees, Rank 1 received 5 points, Rank 2 received 4 points, Rank 3 received 3 points, Rank 4 received 2 points, and Rank 5 received 1 point. These points were added for each participant group to create an overall rank, with Rank 1 receiving the most points and Rank 5 receiving the least points.</a:t>
            </a:r>
          </a:p>
          <a:p>
            <a:endParaRPr lang="en-IN" sz="1400" b="1" dirty="0">
              <a:solidFill>
                <a:schemeClr val="tx1">
                  <a:lumMod val="65000"/>
                  <a:lumOff val="35000"/>
                </a:schemeClr>
              </a:solidFill>
              <a:cs typeface="Arial" panose="020B0604020202020204" pitchFamily="34" charset="0"/>
            </a:endParaRPr>
          </a:p>
          <a:p>
            <a:r>
              <a:rPr lang="en-IN" sz="1400" b="1" dirty="0">
                <a:solidFill>
                  <a:schemeClr val="tx1">
                    <a:lumMod val="65000"/>
                    <a:lumOff val="35000"/>
                  </a:schemeClr>
                </a:solidFill>
                <a:cs typeface="Arial" panose="020B0604020202020204" pitchFamily="34" charset="0"/>
              </a:rPr>
              <a:t>Parents of current students followed a similar pattern, with Rank 1 receiving 6 points and Rank 6 receiving 1 point. These points were added for each participant group to create an overall rank, with Rank 1 receiving the most points and Rank 6 receiving the least points. </a:t>
            </a:r>
          </a:p>
        </p:txBody>
      </p:sp>
    </p:spTree>
    <p:extLst>
      <p:ext uri="{BB962C8B-B14F-4D97-AF65-F5344CB8AC3E}">
        <p14:creationId xmlns:p14="http://schemas.microsoft.com/office/powerpoint/2010/main" val="12043245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normAutofit/>
          </a:bodyPr>
          <a:lstStyle/>
          <a:p>
            <a:r>
              <a:rPr lang="en-US" dirty="0"/>
              <a:t>Impact of Longer School Day – Parents of Current Elementary School Students </a:t>
            </a:r>
            <a:endParaRPr lang="en-IN" dirty="0">
              <a:effectLst/>
            </a:endParaRPr>
          </a:p>
        </p:txBody>
      </p:sp>
      <p:sp>
        <p:nvSpPr>
          <p:cNvPr id="2" name="Content Placeholder 1"/>
          <p:cNvSpPr>
            <a:spLocks noGrp="1"/>
          </p:cNvSpPr>
          <p:nvPr>
            <p:ph idx="1"/>
          </p:nvPr>
        </p:nvSpPr>
        <p:spPr>
          <a:xfrm>
            <a:off x="858741" y="1828097"/>
            <a:ext cx="10354733" cy="3906588"/>
          </a:xfrm>
        </p:spPr>
        <p:txBody>
          <a:bodyPr/>
          <a:lstStyle/>
          <a:p>
            <a:r>
              <a:rPr lang="en-US" b="1" dirty="0"/>
              <a:t>How strongly do you agree or disagree with the following statements about the potential impacts of changing the current elementary school end time?</a:t>
            </a:r>
          </a:p>
          <a:p>
            <a:endParaRPr lang="en-US" b="1" dirty="0"/>
          </a:p>
          <a:p>
            <a:r>
              <a:rPr lang="en-US" b="1" dirty="0"/>
              <a:t>A longer elementary school day could …</a:t>
            </a:r>
          </a:p>
          <a:p>
            <a:endParaRPr lang="en-US" b="1" dirty="0"/>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16</a:t>
            </a:fld>
            <a:endParaRPr lang="en-US" dirty="0">
              <a:effectLst/>
            </a:endParaRPr>
          </a:p>
        </p:txBody>
      </p:sp>
      <p:graphicFrame>
        <p:nvGraphicFramePr>
          <p:cNvPr id="7" name="ChartObject"/>
          <p:cNvGraphicFramePr/>
          <p:nvPr>
            <p:extLst>
              <p:ext uri="{D42A27DB-BD31-4B8C-83A1-F6EECF244321}">
                <p14:modId xmlns:p14="http://schemas.microsoft.com/office/powerpoint/2010/main" val="1556557781"/>
              </p:ext>
            </p:extLst>
          </p:nvPr>
        </p:nvGraphicFramePr>
        <p:xfrm>
          <a:off x="1524000" y="2449286"/>
          <a:ext cx="9144000" cy="394356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858741" y="6392849"/>
            <a:ext cx="9864918" cy="461665"/>
          </a:xfrm>
          <a:prstGeom prst="rect">
            <a:avLst/>
          </a:prstGeom>
          <a:noFill/>
        </p:spPr>
        <p:txBody>
          <a:bodyPr wrap="square" rtlCol="0">
            <a:spAutoFit/>
          </a:bodyPr>
          <a:lstStyle/>
          <a:p>
            <a:r>
              <a:rPr lang="en-US" sz="1200" i="1" dirty="0"/>
              <a:t>* For these items, disagreement is considered positive and agreement is considered negative.</a:t>
            </a:r>
          </a:p>
          <a:p>
            <a:r>
              <a:rPr lang="en-US" sz="1200" i="1" dirty="0"/>
              <a:t>Note: These questions were only presented to parents with a child or children in a Naperville 203 elementary school.</a:t>
            </a:r>
          </a:p>
        </p:txBody>
      </p:sp>
    </p:spTree>
    <p:extLst>
      <p:ext uri="{BB962C8B-B14F-4D97-AF65-F5344CB8AC3E}">
        <p14:creationId xmlns:p14="http://schemas.microsoft.com/office/powerpoint/2010/main" val="2762192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xfrm>
            <a:off x="918634" y="699273"/>
            <a:ext cx="11273366" cy="515190"/>
          </a:xfrm>
          <a:effectLst/>
        </p:spPr>
        <p:txBody>
          <a:bodyPr>
            <a:normAutofit/>
          </a:bodyPr>
          <a:lstStyle/>
          <a:p>
            <a:r>
              <a:rPr lang="en-US" dirty="0"/>
              <a:t>Impact of Longer School Day – Elementary School Employees</a:t>
            </a:r>
            <a:endParaRPr lang="en-IN" dirty="0">
              <a:effectLst/>
            </a:endParaRPr>
          </a:p>
        </p:txBody>
      </p:sp>
      <p:sp>
        <p:nvSpPr>
          <p:cNvPr id="2" name="Content Placeholder 1"/>
          <p:cNvSpPr>
            <a:spLocks noGrp="1"/>
          </p:cNvSpPr>
          <p:nvPr>
            <p:ph idx="1"/>
          </p:nvPr>
        </p:nvSpPr>
        <p:spPr>
          <a:xfrm>
            <a:off x="918634" y="1600200"/>
            <a:ext cx="10354733" cy="4340225"/>
          </a:xfrm>
        </p:spPr>
        <p:txBody>
          <a:bodyPr/>
          <a:lstStyle/>
          <a:p>
            <a:r>
              <a:rPr lang="en-US" b="1" dirty="0"/>
              <a:t>How strongly do you agree or disagree with the following statements about the potential impacts of changing the current elementary school end time? </a:t>
            </a:r>
          </a:p>
          <a:p>
            <a:endParaRPr lang="en-US" b="1" dirty="0"/>
          </a:p>
          <a:p>
            <a:r>
              <a:rPr lang="en-US" b="1" dirty="0"/>
              <a:t>A longer elementary school day could …</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17</a:t>
            </a:fld>
            <a:endParaRPr lang="en-US" dirty="0">
              <a:effectLst/>
            </a:endParaRPr>
          </a:p>
        </p:txBody>
      </p:sp>
      <p:graphicFrame>
        <p:nvGraphicFramePr>
          <p:cNvPr id="5" name="ChartObject"/>
          <p:cNvGraphicFramePr/>
          <p:nvPr>
            <p:extLst>
              <p:ext uri="{D42A27DB-BD31-4B8C-83A1-F6EECF244321}">
                <p14:modId xmlns:p14="http://schemas.microsoft.com/office/powerpoint/2010/main" val="3183153236"/>
              </p:ext>
            </p:extLst>
          </p:nvPr>
        </p:nvGraphicFramePr>
        <p:xfrm>
          <a:off x="1524000" y="2471056"/>
          <a:ext cx="9144000" cy="392179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803082" y="6356179"/>
            <a:ext cx="9864918" cy="461665"/>
          </a:xfrm>
          <a:prstGeom prst="rect">
            <a:avLst/>
          </a:prstGeom>
          <a:noFill/>
        </p:spPr>
        <p:txBody>
          <a:bodyPr wrap="square" rtlCol="0">
            <a:spAutoFit/>
          </a:bodyPr>
          <a:lstStyle/>
          <a:p>
            <a:r>
              <a:rPr lang="en-US" sz="1200" i="1" dirty="0"/>
              <a:t>* For these items, disagreement is considered positive and agreement is considered negative.</a:t>
            </a:r>
          </a:p>
          <a:p>
            <a:r>
              <a:rPr lang="en-US" sz="1200" i="1" dirty="0"/>
              <a:t>Note: These questions were only presented to elementary school employees.</a:t>
            </a:r>
          </a:p>
        </p:txBody>
      </p:sp>
    </p:spTree>
    <p:extLst>
      <p:ext uri="{BB962C8B-B14F-4D97-AF65-F5344CB8AC3E}">
        <p14:creationId xmlns:p14="http://schemas.microsoft.com/office/powerpoint/2010/main" val="1175944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IN" dirty="0">
                <a:effectLst/>
              </a:rPr>
              <a:t>Extending Elementary School Day</a:t>
            </a:r>
          </a:p>
        </p:txBody>
      </p:sp>
      <p:sp>
        <p:nvSpPr>
          <p:cNvPr id="5" name="Content Placeholder 4"/>
          <p:cNvSpPr>
            <a:spLocks noGrp="1"/>
          </p:cNvSpPr>
          <p:nvPr>
            <p:ph idx="1"/>
          </p:nvPr>
        </p:nvSpPr>
        <p:spPr/>
        <p:txBody>
          <a:bodyPr/>
          <a:lstStyle/>
          <a:p>
            <a:r>
              <a:rPr lang="en-IN" b="1" dirty="0"/>
              <a:t>How strongly do you support or oppose extending the elementary school day by 30 minutes?</a:t>
            </a:r>
          </a:p>
          <a:p>
            <a:endParaRPr lang="en-IN" b="1" dirty="0"/>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18</a:t>
            </a:fld>
            <a:endParaRPr lang="en-US" dirty="0">
              <a:effectLst/>
            </a:endParaRPr>
          </a:p>
        </p:txBody>
      </p:sp>
      <p:graphicFrame>
        <p:nvGraphicFramePr>
          <p:cNvPr id="9" name="Chart 8"/>
          <p:cNvGraphicFramePr/>
          <p:nvPr>
            <p:extLst>
              <p:ext uri="{D42A27DB-BD31-4B8C-83A1-F6EECF244321}">
                <p14:modId xmlns:p14="http://schemas.microsoft.com/office/powerpoint/2010/main" val="353479914"/>
              </p:ext>
            </p:extLst>
          </p:nvPr>
        </p:nvGraphicFramePr>
        <p:xfrm>
          <a:off x="1066800" y="1915344"/>
          <a:ext cx="10058400" cy="43399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161400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Extending Elementary School Day</a:t>
            </a:r>
            <a:endParaRPr lang="en-IN" dirty="0">
              <a:effectLst/>
            </a:endParaRPr>
          </a:p>
        </p:txBody>
      </p:sp>
      <p:sp>
        <p:nvSpPr>
          <p:cNvPr id="2" name="Content Placeholder 1"/>
          <p:cNvSpPr>
            <a:spLocks noGrp="1"/>
          </p:cNvSpPr>
          <p:nvPr>
            <p:ph idx="1"/>
          </p:nvPr>
        </p:nvSpPr>
        <p:spPr/>
        <p:txBody>
          <a:bodyPr/>
          <a:lstStyle/>
          <a:p>
            <a:r>
              <a:rPr lang="en-IN" b="1" dirty="0"/>
              <a:t>The current elementary school day starts at 8:15 a.m. and ends at 2:30 p.m. If the elementary school day were extended by 30 minutes, which of the following would you prefer?</a:t>
            </a:r>
          </a:p>
          <a:p>
            <a:endParaRPr lang="en-US" b="1" dirty="0"/>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19</a:t>
            </a:fld>
            <a:endParaRPr lang="en-US" dirty="0">
              <a:effectLst/>
            </a:endParaRPr>
          </a:p>
        </p:txBody>
      </p:sp>
      <p:sp>
        <p:nvSpPr>
          <p:cNvPr id="3" name="TextBox 2"/>
          <p:cNvSpPr txBox="1"/>
          <p:nvPr/>
        </p:nvSpPr>
        <p:spPr>
          <a:xfrm>
            <a:off x="858741" y="6458404"/>
            <a:ext cx="6774511" cy="369332"/>
          </a:xfrm>
          <a:prstGeom prst="rect">
            <a:avLst/>
          </a:prstGeom>
          <a:noFill/>
        </p:spPr>
        <p:txBody>
          <a:bodyPr wrap="square" rtlCol="0">
            <a:spAutoFit/>
          </a:bodyPr>
          <a:lstStyle/>
          <a:p>
            <a:r>
              <a:rPr lang="en-US" dirty="0"/>
              <a:t> </a:t>
            </a:r>
          </a:p>
        </p:txBody>
      </p:sp>
      <p:graphicFrame>
        <p:nvGraphicFramePr>
          <p:cNvPr id="8" name="Chart 7">
            <a:extLst>
              <a:ext uri="{FF2B5EF4-FFF2-40B4-BE49-F238E27FC236}">
                <a16:creationId xmlns:a16="http://schemas.microsoft.com/office/drawing/2014/main" xmlns="" id="{4E003F7B-BC77-4908-B712-76221419330A}"/>
              </a:ext>
            </a:extLst>
          </p:cNvPr>
          <p:cNvGraphicFramePr>
            <a:graphicFrameLocks/>
          </p:cNvGraphicFramePr>
          <p:nvPr>
            <p:extLst/>
          </p:nvPr>
        </p:nvGraphicFramePr>
        <p:xfrm>
          <a:off x="1551482" y="2057400"/>
          <a:ext cx="9076544" cy="44010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23807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Project Overview</a:t>
            </a:r>
            <a:endParaRPr lang="en-IN" dirty="0">
              <a:effectLst/>
            </a:endParaRPr>
          </a:p>
        </p:txBody>
      </p:sp>
      <p:sp>
        <p:nvSpPr>
          <p:cNvPr id="6" name="Content Placeholder 5"/>
          <p:cNvSpPr>
            <a:spLocks noGrp="1"/>
          </p:cNvSpPr>
          <p:nvPr>
            <p:ph sz="half" idx="1"/>
          </p:nvPr>
        </p:nvSpPr>
        <p:spPr>
          <a:xfrm>
            <a:off x="918633" y="1600200"/>
            <a:ext cx="10311766" cy="4340225"/>
          </a:xfrm>
        </p:spPr>
        <p:txBody>
          <a:bodyPr/>
          <a:lstStyle/>
          <a:p>
            <a:r>
              <a:rPr lang="en-US" dirty="0"/>
              <a:t>This year, Naperville District 203 is beginning a discussion with parents, students, employees, and community members to determine whether changes should be made to the school day start and end times. Participants were also asked about the school calendar. Potential changes include a longer elementary school day and a later start time for middle and high schools.</a:t>
            </a:r>
          </a:p>
          <a:p>
            <a:endParaRPr lang="en-US" dirty="0"/>
          </a:p>
          <a:p>
            <a:r>
              <a:rPr lang="en-US" dirty="0"/>
              <a:t>Separate surveys were administered to parents and community members, students, and employees to gather feedback about the potential changes. Results will be used to inform future decisions on the school calendar and school start and end times. </a:t>
            </a:r>
          </a:p>
          <a:p>
            <a:endParaRPr lang="en-US" dirty="0"/>
          </a:p>
          <a:p>
            <a:r>
              <a:rPr lang="en-US" dirty="0"/>
              <a:t>K12 </a:t>
            </a:r>
            <a:r>
              <a:rPr lang="en-US" i="1" dirty="0"/>
              <a:t>Insight</a:t>
            </a:r>
            <a:r>
              <a:rPr lang="en-US" dirty="0"/>
              <a:t> partnered with the Bob Ross, Chief Operating Officer, to develop the School Calendar and Start Time Survey, which addressed the following topics:</a:t>
            </a:r>
          </a:p>
          <a:p>
            <a:r>
              <a:rPr lang="en-US" dirty="0"/>
              <a:t> </a:t>
            </a:r>
          </a:p>
          <a:p>
            <a:pPr marL="512763" indent="-285750">
              <a:buFont typeface="Arial" panose="020B0604020202020204" pitchFamily="34" charset="0"/>
              <a:buChar char="•"/>
            </a:pPr>
            <a:r>
              <a:rPr lang="en-US" dirty="0"/>
              <a:t>School calendar</a:t>
            </a:r>
          </a:p>
          <a:p>
            <a:pPr marL="512763" indent="-285750">
              <a:buFont typeface="Arial" panose="020B0604020202020204" pitchFamily="34" charset="0"/>
              <a:buChar char="•"/>
            </a:pPr>
            <a:r>
              <a:rPr lang="en-US" dirty="0"/>
              <a:t>Change in elementary school day</a:t>
            </a:r>
          </a:p>
          <a:p>
            <a:pPr marL="512763" indent="-285750">
              <a:buFont typeface="Arial" panose="020B0604020202020204" pitchFamily="34" charset="0"/>
              <a:buChar char="•"/>
            </a:pPr>
            <a:r>
              <a:rPr lang="en-US" dirty="0"/>
              <a:t>Change in middle school day</a:t>
            </a:r>
          </a:p>
          <a:p>
            <a:pPr marL="512763" indent="-285750">
              <a:buFont typeface="Arial" panose="020B0604020202020204" pitchFamily="34" charset="0"/>
              <a:buChar char="•"/>
            </a:pPr>
            <a:r>
              <a:rPr lang="en-US" dirty="0"/>
              <a:t>Change in high school day</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2</a:t>
            </a:fld>
            <a:endParaRPr lang="en-US" dirty="0">
              <a:effectLst/>
            </a:endParaRPr>
          </a:p>
        </p:txBody>
      </p:sp>
      <p:cxnSp>
        <p:nvCxnSpPr>
          <p:cNvPr id="8" name="Straight Connector 7" descr="HdrLine"/>
          <p:cNvCxnSpPr/>
          <p:nvPr/>
        </p:nvCxnSpPr>
        <p:spPr>
          <a:xfrm>
            <a:off x="879391" y="1219200"/>
            <a:ext cx="10351008" cy="0"/>
          </a:xfrm>
          <a:prstGeom prst="line">
            <a:avLst/>
          </a:prstGeom>
          <a:ln>
            <a:solidFill>
              <a:schemeClr val="bg1">
                <a:lumMod val="85000"/>
              </a:schemeClr>
            </a:solidFill>
          </a:ln>
          <a:effectLst>
            <a:outerShdw blurRad="25400" dist="50800" dir="5400000" algn="ctr" rotWithShape="0">
              <a:schemeClr val="bg1"/>
            </a:outerShdw>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94226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806" y="723461"/>
            <a:ext cx="11273366" cy="515190"/>
          </a:xfrm>
        </p:spPr>
        <p:txBody>
          <a:bodyPr>
            <a:normAutofit/>
          </a:bodyPr>
          <a:lstStyle/>
          <a:p>
            <a:r>
              <a:rPr lang="en-US" dirty="0"/>
              <a:t>Impact of Changing the School Day – Elementary School Employees</a:t>
            </a:r>
          </a:p>
        </p:txBody>
      </p:sp>
      <p:graphicFrame>
        <p:nvGraphicFramePr>
          <p:cNvPr id="4" name="Content Placeholder 3">
            <a:extLst>
              <a:ext uri="{FF2B5EF4-FFF2-40B4-BE49-F238E27FC236}">
                <a16:creationId xmlns:a16="http://schemas.microsoft.com/office/drawing/2014/main" xmlns="" id="{AA61727F-3661-4884-AA70-2BECAC06D3A7}"/>
              </a:ext>
            </a:extLst>
          </p:cNvPr>
          <p:cNvGraphicFramePr>
            <a:graphicFrameLocks noGrp="1"/>
          </p:cNvGraphicFramePr>
          <p:nvPr>
            <p:ph idx="1"/>
            <p:extLst>
              <p:ext uri="{D42A27DB-BD31-4B8C-83A1-F6EECF244321}">
                <p14:modId xmlns:p14="http://schemas.microsoft.com/office/powerpoint/2010/main" val="1043866728"/>
              </p:ext>
            </p:extLst>
          </p:nvPr>
        </p:nvGraphicFramePr>
        <p:xfrm>
          <a:off x="1518699" y="2003729"/>
          <a:ext cx="9175805" cy="4158532"/>
        </p:xfrm>
        <a:graphic>
          <a:graphicData uri="http://schemas.openxmlformats.org/drawingml/2006/chart">
            <c:chart xmlns:c="http://schemas.openxmlformats.org/drawingml/2006/chart" xmlns:r="http://schemas.openxmlformats.org/officeDocument/2006/relationships" r:id="rId2"/>
          </a:graphicData>
        </a:graphic>
      </p:graphicFrame>
      <p:sp>
        <p:nvSpPr>
          <p:cNvPr id="5" name="Content Placeholder 1"/>
          <p:cNvSpPr txBox="1">
            <a:spLocks/>
          </p:cNvSpPr>
          <p:nvPr/>
        </p:nvSpPr>
        <p:spPr>
          <a:xfrm>
            <a:off x="918634" y="1600200"/>
            <a:ext cx="10354733" cy="4340225"/>
          </a:xfrm>
          <a:prstGeom prst="rect">
            <a:avLst/>
          </a:prstGeom>
        </p:spPr>
        <p:txBody>
          <a:bodyPr vert="horz" lIns="0" tIns="0" rIns="0" bIns="0" rtlCol="0">
            <a:normAutofit/>
          </a:bodyPr>
          <a:lstStyle>
            <a:lvl1pPr marL="0" indent="0" algn="l" defTabSz="457200" rtl="0" eaLnBrk="1" latinLnBrk="0" hangingPunct="1">
              <a:spcBef>
                <a:spcPts val="0"/>
              </a:spcBef>
              <a:buClr>
                <a:schemeClr val="accent4"/>
              </a:buClr>
              <a:buSzPct val="90000"/>
              <a:buFont typeface="Wingdings" charset="2"/>
              <a:buNone/>
              <a:defRPr sz="1400" kern="1200">
                <a:solidFill>
                  <a:schemeClr val="tx1">
                    <a:lumMod val="65000"/>
                    <a:lumOff val="35000"/>
                  </a:schemeClr>
                </a:solidFill>
                <a:latin typeface="+mn-lt"/>
                <a:ea typeface="+mn-ea"/>
                <a:cs typeface="Arial" panose="020B0604020202020204" pitchFamily="34" charset="0"/>
              </a:defRPr>
            </a:lvl1pPr>
            <a:lvl2pPr marL="548640" indent="-228600" algn="l" defTabSz="457200" rtl="0" eaLnBrk="1" latinLnBrk="0" hangingPunct="1">
              <a:spcBef>
                <a:spcPts val="200"/>
              </a:spcBef>
              <a:buClr>
                <a:schemeClr val="accent4"/>
              </a:buClr>
              <a:buSzPct val="90000"/>
              <a:buFont typeface="Wingdings" charset="2"/>
              <a:buChar char="§"/>
              <a:defRPr sz="1400" kern="1200">
                <a:solidFill>
                  <a:schemeClr val="tx1">
                    <a:lumMod val="65000"/>
                    <a:lumOff val="35000"/>
                  </a:schemeClr>
                </a:solidFill>
                <a:latin typeface="+mn-lt"/>
                <a:ea typeface="+mn-ea"/>
                <a:cs typeface="Arial" panose="020B0604020202020204" pitchFamily="34" charset="0"/>
              </a:defRPr>
            </a:lvl2pPr>
            <a:lvl3pPr marL="822960" indent="-228600" algn="l" defTabSz="457200" rtl="0" eaLnBrk="1" latinLnBrk="0" hangingPunct="1">
              <a:spcBef>
                <a:spcPts val="200"/>
              </a:spcBef>
              <a:buClr>
                <a:schemeClr val="accent4"/>
              </a:buClr>
              <a:buSzPct val="90000"/>
              <a:buFont typeface="Wingdings" charset="2"/>
              <a:buChar char="§"/>
              <a:defRPr sz="1400" kern="1200">
                <a:solidFill>
                  <a:schemeClr val="tx1">
                    <a:lumMod val="65000"/>
                    <a:lumOff val="35000"/>
                  </a:schemeClr>
                </a:solidFill>
                <a:latin typeface="+mn-lt"/>
                <a:ea typeface="+mn-ea"/>
                <a:cs typeface="Arial" panose="020B0604020202020204" pitchFamily="34" charset="0"/>
              </a:defRPr>
            </a:lvl3pPr>
            <a:lvl4pPr marL="1097280" indent="-228600" algn="l" defTabSz="457200" rtl="0" eaLnBrk="1" latinLnBrk="0" hangingPunct="1">
              <a:spcBef>
                <a:spcPts val="200"/>
              </a:spcBef>
              <a:buClr>
                <a:schemeClr val="accent4"/>
              </a:buClr>
              <a:buSzPct val="90000"/>
              <a:buFont typeface="Wingdings" charset="2"/>
              <a:buChar char="§"/>
              <a:defRPr sz="1400" kern="1200">
                <a:solidFill>
                  <a:schemeClr val="tx1">
                    <a:lumMod val="65000"/>
                    <a:lumOff val="35000"/>
                  </a:schemeClr>
                </a:solidFill>
                <a:latin typeface="+mn-lt"/>
                <a:ea typeface="+mn-ea"/>
                <a:cs typeface="Arial" panose="020B0604020202020204" pitchFamily="34" charset="0"/>
              </a:defRPr>
            </a:lvl4pPr>
            <a:lvl5pPr marL="1371600" indent="-228600" algn="l" defTabSz="457200" rtl="0" eaLnBrk="1" latinLnBrk="0" hangingPunct="1">
              <a:spcBef>
                <a:spcPts val="200"/>
              </a:spcBef>
              <a:buClr>
                <a:schemeClr val="accent4"/>
              </a:buClr>
              <a:buSzPct val="90000"/>
              <a:buFont typeface="Wingdings" charset="2"/>
              <a:buChar char="§"/>
              <a:defRPr sz="1400" kern="1200">
                <a:solidFill>
                  <a:schemeClr val="tx1">
                    <a:lumMod val="65000"/>
                    <a:lumOff val="35000"/>
                  </a:schemeClr>
                </a:solidFill>
                <a:latin typeface="+mn-lt"/>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b="1" dirty="0"/>
              <a:t>If the elementary school day was extended by 30 minutes, what impact would the following changes have on you and your family?  </a:t>
            </a:r>
          </a:p>
        </p:txBody>
      </p:sp>
      <p:sp>
        <p:nvSpPr>
          <p:cNvPr id="7" name="TextBox 6"/>
          <p:cNvSpPr txBox="1"/>
          <p:nvPr/>
        </p:nvSpPr>
        <p:spPr>
          <a:xfrm>
            <a:off x="918634" y="6370169"/>
            <a:ext cx="9955033" cy="276999"/>
          </a:xfrm>
          <a:prstGeom prst="rect">
            <a:avLst/>
          </a:prstGeom>
          <a:noFill/>
        </p:spPr>
        <p:txBody>
          <a:bodyPr wrap="square" rtlCol="0">
            <a:spAutoFit/>
          </a:bodyPr>
          <a:lstStyle/>
          <a:p>
            <a:r>
              <a:rPr lang="en-US" sz="1200" i="1" dirty="0"/>
              <a:t>Note: These questions were only shown to elementary school employees.</a:t>
            </a:r>
          </a:p>
        </p:txBody>
      </p:sp>
      <p:sp>
        <p:nvSpPr>
          <p:cNvPr id="8" name="Slide Number Placeholder 7"/>
          <p:cNvSpPr>
            <a:spLocks noGrp="1"/>
          </p:cNvSpPr>
          <p:nvPr>
            <p:ph type="sldNum" sz="quarter" idx="12"/>
          </p:nvPr>
        </p:nvSpPr>
        <p:spPr/>
        <p:txBody>
          <a:bodyPr/>
          <a:lstStyle/>
          <a:p>
            <a:fld id="{96821CE6-8522-4C96-AF4F-AEA9854986D6}" type="slidenum">
              <a:rPr lang="en-US" smtClean="0"/>
              <a:t>20</a:t>
            </a:fld>
            <a:endParaRPr lang="en-US" dirty="0"/>
          </a:p>
        </p:txBody>
      </p:sp>
    </p:spTree>
    <p:extLst>
      <p:ext uri="{BB962C8B-B14F-4D97-AF65-F5344CB8AC3E}">
        <p14:creationId xmlns:p14="http://schemas.microsoft.com/office/powerpoint/2010/main" val="18458695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Middle School Day</a:t>
            </a:r>
          </a:p>
        </p:txBody>
      </p:sp>
    </p:spTree>
    <p:extLst>
      <p:ext uri="{BB962C8B-B14F-4D97-AF65-F5344CB8AC3E}">
        <p14:creationId xmlns:p14="http://schemas.microsoft.com/office/powerpoint/2010/main" val="1098680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Middle School Factors</a:t>
            </a:r>
            <a:endParaRPr lang="en-IN" dirty="0">
              <a:effectLst/>
            </a:endParaRP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22</a:t>
            </a:fld>
            <a:endParaRPr lang="en-US" dirty="0">
              <a:effectLst/>
            </a:endParaRPr>
          </a:p>
        </p:txBody>
      </p:sp>
      <p:sp>
        <p:nvSpPr>
          <p:cNvPr id="7" name="Content Placeholder 7"/>
          <p:cNvSpPr>
            <a:spLocks noGrp="1"/>
          </p:cNvSpPr>
          <p:nvPr>
            <p:ph sz="half" idx="1"/>
          </p:nvPr>
        </p:nvSpPr>
        <p:spPr>
          <a:xfrm>
            <a:off x="918634" y="1322630"/>
            <a:ext cx="10272281" cy="4388462"/>
          </a:xfrm>
        </p:spPr>
        <p:txBody>
          <a:bodyPr/>
          <a:lstStyle/>
          <a:p>
            <a:r>
              <a:rPr lang="en-US" b="1" dirty="0"/>
              <a:t>Please rank the following factors when considering your preferred school schedule, where Rank 1 is most important and Rank 6 is least important.</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540059098"/>
              </p:ext>
            </p:extLst>
          </p:nvPr>
        </p:nvGraphicFramePr>
        <p:xfrm>
          <a:off x="3708823" y="1806422"/>
          <a:ext cx="7730667" cy="4480560"/>
        </p:xfrm>
        <a:graphic>
          <a:graphicData uri="http://schemas.openxmlformats.org/drawingml/2006/table">
            <a:tbl>
              <a:tblPr firstRow="1" bandRow="1">
                <a:tableStyleId>{5C22544A-7EE6-4342-B048-85BDC9FD1C3A}</a:tableStyleId>
              </a:tblPr>
              <a:tblGrid>
                <a:gridCol w="1716977">
                  <a:extLst>
                    <a:ext uri="{9D8B030D-6E8A-4147-A177-3AD203B41FA5}">
                      <a16:colId xmlns:a16="http://schemas.microsoft.com/office/drawing/2014/main" xmlns="" val="20000"/>
                    </a:ext>
                  </a:extLst>
                </a:gridCol>
                <a:gridCol w="1973242">
                  <a:extLst>
                    <a:ext uri="{9D8B030D-6E8A-4147-A177-3AD203B41FA5}">
                      <a16:colId xmlns:a16="http://schemas.microsoft.com/office/drawing/2014/main" xmlns="" val="1096494139"/>
                    </a:ext>
                  </a:extLst>
                </a:gridCol>
                <a:gridCol w="1973242">
                  <a:extLst>
                    <a:ext uri="{9D8B030D-6E8A-4147-A177-3AD203B41FA5}">
                      <a16:colId xmlns:a16="http://schemas.microsoft.com/office/drawing/2014/main" xmlns="" val="1997239687"/>
                    </a:ext>
                  </a:extLst>
                </a:gridCol>
                <a:gridCol w="2067206">
                  <a:extLst>
                    <a:ext uri="{9D8B030D-6E8A-4147-A177-3AD203B41FA5}">
                      <a16:colId xmlns:a16="http://schemas.microsoft.com/office/drawing/2014/main" xmlns="" val="20001"/>
                    </a:ext>
                  </a:extLst>
                </a:gridCol>
              </a:tblGrid>
              <a:tr h="0">
                <a:tc>
                  <a:txBody>
                    <a:bodyPr/>
                    <a:lstStyle/>
                    <a:p>
                      <a:endParaRPr lang="en-US"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14188"/>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i="0" u="none" strike="noStrike" dirty="0">
                          <a:solidFill>
                            <a:schemeClr val="bg1"/>
                          </a:solidFill>
                          <a:effectLst/>
                          <a:latin typeface="+mn-lt"/>
                        </a:rPr>
                        <a:t>Middle School Students (N=1,746)</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14188"/>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a:t>Middle School Employees (N=279)</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14188"/>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i="0" u="none" strike="noStrike" dirty="0">
                          <a:solidFill>
                            <a:schemeClr val="bg1"/>
                          </a:solidFill>
                          <a:effectLst/>
                          <a:latin typeface="+mn-lt"/>
                        </a:rPr>
                        <a:t>Parents of Current Middle School Students (N=2,961)</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14188"/>
                    </a:solidFill>
                  </a:tcPr>
                </a:tc>
                <a:extLst>
                  <a:ext uri="{0D108BD9-81ED-4DB2-BD59-A6C34878D82A}">
                    <a16:rowId xmlns:a16="http://schemas.microsoft.com/office/drawing/2014/main" xmlns="" val="10000"/>
                  </a:ext>
                </a:extLst>
              </a:tr>
              <a:tr h="0">
                <a:tc>
                  <a:txBody>
                    <a:bodyPr/>
                    <a:lstStyle/>
                    <a:p>
                      <a:pPr algn="l" fontAlgn="b"/>
                      <a:r>
                        <a:rPr lang="en-US" sz="1400" b="0" i="0" u="none" strike="noStrike" dirty="0">
                          <a:solidFill>
                            <a:srgbClr val="000000"/>
                          </a:solidFill>
                          <a:effectLst/>
                          <a:latin typeface="+mn-lt"/>
                        </a:rPr>
                        <a:t>Students’ health and sleep</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i="0" u="none" strike="noStrike" dirty="0">
                          <a:solidFill>
                            <a:srgbClr val="000000"/>
                          </a:solidFill>
                          <a:effectLst/>
                          <a:latin typeface="Calibri" panose="020F0502020204030204" pitchFamily="34" charset="0"/>
                        </a:rPr>
                        <a:t>Rank 1 </a:t>
                      </a:r>
                    </a:p>
                    <a:p>
                      <a:pPr algn="ctr" fontAlgn="b"/>
                      <a:r>
                        <a:rPr lang="en-US" sz="1400" b="0" i="0" u="none" strike="noStrike" dirty="0">
                          <a:solidFill>
                            <a:srgbClr val="000000"/>
                          </a:solidFill>
                          <a:effectLst/>
                          <a:latin typeface="Calibri" panose="020F0502020204030204" pitchFamily="34" charset="0"/>
                        </a:rPr>
                        <a:t>(Weighted Score =</a:t>
                      </a:r>
                      <a:r>
                        <a:rPr lang="en-US" sz="1400" b="0" i="0" u="none" strike="noStrike" baseline="0" dirty="0">
                          <a:solidFill>
                            <a:srgbClr val="000000"/>
                          </a:solidFill>
                          <a:effectLst/>
                          <a:latin typeface="Calibri" panose="020F0502020204030204" pitchFamily="34" charset="0"/>
                        </a:rPr>
                        <a:t> 5,450</a:t>
                      </a:r>
                      <a:r>
                        <a:rPr lang="en-US" sz="1400" b="0" i="0" u="none" strike="noStrike" dirty="0">
                          <a:solidFill>
                            <a:srgbClr val="000000"/>
                          </a:solidFill>
                          <a:effectLst/>
                          <a:latin typeface="Calibri" panose="020F0502020204030204" pitchFamily="34" charset="0"/>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A035"/>
                    </a:solidFill>
                  </a:tcPr>
                </a:tc>
                <a:tc>
                  <a:txBody>
                    <a:bodyPr/>
                    <a:lstStyle/>
                    <a:p>
                      <a:pPr algn="ctr" fontAlgn="b"/>
                      <a:r>
                        <a:rPr lang="en-US" sz="1400" b="1" i="0" u="none" strike="noStrike" dirty="0">
                          <a:solidFill>
                            <a:srgbClr val="000000"/>
                          </a:solidFill>
                          <a:effectLst/>
                          <a:latin typeface="Calibri" panose="020F0502020204030204" pitchFamily="34" charset="0"/>
                        </a:rPr>
                        <a:t>Rank 2</a:t>
                      </a:r>
                    </a:p>
                    <a:p>
                      <a:pPr algn="ctr" fontAlgn="b"/>
                      <a:r>
                        <a:rPr lang="en-US" sz="1400" b="0" i="0" u="none" strike="noStrike" dirty="0">
                          <a:solidFill>
                            <a:srgbClr val="000000"/>
                          </a:solidFill>
                          <a:effectLst/>
                          <a:latin typeface="Calibri" panose="020F0502020204030204" pitchFamily="34" charset="0"/>
                        </a:rPr>
                        <a:t>(Weighted Score = 1,071)</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A035">
                        <a:alpha val="69804"/>
                      </a:srgbClr>
                    </a:solidFill>
                  </a:tcPr>
                </a:tc>
                <a:tc>
                  <a:txBody>
                    <a:bodyPr/>
                    <a:lstStyle/>
                    <a:p>
                      <a:pPr algn="ctr" fontAlgn="b"/>
                      <a:r>
                        <a:rPr lang="en-US" sz="1400" b="1" i="0" u="none" strike="noStrike" dirty="0">
                          <a:solidFill>
                            <a:srgbClr val="000000"/>
                          </a:solidFill>
                          <a:effectLst/>
                          <a:latin typeface="Calibri" panose="020F0502020204030204" pitchFamily="34" charset="0"/>
                        </a:rPr>
                        <a:t>Rank 1 </a:t>
                      </a:r>
                    </a:p>
                    <a:p>
                      <a:pPr algn="ctr" fontAlgn="b"/>
                      <a:r>
                        <a:rPr lang="en-US" sz="1400" b="0" i="0" u="none" strike="noStrike" dirty="0">
                          <a:solidFill>
                            <a:srgbClr val="000000"/>
                          </a:solidFill>
                          <a:effectLst/>
                          <a:latin typeface="Calibri" panose="020F0502020204030204" pitchFamily="34" charset="0"/>
                        </a:rPr>
                        <a:t>(Weighted Score =</a:t>
                      </a:r>
                      <a:r>
                        <a:rPr lang="en-US" sz="1400" b="0" i="0" u="none" strike="noStrike" baseline="0" dirty="0">
                          <a:solidFill>
                            <a:srgbClr val="000000"/>
                          </a:solidFill>
                          <a:effectLst/>
                          <a:latin typeface="Calibri" panose="020F0502020204030204" pitchFamily="34" charset="0"/>
                        </a:rPr>
                        <a:t> 15,870</a:t>
                      </a:r>
                      <a:r>
                        <a:rPr lang="en-US" sz="1400" b="0" i="0" u="none" strike="noStrike" dirty="0">
                          <a:solidFill>
                            <a:srgbClr val="000000"/>
                          </a:solidFill>
                          <a:effectLst/>
                          <a:latin typeface="Calibri" panose="020F0502020204030204" pitchFamily="34" charset="0"/>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A035"/>
                    </a:solidFill>
                  </a:tcPr>
                </a:tc>
                <a:extLst>
                  <a:ext uri="{0D108BD9-81ED-4DB2-BD59-A6C34878D82A}">
                    <a16:rowId xmlns:a16="http://schemas.microsoft.com/office/drawing/2014/main" xmlns="" val="10001"/>
                  </a:ext>
                </a:extLst>
              </a:tr>
              <a:tr h="0">
                <a:tc>
                  <a:txBody>
                    <a:bodyPr/>
                    <a:lstStyle/>
                    <a:p>
                      <a:pPr algn="l" fontAlgn="b"/>
                      <a:r>
                        <a:rPr lang="en-US" sz="1400" b="0" i="0" u="none" strike="noStrike" dirty="0">
                          <a:solidFill>
                            <a:srgbClr val="000000"/>
                          </a:solidFill>
                          <a:effectLst/>
                          <a:latin typeface="+mn-lt"/>
                        </a:rPr>
                        <a:t>Student academic performance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i="0" u="none" strike="noStrike" dirty="0">
                          <a:solidFill>
                            <a:srgbClr val="000000"/>
                          </a:solidFill>
                          <a:effectLst/>
                          <a:latin typeface="Calibri" panose="020F0502020204030204" pitchFamily="34" charset="0"/>
                        </a:rPr>
                        <a:t>Rank 2 </a:t>
                      </a:r>
                    </a:p>
                    <a:p>
                      <a:pPr algn="ctr" fontAlgn="b"/>
                      <a:r>
                        <a:rPr lang="en-US" sz="1400" b="0" i="0" u="none" strike="noStrike" dirty="0">
                          <a:solidFill>
                            <a:srgbClr val="000000"/>
                          </a:solidFill>
                          <a:effectLst/>
                          <a:latin typeface="Calibri" panose="020F0502020204030204" pitchFamily="34" charset="0"/>
                        </a:rPr>
                        <a:t>(Weighted Score = 5,138)</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A035">
                        <a:alpha val="69804"/>
                      </a:srgbClr>
                    </a:solidFill>
                  </a:tcPr>
                </a:tc>
                <a:tc>
                  <a:txBody>
                    <a:bodyPr/>
                    <a:lstStyle/>
                    <a:p>
                      <a:pPr algn="ctr" fontAlgn="b"/>
                      <a:r>
                        <a:rPr lang="en-US" sz="1400" b="1" i="0" u="none" strike="noStrike" dirty="0">
                          <a:solidFill>
                            <a:srgbClr val="000000"/>
                          </a:solidFill>
                          <a:effectLst/>
                          <a:latin typeface="Calibri" panose="020F0502020204030204" pitchFamily="34" charset="0"/>
                        </a:rPr>
                        <a:t>Rank 1</a:t>
                      </a:r>
                    </a:p>
                    <a:p>
                      <a:pPr algn="ctr" fontAlgn="b"/>
                      <a:r>
                        <a:rPr lang="en-US" sz="1400" b="0" i="0" u="none" strike="noStrike" dirty="0">
                          <a:solidFill>
                            <a:srgbClr val="000000"/>
                          </a:solidFill>
                          <a:effectLst/>
                          <a:latin typeface="Calibri" panose="020F0502020204030204" pitchFamily="34" charset="0"/>
                        </a:rPr>
                        <a:t>(Weighted Score = 1,073)</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A035"/>
                    </a:solidFill>
                  </a:tcPr>
                </a:tc>
                <a:tc>
                  <a:txBody>
                    <a:bodyPr/>
                    <a:lstStyle/>
                    <a:p>
                      <a:pPr algn="ctr" fontAlgn="b"/>
                      <a:r>
                        <a:rPr lang="en-US" sz="1400" b="1" i="0" u="none" strike="noStrike" dirty="0">
                          <a:solidFill>
                            <a:srgbClr val="000000"/>
                          </a:solidFill>
                          <a:effectLst/>
                          <a:latin typeface="Calibri" panose="020F0502020204030204" pitchFamily="34" charset="0"/>
                        </a:rPr>
                        <a:t>Rank 2 </a:t>
                      </a:r>
                    </a:p>
                    <a:p>
                      <a:pPr algn="ctr" fontAlgn="b"/>
                      <a:r>
                        <a:rPr lang="en-US" sz="1400" b="0" i="0" u="none" strike="noStrike" dirty="0">
                          <a:solidFill>
                            <a:srgbClr val="000000"/>
                          </a:solidFill>
                          <a:effectLst/>
                          <a:latin typeface="Calibri" panose="020F0502020204030204" pitchFamily="34" charset="0"/>
                        </a:rPr>
                        <a:t>(Weighted Score = 14,513)</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A035">
                        <a:alpha val="69804"/>
                      </a:srgbClr>
                    </a:solidFill>
                  </a:tcPr>
                </a:tc>
                <a:extLst>
                  <a:ext uri="{0D108BD9-81ED-4DB2-BD59-A6C34878D82A}">
                    <a16:rowId xmlns:a16="http://schemas.microsoft.com/office/drawing/2014/main" xmlns="" val="10002"/>
                  </a:ext>
                </a:extLst>
              </a:tr>
              <a:tr h="0">
                <a:tc>
                  <a:txBody>
                    <a:bodyPr/>
                    <a:lstStyle/>
                    <a:p>
                      <a:pPr algn="l" fontAlgn="b"/>
                      <a:r>
                        <a:rPr lang="en-US" sz="1400" b="0" i="0" u="none" strike="noStrike" dirty="0">
                          <a:solidFill>
                            <a:srgbClr val="000000"/>
                          </a:solidFill>
                          <a:effectLst/>
                          <a:latin typeface="+mn-lt"/>
                        </a:rPr>
                        <a:t>Timing of athletics or after-school and extracurricular activities</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i="0" u="none" strike="noStrike" dirty="0">
                          <a:solidFill>
                            <a:srgbClr val="000000"/>
                          </a:solidFill>
                          <a:effectLst/>
                          <a:latin typeface="Calibri" panose="020F0502020204030204" pitchFamily="34" charset="0"/>
                        </a:rPr>
                        <a:t>Rank 3 </a:t>
                      </a:r>
                    </a:p>
                    <a:p>
                      <a:pPr algn="ctr" fontAlgn="b"/>
                      <a:r>
                        <a:rPr lang="en-US" sz="1400" b="0" i="0" u="none" strike="noStrike" dirty="0">
                          <a:solidFill>
                            <a:srgbClr val="000000"/>
                          </a:solidFill>
                          <a:effectLst/>
                          <a:latin typeface="Calibri" panose="020F0502020204030204" pitchFamily="34" charset="0"/>
                        </a:rPr>
                        <a:t>(Weighted Score = 3,622)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AA19">
                        <a:alpha val="69804"/>
                      </a:srgbClr>
                    </a:solidFill>
                  </a:tcPr>
                </a:tc>
                <a:tc>
                  <a:txBody>
                    <a:bodyPr/>
                    <a:lstStyle/>
                    <a:p>
                      <a:pPr algn="ctr" fontAlgn="b"/>
                      <a:r>
                        <a:rPr lang="en-US" sz="1400" b="1" i="0" u="none" strike="noStrike" dirty="0">
                          <a:solidFill>
                            <a:srgbClr val="000000"/>
                          </a:solidFill>
                          <a:effectLst/>
                          <a:latin typeface="Calibri" panose="020F0502020204030204" pitchFamily="34" charset="0"/>
                        </a:rPr>
                        <a:t>Rank 4</a:t>
                      </a:r>
                    </a:p>
                    <a:p>
                      <a:pPr algn="ctr" fontAlgn="b"/>
                      <a:r>
                        <a:rPr lang="en-US" sz="1400" b="0" i="0" u="none" strike="noStrike" dirty="0">
                          <a:solidFill>
                            <a:srgbClr val="000000"/>
                          </a:solidFill>
                          <a:effectLst/>
                          <a:latin typeface="Calibri" panose="020F0502020204030204" pitchFamily="34" charset="0"/>
                        </a:rPr>
                        <a:t>(Weighted Score = 631)</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AA19">
                        <a:alpha val="69804"/>
                      </a:srgbClr>
                    </a:solidFill>
                  </a:tcPr>
                </a:tc>
                <a:tc>
                  <a:txBody>
                    <a:bodyPr/>
                    <a:lstStyle/>
                    <a:p>
                      <a:pPr algn="ctr" fontAlgn="b"/>
                      <a:r>
                        <a:rPr lang="en-US" sz="1400" b="1" i="0" u="none" strike="noStrike" dirty="0">
                          <a:solidFill>
                            <a:srgbClr val="000000"/>
                          </a:solidFill>
                          <a:effectLst/>
                          <a:latin typeface="Calibri" panose="020F0502020204030204" pitchFamily="34" charset="0"/>
                        </a:rPr>
                        <a:t>Rank 3 </a:t>
                      </a:r>
                    </a:p>
                    <a:p>
                      <a:pPr algn="ctr" fontAlgn="b"/>
                      <a:r>
                        <a:rPr lang="en-US" sz="1400" b="0" i="0" u="none" strike="noStrike" dirty="0">
                          <a:solidFill>
                            <a:srgbClr val="000000"/>
                          </a:solidFill>
                          <a:effectLst/>
                          <a:latin typeface="Calibri" panose="020F0502020204030204" pitchFamily="34" charset="0"/>
                        </a:rPr>
                        <a:t>(Weighted Score = 9,402)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A035">
                        <a:alpha val="34902"/>
                      </a:srgbClr>
                    </a:solidFill>
                  </a:tcPr>
                </a:tc>
                <a:extLst>
                  <a:ext uri="{0D108BD9-81ED-4DB2-BD59-A6C34878D82A}">
                    <a16:rowId xmlns:a16="http://schemas.microsoft.com/office/drawing/2014/main" xmlns="" val="10004"/>
                  </a:ext>
                </a:extLst>
              </a:tr>
              <a:tr h="0">
                <a:tc>
                  <a:txBody>
                    <a:bodyPr/>
                    <a:lstStyle/>
                    <a:p>
                      <a:pPr algn="l" fontAlgn="b"/>
                      <a:r>
                        <a:rPr lang="en-US" sz="1400" b="0" i="0" u="none" strike="noStrike" dirty="0">
                          <a:solidFill>
                            <a:srgbClr val="000000"/>
                          </a:solidFill>
                          <a:effectLst/>
                          <a:latin typeface="+mn-lt"/>
                        </a:rPr>
                        <a:t>Availability of transportation other than the bus (carpool, parent, etc.)</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i="0" u="none" strike="noStrike" dirty="0">
                          <a:solidFill>
                            <a:srgbClr val="000000"/>
                          </a:solidFill>
                          <a:effectLst/>
                          <a:latin typeface="Calibri" panose="020F0502020204030204" pitchFamily="34" charset="0"/>
                        </a:rPr>
                        <a:t>Rank 4</a:t>
                      </a:r>
                    </a:p>
                    <a:p>
                      <a:pPr algn="ctr" fontAlgn="b"/>
                      <a:r>
                        <a:rPr lang="en-US" sz="1400" b="0" i="0" u="none" strike="noStrike" dirty="0">
                          <a:solidFill>
                            <a:srgbClr val="000000"/>
                          </a:solidFill>
                          <a:effectLst/>
                          <a:latin typeface="Calibri" panose="020F0502020204030204" pitchFamily="34" charset="0"/>
                        </a:rPr>
                        <a:t>(Weighted Score = 3,250)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AA19"/>
                    </a:solidFill>
                  </a:tcPr>
                </a:tc>
                <a:tc>
                  <a:txBody>
                    <a:bodyPr/>
                    <a:lstStyle/>
                    <a:p>
                      <a:pPr algn="ctr" fontAlgn="b"/>
                      <a:r>
                        <a:rPr lang="en-US" sz="1400" b="1" i="0" u="none" strike="noStrike" dirty="0">
                          <a:solidFill>
                            <a:srgbClr val="000000"/>
                          </a:solidFill>
                          <a:effectLst/>
                          <a:latin typeface="Calibri" panose="020F0502020204030204" pitchFamily="34" charset="0"/>
                        </a:rPr>
                        <a:t>Rank 5</a:t>
                      </a:r>
                    </a:p>
                    <a:p>
                      <a:pPr algn="ctr" fontAlgn="b"/>
                      <a:r>
                        <a:rPr lang="en-US" sz="1400" b="0" i="0" u="none" strike="noStrike" dirty="0">
                          <a:solidFill>
                            <a:srgbClr val="000000"/>
                          </a:solidFill>
                          <a:effectLst/>
                          <a:latin typeface="Calibri" panose="020F0502020204030204" pitchFamily="34" charset="0"/>
                        </a:rPr>
                        <a:t>(Weighted Score = 561)</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AA19"/>
                    </a:solidFill>
                  </a:tcPr>
                </a:tc>
                <a:tc>
                  <a:txBody>
                    <a:bodyPr/>
                    <a:lstStyle/>
                    <a:p>
                      <a:pPr algn="ctr" fontAlgn="b"/>
                      <a:r>
                        <a:rPr lang="en-US" sz="1400" b="1" i="0" u="none" strike="noStrike" dirty="0">
                          <a:solidFill>
                            <a:srgbClr val="000000"/>
                          </a:solidFill>
                          <a:effectLst/>
                          <a:latin typeface="Calibri" panose="020F0502020204030204" pitchFamily="34" charset="0"/>
                        </a:rPr>
                        <a:t>Rank 5</a:t>
                      </a:r>
                    </a:p>
                    <a:p>
                      <a:pPr algn="ctr" fontAlgn="b"/>
                      <a:r>
                        <a:rPr lang="en-US" sz="1400" b="0" i="0" u="none" strike="noStrike" dirty="0">
                          <a:solidFill>
                            <a:srgbClr val="000000"/>
                          </a:solidFill>
                          <a:effectLst/>
                          <a:latin typeface="Calibri" panose="020F0502020204030204" pitchFamily="34" charset="0"/>
                        </a:rPr>
                        <a:t>(Weighted Score = 7,962)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AA19">
                        <a:alpha val="69804"/>
                      </a:srgbClr>
                    </a:solidFill>
                  </a:tcPr>
                </a:tc>
                <a:extLst>
                  <a:ext uri="{0D108BD9-81ED-4DB2-BD59-A6C34878D82A}">
                    <a16:rowId xmlns:a16="http://schemas.microsoft.com/office/drawing/2014/main" xmlns="" val="10005"/>
                  </a:ext>
                </a:extLst>
              </a:tr>
              <a:tr h="0">
                <a:tc>
                  <a:txBody>
                    <a:bodyPr/>
                    <a:lstStyle/>
                    <a:p>
                      <a:pPr algn="l" fontAlgn="b"/>
                      <a:r>
                        <a:rPr lang="en-US" sz="1400" b="0" i="0" u="none" strike="noStrike" dirty="0">
                          <a:solidFill>
                            <a:srgbClr val="000000"/>
                          </a:solidFill>
                          <a:effectLst/>
                          <a:latin typeface="+mn-lt"/>
                        </a:rPr>
                        <a:t>My work schedule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panose="020F0502020204030204" pitchFamily="34" charset="0"/>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i="0" u="none" strike="noStrike" dirty="0">
                          <a:solidFill>
                            <a:srgbClr val="000000"/>
                          </a:solidFill>
                          <a:effectLst/>
                          <a:latin typeface="Calibri" panose="020F0502020204030204" pitchFamily="34" charset="0"/>
                        </a:rPr>
                        <a:t>Rank 3 </a:t>
                      </a:r>
                    </a:p>
                    <a:p>
                      <a:pPr algn="ctr" fontAlgn="b"/>
                      <a:r>
                        <a:rPr lang="en-US" sz="1400" b="0" i="0" u="none" strike="noStrike" dirty="0">
                          <a:solidFill>
                            <a:srgbClr val="000000"/>
                          </a:solidFill>
                          <a:effectLst/>
                          <a:latin typeface="Calibri" panose="020F0502020204030204" pitchFamily="34" charset="0"/>
                        </a:rPr>
                        <a:t>(Weighted Score = 849)</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algn="ctr" fontAlgn="b"/>
                      <a:r>
                        <a:rPr lang="en-US" sz="1400" b="1" i="0" u="none" strike="noStrike" dirty="0">
                          <a:solidFill>
                            <a:srgbClr val="000000"/>
                          </a:solidFill>
                          <a:effectLst/>
                          <a:latin typeface="Calibri" panose="020F0502020204030204" pitchFamily="34" charset="0"/>
                        </a:rPr>
                        <a:t>Rank 4 </a:t>
                      </a:r>
                    </a:p>
                    <a:p>
                      <a:pPr algn="ctr" fontAlgn="b"/>
                      <a:r>
                        <a:rPr lang="en-US" sz="1400" b="0" i="0" u="none" strike="noStrike" dirty="0">
                          <a:solidFill>
                            <a:srgbClr val="000000"/>
                          </a:solidFill>
                          <a:effectLst/>
                          <a:latin typeface="Calibri" panose="020F0502020204030204" pitchFamily="34" charset="0"/>
                        </a:rPr>
                        <a:t>(Weighted Score = 8,621)</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AA19">
                        <a:alpha val="34902"/>
                      </a:srgbClr>
                    </a:solidFill>
                  </a:tcPr>
                </a:tc>
                <a:extLst>
                  <a:ext uri="{0D108BD9-81ED-4DB2-BD59-A6C34878D82A}">
                    <a16:rowId xmlns:a16="http://schemas.microsoft.com/office/drawing/2014/main" xmlns="" val="1435072846"/>
                  </a:ext>
                </a:extLst>
              </a:tr>
              <a:tr h="0">
                <a:tc>
                  <a:txBody>
                    <a:bodyPr/>
                    <a:lstStyle/>
                    <a:p>
                      <a:pPr algn="l" fontAlgn="b"/>
                      <a:r>
                        <a:rPr lang="en-US" sz="1400" b="0" i="0" u="none" strike="noStrike" dirty="0">
                          <a:solidFill>
                            <a:srgbClr val="000000"/>
                          </a:solidFill>
                          <a:effectLst/>
                          <a:latin typeface="+mn-lt"/>
                        </a:rPr>
                        <a:t>Before- and after-school care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panose="020F0502020204030204" pitchFamily="34" charset="0"/>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panose="020F0502020204030204" pitchFamily="34" charset="0"/>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i="0" u="none" strike="noStrike" dirty="0">
                          <a:solidFill>
                            <a:srgbClr val="000000"/>
                          </a:solidFill>
                          <a:effectLst/>
                          <a:latin typeface="Calibri" panose="020F0502020204030204" pitchFamily="34" charset="0"/>
                        </a:rPr>
                        <a:t>Rank 6</a:t>
                      </a:r>
                    </a:p>
                    <a:p>
                      <a:pPr algn="ctr" fontAlgn="b"/>
                      <a:r>
                        <a:rPr lang="en-US" sz="1400" b="0" i="0" u="none" strike="noStrike" dirty="0">
                          <a:solidFill>
                            <a:srgbClr val="000000"/>
                          </a:solidFill>
                          <a:effectLst/>
                          <a:latin typeface="Calibri" panose="020F0502020204030204" pitchFamily="34" charset="0"/>
                        </a:rPr>
                        <a:t>(Weighted Score = 5,813)</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AA19"/>
                    </a:solidFill>
                  </a:tcPr>
                </a:tc>
                <a:extLst>
                  <a:ext uri="{0D108BD9-81ED-4DB2-BD59-A6C34878D82A}">
                    <a16:rowId xmlns:a16="http://schemas.microsoft.com/office/drawing/2014/main" xmlns="" val="39242371"/>
                  </a:ext>
                </a:extLst>
              </a:tr>
            </a:tbl>
          </a:graphicData>
        </a:graphic>
      </p:graphicFrame>
      <p:sp>
        <p:nvSpPr>
          <p:cNvPr id="9" name="Rectangle 8"/>
          <p:cNvSpPr/>
          <p:nvPr/>
        </p:nvSpPr>
        <p:spPr>
          <a:xfrm>
            <a:off x="670059" y="1883154"/>
            <a:ext cx="3079690" cy="3539430"/>
          </a:xfrm>
          <a:prstGeom prst="rect">
            <a:avLst/>
          </a:prstGeom>
        </p:spPr>
        <p:txBody>
          <a:bodyPr wrap="square" anchor="ctr">
            <a:spAutoFit/>
          </a:bodyPr>
          <a:lstStyle/>
          <a:p>
            <a:r>
              <a:rPr lang="en-IN" sz="1400" b="1" dirty="0">
                <a:solidFill>
                  <a:schemeClr val="tx1">
                    <a:lumMod val="65000"/>
                    <a:lumOff val="35000"/>
                  </a:schemeClr>
                </a:solidFill>
                <a:cs typeface="Arial" panose="020B0604020202020204" pitchFamily="34" charset="0"/>
              </a:rPr>
              <a:t>The weighted score is based on how each participant ranked each option. For employees, Rank 1 received 5 points, Rank 2 received 4 points, Rank 3 received 3 points, Rank 4 received 2 points, and Rank 5 received 1 point.</a:t>
            </a:r>
          </a:p>
          <a:p>
            <a:endParaRPr lang="en-IN" sz="1400" b="1" dirty="0">
              <a:solidFill>
                <a:schemeClr val="tx1">
                  <a:lumMod val="65000"/>
                  <a:lumOff val="35000"/>
                </a:schemeClr>
              </a:solidFill>
              <a:cs typeface="Arial" panose="020B0604020202020204" pitchFamily="34" charset="0"/>
            </a:endParaRPr>
          </a:p>
          <a:p>
            <a:r>
              <a:rPr lang="en-IN" sz="1400" b="1" dirty="0">
                <a:solidFill>
                  <a:schemeClr val="tx1">
                    <a:lumMod val="65000"/>
                    <a:lumOff val="35000"/>
                  </a:schemeClr>
                </a:solidFill>
                <a:cs typeface="Arial" panose="020B0604020202020204" pitchFamily="34" charset="0"/>
              </a:rPr>
              <a:t>Students and parents of current students followed a similar pattern, with Rank 1 receiving the most points and the lowest rank receiving the least points. These points were added for each participant group to create an overall rank, with Rank 1 receiving the most points and the lowest rank receiving the least points.</a:t>
            </a:r>
          </a:p>
        </p:txBody>
      </p:sp>
    </p:spTree>
    <p:extLst>
      <p:ext uri="{BB962C8B-B14F-4D97-AF65-F5344CB8AC3E}">
        <p14:creationId xmlns:p14="http://schemas.microsoft.com/office/powerpoint/2010/main" val="2317781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xfrm>
            <a:off x="918634" y="699273"/>
            <a:ext cx="11186280" cy="515190"/>
          </a:xfrm>
          <a:effectLst/>
        </p:spPr>
        <p:txBody>
          <a:bodyPr>
            <a:normAutofit/>
          </a:bodyPr>
          <a:lstStyle/>
          <a:p>
            <a:r>
              <a:rPr lang="en-US" dirty="0">
                <a:effectLst/>
              </a:rPr>
              <a:t>Later School Start Time – Parents of Current Middle School Students </a:t>
            </a:r>
            <a:endParaRPr lang="en-IN" dirty="0">
              <a:effectLst/>
            </a:endParaRPr>
          </a:p>
        </p:txBody>
      </p:sp>
      <p:sp>
        <p:nvSpPr>
          <p:cNvPr id="2" name="Content Placeholder 1"/>
          <p:cNvSpPr>
            <a:spLocks noGrp="1"/>
          </p:cNvSpPr>
          <p:nvPr>
            <p:ph idx="1"/>
          </p:nvPr>
        </p:nvSpPr>
        <p:spPr/>
        <p:txBody>
          <a:bodyPr/>
          <a:lstStyle/>
          <a:p>
            <a:r>
              <a:rPr lang="en-US" b="1" dirty="0"/>
              <a:t>How strongly do you agree or disagree with the following statements about the potential impacts of changing the school start time to 8:30 a.m.? </a:t>
            </a:r>
          </a:p>
          <a:p>
            <a:endParaRPr lang="en-US" b="1" dirty="0"/>
          </a:p>
          <a:p>
            <a:r>
              <a:rPr lang="en-US" b="1" dirty="0"/>
              <a:t>A later school start time could …</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23</a:t>
            </a:fld>
            <a:endParaRPr lang="en-US" dirty="0">
              <a:effectLst/>
            </a:endParaRPr>
          </a:p>
        </p:txBody>
      </p:sp>
      <p:graphicFrame>
        <p:nvGraphicFramePr>
          <p:cNvPr id="7" name="ChartObject"/>
          <p:cNvGraphicFramePr/>
          <p:nvPr>
            <p:extLst>
              <p:ext uri="{D42A27DB-BD31-4B8C-83A1-F6EECF244321}">
                <p14:modId xmlns:p14="http://schemas.microsoft.com/office/powerpoint/2010/main" val="693581747"/>
              </p:ext>
            </p:extLst>
          </p:nvPr>
        </p:nvGraphicFramePr>
        <p:xfrm>
          <a:off x="1524000" y="2452254"/>
          <a:ext cx="9144000" cy="3873907"/>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918633" y="6370169"/>
            <a:ext cx="9749367" cy="276999"/>
          </a:xfrm>
          <a:prstGeom prst="rect">
            <a:avLst/>
          </a:prstGeom>
        </p:spPr>
        <p:txBody>
          <a:bodyPr wrap="square">
            <a:spAutoFit/>
          </a:bodyPr>
          <a:lstStyle/>
          <a:p>
            <a:r>
              <a:rPr lang="en-US" sz="1200" i="1" dirty="0"/>
              <a:t>Note: Only parents with a child or children in a Naperville 203 middle school answered these questions.</a:t>
            </a:r>
          </a:p>
        </p:txBody>
      </p:sp>
    </p:spTree>
    <p:extLst>
      <p:ext uri="{BB962C8B-B14F-4D97-AF65-F5344CB8AC3E}">
        <p14:creationId xmlns:p14="http://schemas.microsoft.com/office/powerpoint/2010/main" val="30578884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Later School Start Time – Middle School Students </a:t>
            </a:r>
            <a:endParaRPr lang="en-IN" dirty="0">
              <a:effectLst/>
            </a:endParaRPr>
          </a:p>
        </p:txBody>
      </p:sp>
      <p:sp>
        <p:nvSpPr>
          <p:cNvPr id="2" name="Content Placeholder 1"/>
          <p:cNvSpPr>
            <a:spLocks noGrp="1"/>
          </p:cNvSpPr>
          <p:nvPr>
            <p:ph idx="1"/>
          </p:nvPr>
        </p:nvSpPr>
        <p:spPr/>
        <p:txBody>
          <a:bodyPr/>
          <a:lstStyle/>
          <a:p>
            <a:r>
              <a:rPr lang="en-US" b="1" dirty="0"/>
              <a:t>How strongly do you agree or disagree with the following statements about the potential impacts of changing the current school start time to 8:30 a.m.?</a:t>
            </a:r>
          </a:p>
          <a:p>
            <a:endParaRPr lang="en-US" b="1" dirty="0"/>
          </a:p>
          <a:p>
            <a:r>
              <a:rPr lang="en-US" b="1" dirty="0"/>
              <a:t>A later school start time could …</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24</a:t>
            </a:fld>
            <a:endParaRPr lang="en-US" dirty="0">
              <a:effectLst/>
            </a:endParaRPr>
          </a:p>
        </p:txBody>
      </p:sp>
      <p:graphicFrame>
        <p:nvGraphicFramePr>
          <p:cNvPr id="7" name="ChartObject"/>
          <p:cNvGraphicFramePr/>
          <p:nvPr>
            <p:extLst>
              <p:ext uri="{D42A27DB-BD31-4B8C-83A1-F6EECF244321}">
                <p14:modId xmlns:p14="http://schemas.microsoft.com/office/powerpoint/2010/main" val="2019347255"/>
              </p:ext>
            </p:extLst>
          </p:nvPr>
        </p:nvGraphicFramePr>
        <p:xfrm>
          <a:off x="1524000" y="2452254"/>
          <a:ext cx="9144000" cy="3873908"/>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918634" y="6356211"/>
            <a:ext cx="9708543" cy="276999"/>
          </a:xfrm>
          <a:prstGeom prst="rect">
            <a:avLst/>
          </a:prstGeom>
          <a:noFill/>
        </p:spPr>
        <p:txBody>
          <a:bodyPr wrap="square" rtlCol="0">
            <a:spAutoFit/>
          </a:bodyPr>
          <a:lstStyle/>
          <a:p>
            <a:r>
              <a:rPr lang="en-US" sz="1200" i="1" dirty="0"/>
              <a:t>Note: Only middle school students answered these questions.</a:t>
            </a:r>
          </a:p>
        </p:txBody>
      </p:sp>
    </p:spTree>
    <p:extLst>
      <p:ext uri="{BB962C8B-B14F-4D97-AF65-F5344CB8AC3E}">
        <p14:creationId xmlns:p14="http://schemas.microsoft.com/office/powerpoint/2010/main" val="8163525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Later School Start Time – Middle School Employees</a:t>
            </a:r>
            <a:endParaRPr lang="en-IN" dirty="0">
              <a:effectLst/>
            </a:endParaRPr>
          </a:p>
        </p:txBody>
      </p:sp>
      <p:sp>
        <p:nvSpPr>
          <p:cNvPr id="2" name="Content Placeholder 1"/>
          <p:cNvSpPr>
            <a:spLocks noGrp="1"/>
          </p:cNvSpPr>
          <p:nvPr>
            <p:ph idx="1"/>
          </p:nvPr>
        </p:nvSpPr>
        <p:spPr/>
        <p:txBody>
          <a:bodyPr/>
          <a:lstStyle/>
          <a:p>
            <a:r>
              <a:rPr lang="en-US" b="1" dirty="0"/>
              <a:t>How strongly do you agree or disagree with the following statements about the potential impacts of changing the school start time to 8:30 a.m.? </a:t>
            </a:r>
          </a:p>
          <a:p>
            <a:endParaRPr lang="en-US" b="1" dirty="0"/>
          </a:p>
          <a:p>
            <a:r>
              <a:rPr lang="en-US" b="1" dirty="0"/>
              <a:t>A later school start time could …</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25</a:t>
            </a:fld>
            <a:endParaRPr lang="en-US" dirty="0">
              <a:effectLst/>
            </a:endParaRPr>
          </a:p>
        </p:txBody>
      </p:sp>
      <p:graphicFrame>
        <p:nvGraphicFramePr>
          <p:cNvPr id="7" name="ChartObject"/>
          <p:cNvGraphicFramePr/>
          <p:nvPr>
            <p:extLst>
              <p:ext uri="{D42A27DB-BD31-4B8C-83A1-F6EECF244321}">
                <p14:modId xmlns:p14="http://schemas.microsoft.com/office/powerpoint/2010/main" val="3085308875"/>
              </p:ext>
            </p:extLst>
          </p:nvPr>
        </p:nvGraphicFramePr>
        <p:xfrm>
          <a:off x="1066800" y="2473036"/>
          <a:ext cx="9144000" cy="3853126"/>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918634" y="6414286"/>
            <a:ext cx="9811910" cy="276999"/>
          </a:xfrm>
          <a:prstGeom prst="rect">
            <a:avLst/>
          </a:prstGeom>
          <a:noFill/>
        </p:spPr>
        <p:txBody>
          <a:bodyPr wrap="square" rtlCol="0">
            <a:spAutoFit/>
          </a:bodyPr>
          <a:lstStyle/>
          <a:p>
            <a:r>
              <a:rPr lang="en-US" sz="1200" i="1" dirty="0"/>
              <a:t>Note: Only middle school employees answered these questions.</a:t>
            </a:r>
          </a:p>
        </p:txBody>
      </p:sp>
    </p:spTree>
    <p:extLst>
      <p:ext uri="{BB962C8B-B14F-4D97-AF65-F5344CB8AC3E}">
        <p14:creationId xmlns:p14="http://schemas.microsoft.com/office/powerpoint/2010/main" val="3944822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xfrm>
            <a:off x="918634" y="699273"/>
            <a:ext cx="11149995" cy="515190"/>
          </a:xfrm>
          <a:effectLst/>
        </p:spPr>
        <p:txBody>
          <a:bodyPr>
            <a:normAutofit/>
          </a:bodyPr>
          <a:lstStyle/>
          <a:p>
            <a:r>
              <a:rPr lang="en-US" dirty="0">
                <a:effectLst/>
              </a:rPr>
              <a:t>Later School End Time – Parents of Current Middle School Students </a:t>
            </a:r>
            <a:endParaRPr lang="en-IN" dirty="0">
              <a:effectLst/>
            </a:endParaRPr>
          </a:p>
        </p:txBody>
      </p:sp>
      <p:sp>
        <p:nvSpPr>
          <p:cNvPr id="2" name="Content Placeholder 1"/>
          <p:cNvSpPr>
            <a:spLocks noGrp="1"/>
          </p:cNvSpPr>
          <p:nvPr>
            <p:ph idx="1"/>
          </p:nvPr>
        </p:nvSpPr>
        <p:spPr/>
        <p:txBody>
          <a:bodyPr/>
          <a:lstStyle/>
          <a:p>
            <a:r>
              <a:rPr lang="en-US" b="1" dirty="0"/>
              <a:t>Starting the middle school day at 8:30 a.m. may require the school day to end later. How strongly do you agree or disagree with the following statements about the potential impacts of changing the current end time? </a:t>
            </a:r>
          </a:p>
          <a:p>
            <a:endParaRPr lang="en-US" b="1" dirty="0"/>
          </a:p>
          <a:p>
            <a:r>
              <a:rPr lang="en-US" b="1" dirty="0"/>
              <a:t>A later school end time could … </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26</a:t>
            </a:fld>
            <a:endParaRPr lang="en-US" dirty="0">
              <a:effectLst/>
            </a:endParaRPr>
          </a:p>
        </p:txBody>
      </p:sp>
      <p:graphicFrame>
        <p:nvGraphicFramePr>
          <p:cNvPr id="9" name="ChartObject"/>
          <p:cNvGraphicFramePr/>
          <p:nvPr>
            <p:extLst>
              <p:ext uri="{D42A27DB-BD31-4B8C-83A1-F6EECF244321}">
                <p14:modId xmlns:p14="http://schemas.microsoft.com/office/powerpoint/2010/main" val="1054884615"/>
              </p:ext>
            </p:extLst>
          </p:nvPr>
        </p:nvGraphicFramePr>
        <p:xfrm>
          <a:off x="1524000" y="2462644"/>
          <a:ext cx="9144000" cy="3907525"/>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918633" y="6370169"/>
            <a:ext cx="9749367" cy="461665"/>
          </a:xfrm>
          <a:prstGeom prst="rect">
            <a:avLst/>
          </a:prstGeom>
        </p:spPr>
        <p:txBody>
          <a:bodyPr wrap="square">
            <a:spAutoFit/>
          </a:bodyPr>
          <a:lstStyle/>
          <a:p>
            <a:r>
              <a:rPr lang="en-US" sz="1200" i="1" dirty="0"/>
              <a:t>* For these items, disagreement is considered positive and agreement is considered negative.</a:t>
            </a:r>
          </a:p>
          <a:p>
            <a:r>
              <a:rPr lang="en-US" sz="1200" i="1" dirty="0"/>
              <a:t>Note: Only parents with a child or children in a Naperville 203 middle school answered these questions.</a:t>
            </a:r>
          </a:p>
        </p:txBody>
      </p:sp>
    </p:spTree>
    <p:extLst>
      <p:ext uri="{BB962C8B-B14F-4D97-AF65-F5344CB8AC3E}">
        <p14:creationId xmlns:p14="http://schemas.microsoft.com/office/powerpoint/2010/main" val="39416326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Later School End Time – Middle School Students </a:t>
            </a:r>
            <a:endParaRPr lang="en-IN" dirty="0">
              <a:effectLst/>
            </a:endParaRPr>
          </a:p>
        </p:txBody>
      </p:sp>
      <p:sp>
        <p:nvSpPr>
          <p:cNvPr id="2" name="Content Placeholder 1"/>
          <p:cNvSpPr>
            <a:spLocks noGrp="1"/>
          </p:cNvSpPr>
          <p:nvPr>
            <p:ph idx="1"/>
          </p:nvPr>
        </p:nvSpPr>
        <p:spPr/>
        <p:txBody>
          <a:bodyPr/>
          <a:lstStyle/>
          <a:p>
            <a:r>
              <a:rPr lang="en-US" b="1" dirty="0"/>
              <a:t>Starting at 8:30 a.m. may require the school day to end later. How strongly do you agree or disagree with the following statements about the potential impacts of changing the current end time? </a:t>
            </a:r>
          </a:p>
          <a:p>
            <a:endParaRPr lang="en-US" b="1" dirty="0"/>
          </a:p>
          <a:p>
            <a:r>
              <a:rPr lang="en-US" b="1" dirty="0"/>
              <a:t>A later school end time could …</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27</a:t>
            </a:fld>
            <a:endParaRPr lang="en-US" dirty="0">
              <a:effectLst/>
            </a:endParaRPr>
          </a:p>
        </p:txBody>
      </p:sp>
      <p:graphicFrame>
        <p:nvGraphicFramePr>
          <p:cNvPr id="7" name="ChartObject"/>
          <p:cNvGraphicFramePr/>
          <p:nvPr>
            <p:extLst>
              <p:ext uri="{D42A27DB-BD31-4B8C-83A1-F6EECF244321}">
                <p14:modId xmlns:p14="http://schemas.microsoft.com/office/powerpoint/2010/main" val="3684337962"/>
              </p:ext>
            </p:extLst>
          </p:nvPr>
        </p:nvGraphicFramePr>
        <p:xfrm>
          <a:off x="1524000" y="2441864"/>
          <a:ext cx="9144000" cy="391434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918634" y="6356211"/>
            <a:ext cx="9708543" cy="461665"/>
          </a:xfrm>
          <a:prstGeom prst="rect">
            <a:avLst/>
          </a:prstGeom>
          <a:noFill/>
        </p:spPr>
        <p:txBody>
          <a:bodyPr wrap="square" rtlCol="0">
            <a:spAutoFit/>
          </a:bodyPr>
          <a:lstStyle/>
          <a:p>
            <a:r>
              <a:rPr lang="en-US" sz="1200" i="1" dirty="0"/>
              <a:t>* For these items, disagreement is considered positive and agreement is considered negative.</a:t>
            </a:r>
          </a:p>
          <a:p>
            <a:r>
              <a:rPr lang="en-US" sz="1200" i="1" dirty="0"/>
              <a:t>Note: Only middle school students answered these questions.</a:t>
            </a:r>
          </a:p>
        </p:txBody>
      </p:sp>
    </p:spTree>
    <p:extLst>
      <p:ext uri="{BB962C8B-B14F-4D97-AF65-F5344CB8AC3E}">
        <p14:creationId xmlns:p14="http://schemas.microsoft.com/office/powerpoint/2010/main" val="1100431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Later School End Time – Middle School Employees</a:t>
            </a:r>
            <a:endParaRPr lang="en-IN" dirty="0">
              <a:effectLst/>
            </a:endParaRPr>
          </a:p>
        </p:txBody>
      </p:sp>
      <p:sp>
        <p:nvSpPr>
          <p:cNvPr id="2" name="Content Placeholder 1"/>
          <p:cNvSpPr>
            <a:spLocks noGrp="1"/>
          </p:cNvSpPr>
          <p:nvPr>
            <p:ph idx="1"/>
          </p:nvPr>
        </p:nvSpPr>
        <p:spPr/>
        <p:txBody>
          <a:bodyPr/>
          <a:lstStyle/>
          <a:p>
            <a:r>
              <a:rPr lang="en-US" b="1" dirty="0"/>
              <a:t>Starting the middle school day at 8:30 a.m. may require the school day to end later. How strongly do you agree or disagree with the following statements about the potential impacts of changing the current end time? </a:t>
            </a:r>
          </a:p>
          <a:p>
            <a:endParaRPr lang="en-US" b="1" dirty="0"/>
          </a:p>
          <a:p>
            <a:r>
              <a:rPr lang="en-US" b="1" dirty="0"/>
              <a:t>A later school end time could …</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28</a:t>
            </a:fld>
            <a:endParaRPr lang="en-US" dirty="0">
              <a:effectLst/>
            </a:endParaRPr>
          </a:p>
        </p:txBody>
      </p:sp>
      <p:graphicFrame>
        <p:nvGraphicFramePr>
          <p:cNvPr id="9" name="ChartObject"/>
          <p:cNvGraphicFramePr/>
          <p:nvPr>
            <p:extLst>
              <p:ext uri="{D42A27DB-BD31-4B8C-83A1-F6EECF244321}">
                <p14:modId xmlns:p14="http://schemas.microsoft.com/office/powerpoint/2010/main" val="2254814961"/>
              </p:ext>
            </p:extLst>
          </p:nvPr>
        </p:nvGraphicFramePr>
        <p:xfrm>
          <a:off x="1524000" y="2441864"/>
          <a:ext cx="9144000" cy="3884298"/>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974292" y="6338499"/>
            <a:ext cx="6096000" cy="461665"/>
          </a:xfrm>
          <a:prstGeom prst="rect">
            <a:avLst/>
          </a:prstGeom>
        </p:spPr>
        <p:txBody>
          <a:bodyPr>
            <a:spAutoFit/>
          </a:bodyPr>
          <a:lstStyle/>
          <a:p>
            <a:r>
              <a:rPr lang="en-US" sz="1200" i="1" dirty="0"/>
              <a:t>* For these items, disagreement is considered positive and agreement is considered negative.</a:t>
            </a:r>
          </a:p>
          <a:p>
            <a:r>
              <a:rPr lang="en-US" sz="1200" i="1" dirty="0"/>
              <a:t>Note: Only middle school employees answered these questions.</a:t>
            </a:r>
          </a:p>
        </p:txBody>
      </p:sp>
    </p:spTree>
    <p:extLst>
      <p:ext uri="{BB962C8B-B14F-4D97-AF65-F5344CB8AC3E}">
        <p14:creationId xmlns:p14="http://schemas.microsoft.com/office/powerpoint/2010/main" val="2824340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Increasing Middle School Instructional Time – Employees </a:t>
            </a:r>
            <a:endParaRPr lang="en-IN" dirty="0">
              <a:effectLst/>
            </a:endParaRPr>
          </a:p>
        </p:txBody>
      </p:sp>
      <p:sp>
        <p:nvSpPr>
          <p:cNvPr id="2" name="Content Placeholder 1"/>
          <p:cNvSpPr>
            <a:spLocks noGrp="1"/>
          </p:cNvSpPr>
          <p:nvPr>
            <p:ph idx="1"/>
          </p:nvPr>
        </p:nvSpPr>
        <p:spPr/>
        <p:txBody>
          <a:bodyPr/>
          <a:lstStyle/>
          <a:p>
            <a:r>
              <a:rPr lang="en-US" b="1" dirty="0"/>
              <a:t>How strongly do you support or oppose the following options for starting the middle school day at 8:30 a.m. and increasing instructional time?</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29</a:t>
            </a:fld>
            <a:endParaRPr lang="en-US" dirty="0">
              <a:effectLst/>
            </a:endParaRPr>
          </a:p>
        </p:txBody>
      </p:sp>
      <p:graphicFrame>
        <p:nvGraphicFramePr>
          <p:cNvPr id="7" name="ChartObject"/>
          <p:cNvGraphicFramePr/>
          <p:nvPr>
            <p:extLst>
              <p:ext uri="{D42A27DB-BD31-4B8C-83A1-F6EECF244321}">
                <p14:modId xmlns:p14="http://schemas.microsoft.com/office/powerpoint/2010/main" val="3311789414"/>
              </p:ext>
            </p:extLst>
          </p:nvPr>
        </p:nvGraphicFramePr>
        <p:xfrm>
          <a:off x="1524000" y="190500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36806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Details of the Study</a:t>
            </a:r>
            <a:endParaRPr lang="en-IN" dirty="0">
              <a:effectLst/>
            </a:endParaRPr>
          </a:p>
        </p:txBody>
      </p:sp>
      <p:sp>
        <p:nvSpPr>
          <p:cNvPr id="6" name="Content Placeholder 5"/>
          <p:cNvSpPr>
            <a:spLocks noGrp="1"/>
          </p:cNvSpPr>
          <p:nvPr>
            <p:ph sz="half" idx="1"/>
          </p:nvPr>
        </p:nvSpPr>
        <p:spPr>
          <a:xfrm>
            <a:off x="918633" y="1600200"/>
            <a:ext cx="10311766" cy="4340225"/>
          </a:xfrm>
        </p:spPr>
        <p:txBody>
          <a:bodyPr/>
          <a:lstStyle/>
          <a:p>
            <a:r>
              <a:rPr lang="en-US" dirty="0"/>
              <a:t>Before the survey launched, the district posted a link on its website to promote the survey.</a:t>
            </a:r>
          </a:p>
          <a:p>
            <a:endParaRPr lang="en-US" dirty="0"/>
          </a:p>
          <a:p>
            <a:r>
              <a:rPr lang="en-US" dirty="0"/>
              <a:t>K12 </a:t>
            </a:r>
            <a:r>
              <a:rPr lang="en-US" i="1" dirty="0"/>
              <a:t>Insight</a:t>
            </a:r>
            <a:r>
              <a:rPr lang="en-US" dirty="0"/>
              <a:t> emailed individual invitations with survey links to parents, staff members, and students. Parents and community members also could access the survey via a public link on the district’s website, or by requesting an access link from K12 </a:t>
            </a:r>
            <a:r>
              <a:rPr lang="en-US" i="1" dirty="0"/>
              <a:t>Insight</a:t>
            </a:r>
            <a:r>
              <a:rPr lang="en-US" dirty="0"/>
              <a:t> via email. Paper surveys were available on request, but none were requested.</a:t>
            </a:r>
          </a:p>
          <a:p>
            <a:endParaRPr lang="en-US" dirty="0"/>
          </a:p>
          <a:p>
            <a:r>
              <a:rPr lang="en-US" dirty="0"/>
              <a:t>The survey was open from Oct. 4–18.</a:t>
            </a:r>
            <a:endParaRPr lang="en-US" b="1" dirty="0"/>
          </a:p>
          <a:p>
            <a:r>
              <a:rPr lang="en-US" dirty="0"/>
              <a:t> </a:t>
            </a:r>
          </a:p>
          <a:p>
            <a:r>
              <a:rPr lang="en-US" dirty="0"/>
              <a:t>Participants learned about the survey via business card magnets, flyers (in English and Spanish), a letter to community leaders, a letter to principals, a news brief, and a Q&amp;A for the district website. Reminders were sent Oct. 10, 14, and 17 for parents/community members, and Oct. 11 and 17 for staff and students. </a:t>
            </a:r>
          </a:p>
          <a:p>
            <a:endParaRPr lang="en-US" dirty="0"/>
          </a:p>
          <a:p>
            <a:r>
              <a:rPr lang="en-US" dirty="0"/>
              <a:t>The survey was available in Spanish and Chinese (Simplified) for parents and community members.</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3</a:t>
            </a:fld>
            <a:endParaRPr lang="en-US" dirty="0">
              <a:effectLst/>
            </a:endParaRPr>
          </a:p>
        </p:txBody>
      </p:sp>
      <p:cxnSp>
        <p:nvCxnSpPr>
          <p:cNvPr id="8" name="Straight Connector 7" descr="HdrLine"/>
          <p:cNvCxnSpPr/>
          <p:nvPr/>
        </p:nvCxnSpPr>
        <p:spPr>
          <a:xfrm>
            <a:off x="879391" y="1219200"/>
            <a:ext cx="10351008" cy="0"/>
          </a:xfrm>
          <a:prstGeom prst="line">
            <a:avLst/>
          </a:prstGeom>
          <a:ln>
            <a:solidFill>
              <a:schemeClr val="bg1">
                <a:lumMod val="85000"/>
              </a:schemeClr>
            </a:solidFill>
          </a:ln>
          <a:effectLst>
            <a:outerShdw blurRad="25400" dist="50800" dir="5400000" algn="ctr" rotWithShape="0">
              <a:schemeClr val="bg1"/>
            </a:outerShdw>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998978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Support for Later Middle School Start Time</a:t>
            </a:r>
            <a:endParaRPr lang="en-IN" dirty="0">
              <a:effectLst/>
            </a:endParaRPr>
          </a:p>
        </p:txBody>
      </p:sp>
      <p:sp>
        <p:nvSpPr>
          <p:cNvPr id="2" name="Content Placeholder 1"/>
          <p:cNvSpPr>
            <a:spLocks noGrp="1"/>
          </p:cNvSpPr>
          <p:nvPr>
            <p:ph idx="1"/>
          </p:nvPr>
        </p:nvSpPr>
        <p:spPr/>
        <p:txBody>
          <a:bodyPr/>
          <a:lstStyle/>
          <a:p>
            <a:r>
              <a:rPr lang="en-IN" b="1" dirty="0"/>
              <a:t> How strongly do you support or oppose moving the middle school start time to 8:30 a.m.?</a:t>
            </a:r>
          </a:p>
          <a:p>
            <a:endParaRPr lang="en-US" b="1" dirty="0"/>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30</a:t>
            </a:fld>
            <a:endParaRPr lang="en-US" dirty="0">
              <a:effectLst/>
            </a:endParaRPr>
          </a:p>
        </p:txBody>
      </p:sp>
      <p:graphicFrame>
        <p:nvGraphicFramePr>
          <p:cNvPr id="7" name="Chart 6"/>
          <p:cNvGraphicFramePr/>
          <p:nvPr>
            <p:extLst>
              <p:ext uri="{D42A27DB-BD31-4B8C-83A1-F6EECF244321}">
                <p14:modId xmlns:p14="http://schemas.microsoft.com/office/powerpoint/2010/main" val="442092610"/>
              </p:ext>
            </p:extLst>
          </p:nvPr>
        </p:nvGraphicFramePr>
        <p:xfrm>
          <a:off x="1066800" y="1924334"/>
          <a:ext cx="10058400" cy="43809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912817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normAutofit/>
          </a:bodyPr>
          <a:lstStyle/>
          <a:p>
            <a:r>
              <a:rPr lang="en-US" dirty="0">
                <a:effectLst/>
              </a:rPr>
              <a:t>Impact of Changing School Times –Parents of Current Middle School Students</a:t>
            </a:r>
            <a:endParaRPr lang="en-IN" dirty="0">
              <a:effectLst/>
            </a:endParaRPr>
          </a:p>
        </p:txBody>
      </p:sp>
      <p:graphicFrame>
        <p:nvGraphicFramePr>
          <p:cNvPr id="15" name="Content Placeholder 14"/>
          <p:cNvGraphicFramePr>
            <a:graphicFrameLocks noGrp="1"/>
          </p:cNvGraphicFramePr>
          <p:nvPr>
            <p:ph idx="1"/>
            <p:extLst>
              <p:ext uri="{D42A27DB-BD31-4B8C-83A1-F6EECF244321}">
                <p14:modId xmlns:p14="http://schemas.microsoft.com/office/powerpoint/2010/main" val="3413096844"/>
              </p:ext>
            </p:extLst>
          </p:nvPr>
        </p:nvGraphicFramePr>
        <p:xfrm>
          <a:off x="919163" y="2033588"/>
          <a:ext cx="10353675" cy="3906837"/>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31</a:t>
            </a:fld>
            <a:endParaRPr lang="en-US" dirty="0">
              <a:effectLst/>
            </a:endParaRPr>
          </a:p>
        </p:txBody>
      </p:sp>
      <p:sp>
        <p:nvSpPr>
          <p:cNvPr id="2" name="TextBox 1"/>
          <p:cNvSpPr txBox="1"/>
          <p:nvPr/>
        </p:nvSpPr>
        <p:spPr>
          <a:xfrm>
            <a:off x="918634" y="6370169"/>
            <a:ext cx="9621078" cy="276999"/>
          </a:xfrm>
          <a:prstGeom prst="rect">
            <a:avLst/>
          </a:prstGeom>
          <a:noFill/>
        </p:spPr>
        <p:txBody>
          <a:bodyPr wrap="square" rtlCol="0">
            <a:spAutoFit/>
          </a:bodyPr>
          <a:lstStyle/>
          <a:p>
            <a:r>
              <a:rPr lang="en-US" sz="1200" i="1" dirty="0"/>
              <a:t>Note: Only parents with a child or children in a Naperville 203 middle school answered these questions.</a:t>
            </a:r>
          </a:p>
        </p:txBody>
      </p:sp>
    </p:spTree>
    <p:extLst>
      <p:ext uri="{BB962C8B-B14F-4D97-AF65-F5344CB8AC3E}">
        <p14:creationId xmlns:p14="http://schemas.microsoft.com/office/powerpoint/2010/main" val="23017938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High School Day</a:t>
            </a:r>
          </a:p>
        </p:txBody>
      </p:sp>
    </p:spTree>
    <p:extLst>
      <p:ext uri="{BB962C8B-B14F-4D97-AF65-F5344CB8AC3E}">
        <p14:creationId xmlns:p14="http://schemas.microsoft.com/office/powerpoint/2010/main" val="828889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High School Factors</a:t>
            </a:r>
            <a:endParaRPr lang="en-IN" dirty="0">
              <a:effectLst/>
            </a:endParaRP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33</a:t>
            </a:fld>
            <a:endParaRPr lang="en-US" dirty="0">
              <a:effectLst/>
            </a:endParaRPr>
          </a:p>
        </p:txBody>
      </p:sp>
      <p:sp>
        <p:nvSpPr>
          <p:cNvPr id="6" name="Content Placeholder 7"/>
          <p:cNvSpPr>
            <a:spLocks noGrp="1"/>
          </p:cNvSpPr>
          <p:nvPr>
            <p:ph sz="half" idx="1"/>
          </p:nvPr>
        </p:nvSpPr>
        <p:spPr>
          <a:xfrm>
            <a:off x="918634" y="1367195"/>
            <a:ext cx="10272281" cy="4388462"/>
          </a:xfrm>
        </p:spPr>
        <p:txBody>
          <a:bodyPr/>
          <a:lstStyle/>
          <a:p>
            <a:r>
              <a:rPr lang="en-US" b="1" dirty="0"/>
              <a:t>Please rank the following factors when considering your preferred school schedule, where Rank 1 is most important and Rank 7 is least important.</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331758557"/>
              </p:ext>
            </p:extLst>
          </p:nvPr>
        </p:nvGraphicFramePr>
        <p:xfrm>
          <a:off x="3656574" y="1708414"/>
          <a:ext cx="8252396" cy="4572000"/>
        </p:xfrm>
        <a:graphic>
          <a:graphicData uri="http://schemas.openxmlformats.org/drawingml/2006/table">
            <a:tbl>
              <a:tblPr firstRow="1" bandRow="1">
                <a:tableStyleId>{5C22544A-7EE6-4342-B048-85BDC9FD1C3A}</a:tableStyleId>
              </a:tblPr>
              <a:tblGrid>
                <a:gridCol w="2250653">
                  <a:extLst>
                    <a:ext uri="{9D8B030D-6E8A-4147-A177-3AD203B41FA5}">
                      <a16:colId xmlns:a16="http://schemas.microsoft.com/office/drawing/2014/main" xmlns="" val="20000"/>
                    </a:ext>
                  </a:extLst>
                </a:gridCol>
                <a:gridCol w="1969322">
                  <a:extLst>
                    <a:ext uri="{9D8B030D-6E8A-4147-A177-3AD203B41FA5}">
                      <a16:colId xmlns:a16="http://schemas.microsoft.com/office/drawing/2014/main" xmlns="" val="1364334266"/>
                    </a:ext>
                  </a:extLst>
                </a:gridCol>
                <a:gridCol w="1969322">
                  <a:extLst>
                    <a:ext uri="{9D8B030D-6E8A-4147-A177-3AD203B41FA5}">
                      <a16:colId xmlns:a16="http://schemas.microsoft.com/office/drawing/2014/main" xmlns="" val="1997239687"/>
                    </a:ext>
                  </a:extLst>
                </a:gridCol>
                <a:gridCol w="2063099">
                  <a:extLst>
                    <a:ext uri="{9D8B030D-6E8A-4147-A177-3AD203B41FA5}">
                      <a16:colId xmlns:a16="http://schemas.microsoft.com/office/drawing/2014/main" xmlns="" val="20001"/>
                    </a:ext>
                  </a:extLst>
                </a:gridCol>
              </a:tblGrid>
              <a:tr h="0">
                <a:tc>
                  <a:txBody>
                    <a:bodyPr/>
                    <a:lstStyle/>
                    <a:p>
                      <a:endParaRPr lang="en-US"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14188"/>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i="0" u="none" strike="noStrike" dirty="0">
                          <a:solidFill>
                            <a:schemeClr val="bg1"/>
                          </a:solidFill>
                          <a:effectLst/>
                          <a:latin typeface="+mn-lt"/>
                        </a:rPr>
                        <a:t>High School Students (N=2,010)</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14188"/>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a:t>High School Employees</a:t>
                      </a:r>
                      <a:r>
                        <a:rPr lang="en-US" sz="1400" baseline="0" dirty="0"/>
                        <a:t> </a:t>
                      </a:r>
                      <a:r>
                        <a:rPr lang="en-US" sz="1400" dirty="0"/>
                        <a:t>(N=393)</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14188"/>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i="0" u="none" strike="noStrike" dirty="0">
                          <a:solidFill>
                            <a:schemeClr val="bg1"/>
                          </a:solidFill>
                          <a:effectLst/>
                          <a:latin typeface="+mn-lt"/>
                        </a:rPr>
                        <a:t>Parents of Current High School Students (N=3,135)</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14188"/>
                    </a:solidFill>
                  </a:tcPr>
                </a:tc>
                <a:extLst>
                  <a:ext uri="{0D108BD9-81ED-4DB2-BD59-A6C34878D82A}">
                    <a16:rowId xmlns:a16="http://schemas.microsoft.com/office/drawing/2014/main" xmlns="" val="10000"/>
                  </a:ext>
                </a:extLst>
              </a:tr>
              <a:tr h="0">
                <a:tc>
                  <a:txBody>
                    <a:bodyPr/>
                    <a:lstStyle/>
                    <a:p>
                      <a:pPr algn="l" fontAlgn="b"/>
                      <a:r>
                        <a:rPr lang="en-US" sz="1400" b="0" i="0" u="none" strike="noStrike" dirty="0">
                          <a:solidFill>
                            <a:srgbClr val="000000"/>
                          </a:solidFill>
                          <a:effectLst/>
                          <a:latin typeface="+mn-lt"/>
                        </a:rPr>
                        <a:t>Students’ health and sleep</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i="0" u="none" strike="noStrike" dirty="0">
                          <a:solidFill>
                            <a:srgbClr val="000000"/>
                          </a:solidFill>
                          <a:effectLst/>
                          <a:latin typeface="Calibri" panose="020F0502020204030204" pitchFamily="34" charset="0"/>
                        </a:rPr>
                        <a:t>Rank 1 </a:t>
                      </a:r>
                    </a:p>
                    <a:p>
                      <a:pPr algn="ctr" fontAlgn="b"/>
                      <a:r>
                        <a:rPr lang="en-US" sz="1400" b="0" i="0" u="none" strike="noStrike" dirty="0">
                          <a:solidFill>
                            <a:srgbClr val="000000"/>
                          </a:solidFill>
                          <a:effectLst/>
                          <a:latin typeface="Calibri" panose="020F0502020204030204" pitchFamily="34" charset="0"/>
                        </a:rPr>
                        <a:t>(Weighted Score =</a:t>
                      </a:r>
                      <a:r>
                        <a:rPr lang="en-US" sz="1400" b="0" i="0" u="none" strike="noStrike" baseline="0" dirty="0">
                          <a:solidFill>
                            <a:srgbClr val="000000"/>
                          </a:solidFill>
                          <a:effectLst/>
                          <a:latin typeface="Calibri" panose="020F0502020204030204" pitchFamily="34" charset="0"/>
                        </a:rPr>
                        <a:t> 6,587</a:t>
                      </a:r>
                      <a:r>
                        <a:rPr lang="en-US" sz="1400" b="0" i="0" u="none" strike="noStrike" dirty="0">
                          <a:solidFill>
                            <a:srgbClr val="000000"/>
                          </a:solidFill>
                          <a:effectLst/>
                          <a:latin typeface="Calibri" panose="020F0502020204030204" pitchFamily="34" charset="0"/>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A035"/>
                    </a:solidFill>
                  </a:tcPr>
                </a:tc>
                <a:tc>
                  <a:txBody>
                    <a:bodyPr/>
                    <a:lstStyle/>
                    <a:p>
                      <a:pPr algn="ctr" fontAlgn="b"/>
                      <a:r>
                        <a:rPr lang="en-US" sz="1400" b="1" i="0" u="none" strike="noStrike" dirty="0">
                          <a:solidFill>
                            <a:srgbClr val="000000"/>
                          </a:solidFill>
                          <a:effectLst/>
                          <a:latin typeface="Calibri" panose="020F0502020204030204" pitchFamily="34" charset="0"/>
                        </a:rPr>
                        <a:t>Rank 1</a:t>
                      </a:r>
                    </a:p>
                    <a:p>
                      <a:pPr algn="ctr" fontAlgn="b"/>
                      <a:r>
                        <a:rPr lang="en-US" sz="1400" b="0" i="0" u="none" strike="noStrike" dirty="0">
                          <a:solidFill>
                            <a:srgbClr val="000000"/>
                          </a:solidFill>
                          <a:effectLst/>
                          <a:latin typeface="Calibri" panose="020F0502020204030204" pitchFamily="34" charset="0"/>
                        </a:rPr>
                        <a:t>(Weighted Score = 1,565)</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A035"/>
                    </a:solidFill>
                  </a:tcPr>
                </a:tc>
                <a:tc>
                  <a:txBody>
                    <a:bodyPr/>
                    <a:lstStyle/>
                    <a:p>
                      <a:pPr algn="ctr" fontAlgn="b"/>
                      <a:r>
                        <a:rPr lang="en-US" sz="1400" b="1" i="0" u="none" strike="noStrike" dirty="0">
                          <a:solidFill>
                            <a:srgbClr val="000000"/>
                          </a:solidFill>
                          <a:effectLst/>
                          <a:latin typeface="Calibri" panose="020F0502020204030204" pitchFamily="34" charset="0"/>
                        </a:rPr>
                        <a:t>Rank 1 </a:t>
                      </a:r>
                    </a:p>
                    <a:p>
                      <a:pPr algn="ctr" fontAlgn="b"/>
                      <a:r>
                        <a:rPr lang="en-US" sz="1400" b="0" i="0" u="none" strike="noStrike" dirty="0">
                          <a:solidFill>
                            <a:srgbClr val="000000"/>
                          </a:solidFill>
                          <a:effectLst/>
                          <a:latin typeface="Calibri" panose="020F0502020204030204" pitchFamily="34" charset="0"/>
                        </a:rPr>
                        <a:t>(Weighted Score =</a:t>
                      </a:r>
                      <a:r>
                        <a:rPr lang="en-US" sz="1400" b="0" i="0" u="none" strike="noStrike" baseline="0" dirty="0">
                          <a:solidFill>
                            <a:srgbClr val="000000"/>
                          </a:solidFill>
                          <a:effectLst/>
                          <a:latin typeface="Calibri" panose="020F0502020204030204" pitchFamily="34" charset="0"/>
                        </a:rPr>
                        <a:t> 19,804</a:t>
                      </a:r>
                      <a:r>
                        <a:rPr lang="en-US" sz="1400" b="0" i="0" u="none" strike="noStrike" dirty="0">
                          <a:solidFill>
                            <a:srgbClr val="000000"/>
                          </a:solidFill>
                          <a:effectLst/>
                          <a:latin typeface="Calibri" panose="020F0502020204030204" pitchFamily="34" charset="0"/>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A035"/>
                    </a:solidFill>
                  </a:tcPr>
                </a:tc>
                <a:extLst>
                  <a:ext uri="{0D108BD9-81ED-4DB2-BD59-A6C34878D82A}">
                    <a16:rowId xmlns:a16="http://schemas.microsoft.com/office/drawing/2014/main" xmlns="" val="10001"/>
                  </a:ext>
                </a:extLst>
              </a:tr>
              <a:tr h="0">
                <a:tc>
                  <a:txBody>
                    <a:bodyPr/>
                    <a:lstStyle/>
                    <a:p>
                      <a:pPr algn="l" fontAlgn="b"/>
                      <a:r>
                        <a:rPr lang="en-US" sz="1400" b="0" i="0" u="none" strike="noStrike" dirty="0">
                          <a:solidFill>
                            <a:srgbClr val="000000"/>
                          </a:solidFill>
                          <a:effectLst/>
                          <a:latin typeface="+mn-lt"/>
                        </a:rPr>
                        <a:t>Student academic performance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i="0" u="none" strike="noStrike" dirty="0">
                          <a:solidFill>
                            <a:srgbClr val="000000"/>
                          </a:solidFill>
                          <a:effectLst/>
                          <a:latin typeface="Calibri" panose="020F0502020204030204" pitchFamily="34" charset="0"/>
                        </a:rPr>
                        <a:t>Rank 2 </a:t>
                      </a:r>
                    </a:p>
                    <a:p>
                      <a:pPr algn="ctr" fontAlgn="b"/>
                      <a:r>
                        <a:rPr lang="en-US" sz="1400" b="0" i="0" u="none" strike="noStrike" dirty="0">
                          <a:solidFill>
                            <a:srgbClr val="000000"/>
                          </a:solidFill>
                          <a:effectLst/>
                          <a:latin typeface="Calibri" panose="020F0502020204030204" pitchFamily="34" charset="0"/>
                        </a:rPr>
                        <a:t>(Weighted Score = 6,275)</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A035">
                        <a:alpha val="69804"/>
                      </a:srgbClr>
                    </a:solidFill>
                  </a:tcPr>
                </a:tc>
                <a:tc>
                  <a:txBody>
                    <a:bodyPr/>
                    <a:lstStyle/>
                    <a:p>
                      <a:pPr algn="ctr" fontAlgn="b"/>
                      <a:r>
                        <a:rPr lang="en-US" sz="1400" b="1" i="0" u="none" strike="noStrike" dirty="0">
                          <a:solidFill>
                            <a:srgbClr val="000000"/>
                          </a:solidFill>
                          <a:effectLst/>
                          <a:latin typeface="Calibri" panose="020F0502020204030204" pitchFamily="34" charset="0"/>
                        </a:rPr>
                        <a:t>Rank 2</a:t>
                      </a:r>
                    </a:p>
                    <a:p>
                      <a:pPr algn="ctr" fontAlgn="b"/>
                      <a:r>
                        <a:rPr lang="en-US" sz="1400" b="0" i="0" u="none" strike="noStrike" dirty="0">
                          <a:solidFill>
                            <a:srgbClr val="000000"/>
                          </a:solidFill>
                          <a:effectLst/>
                          <a:latin typeface="Calibri" panose="020F0502020204030204" pitchFamily="34" charset="0"/>
                        </a:rPr>
                        <a:t>(Weighted Score = 1,522)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A035">
                        <a:alpha val="69804"/>
                      </a:srgbClr>
                    </a:solidFill>
                  </a:tcPr>
                </a:tc>
                <a:tc>
                  <a:txBody>
                    <a:bodyPr/>
                    <a:lstStyle/>
                    <a:p>
                      <a:pPr algn="ctr" fontAlgn="b"/>
                      <a:r>
                        <a:rPr lang="en-US" sz="1400" b="1" i="0" u="none" strike="noStrike" dirty="0">
                          <a:solidFill>
                            <a:srgbClr val="000000"/>
                          </a:solidFill>
                          <a:effectLst/>
                          <a:latin typeface="Calibri" panose="020F0502020204030204" pitchFamily="34" charset="0"/>
                        </a:rPr>
                        <a:t>Rank 2 </a:t>
                      </a:r>
                    </a:p>
                    <a:p>
                      <a:pPr algn="ctr" fontAlgn="b"/>
                      <a:r>
                        <a:rPr lang="en-US" sz="1400" b="0" i="0" u="none" strike="noStrike" dirty="0">
                          <a:solidFill>
                            <a:srgbClr val="000000"/>
                          </a:solidFill>
                          <a:effectLst/>
                          <a:latin typeface="Calibri" panose="020F0502020204030204" pitchFamily="34" charset="0"/>
                        </a:rPr>
                        <a:t>(Weighted Score = 18,809)</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A035">
                        <a:alpha val="69804"/>
                      </a:srgbClr>
                    </a:solidFill>
                  </a:tcPr>
                </a:tc>
                <a:extLst>
                  <a:ext uri="{0D108BD9-81ED-4DB2-BD59-A6C34878D82A}">
                    <a16:rowId xmlns:a16="http://schemas.microsoft.com/office/drawing/2014/main" xmlns="" val="10002"/>
                  </a:ext>
                </a:extLst>
              </a:tr>
              <a:tr h="0">
                <a:tc>
                  <a:txBody>
                    <a:bodyPr/>
                    <a:lstStyle/>
                    <a:p>
                      <a:pPr algn="l" fontAlgn="b"/>
                      <a:r>
                        <a:rPr lang="en-US" sz="1400" b="0" i="0" u="none" strike="noStrike" dirty="0">
                          <a:solidFill>
                            <a:srgbClr val="000000"/>
                          </a:solidFill>
                          <a:effectLst/>
                          <a:latin typeface="+mn-lt"/>
                        </a:rPr>
                        <a:t>Timing of athletics or after-school and extracurricular activities</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i="0" u="none" strike="noStrike" dirty="0">
                          <a:solidFill>
                            <a:srgbClr val="000000"/>
                          </a:solidFill>
                          <a:effectLst/>
                          <a:latin typeface="Calibri" panose="020F0502020204030204" pitchFamily="34" charset="0"/>
                        </a:rPr>
                        <a:t>Rank 3 </a:t>
                      </a:r>
                    </a:p>
                    <a:p>
                      <a:pPr algn="ctr" fontAlgn="b"/>
                      <a:r>
                        <a:rPr lang="en-US" sz="1400" b="0" i="0" u="none" strike="noStrike" dirty="0">
                          <a:solidFill>
                            <a:srgbClr val="000000"/>
                          </a:solidFill>
                          <a:effectLst/>
                          <a:latin typeface="Calibri" panose="020F0502020204030204" pitchFamily="34" charset="0"/>
                        </a:rPr>
                        <a:t>(Weighted Score = 4,123)</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AA19">
                        <a:alpha val="69804"/>
                      </a:srgbClr>
                    </a:solidFill>
                  </a:tcPr>
                </a:tc>
                <a:tc>
                  <a:txBody>
                    <a:bodyPr/>
                    <a:lstStyle/>
                    <a:p>
                      <a:pPr algn="ctr" fontAlgn="b"/>
                      <a:r>
                        <a:rPr lang="en-US" sz="1400" b="1" i="0" u="none" strike="noStrike" dirty="0">
                          <a:solidFill>
                            <a:srgbClr val="000000"/>
                          </a:solidFill>
                          <a:effectLst/>
                          <a:latin typeface="Calibri" panose="020F0502020204030204" pitchFamily="34" charset="0"/>
                        </a:rPr>
                        <a:t>Rank 4</a:t>
                      </a:r>
                    </a:p>
                    <a:p>
                      <a:pPr algn="ctr" fontAlgn="b"/>
                      <a:r>
                        <a:rPr lang="en-US" sz="1400" b="0" i="0" u="none" strike="noStrike" dirty="0">
                          <a:solidFill>
                            <a:srgbClr val="000000"/>
                          </a:solidFill>
                          <a:effectLst/>
                          <a:latin typeface="Calibri" panose="020F0502020204030204" pitchFamily="34" charset="0"/>
                        </a:rPr>
                        <a:t>(Weighted Score = 877)</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AA19">
                        <a:alpha val="69804"/>
                      </a:srgbClr>
                    </a:solidFill>
                  </a:tcPr>
                </a:tc>
                <a:tc>
                  <a:txBody>
                    <a:bodyPr/>
                    <a:lstStyle/>
                    <a:p>
                      <a:pPr algn="ctr" fontAlgn="b"/>
                      <a:r>
                        <a:rPr lang="en-US" sz="1400" b="1" i="0" u="none" strike="noStrike" dirty="0">
                          <a:solidFill>
                            <a:srgbClr val="000000"/>
                          </a:solidFill>
                          <a:effectLst/>
                          <a:latin typeface="Calibri" panose="020F0502020204030204" pitchFamily="34" charset="0"/>
                        </a:rPr>
                        <a:t>Rank 3 </a:t>
                      </a:r>
                    </a:p>
                    <a:p>
                      <a:pPr algn="ctr" fontAlgn="b"/>
                      <a:r>
                        <a:rPr lang="en-US" sz="1400" b="0" i="0" u="none" strike="noStrike" dirty="0">
                          <a:solidFill>
                            <a:srgbClr val="000000"/>
                          </a:solidFill>
                          <a:effectLst/>
                          <a:latin typeface="Calibri" panose="020F0502020204030204" pitchFamily="34" charset="0"/>
                        </a:rPr>
                        <a:t>(Weighted Score = 13,161)</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3A035">
                        <a:alpha val="34902"/>
                      </a:srgbClr>
                    </a:solidFill>
                  </a:tcPr>
                </a:tc>
                <a:extLst>
                  <a:ext uri="{0D108BD9-81ED-4DB2-BD59-A6C34878D82A}">
                    <a16:rowId xmlns:a16="http://schemas.microsoft.com/office/drawing/2014/main" xmlns="" val="10004"/>
                  </a:ext>
                </a:extLst>
              </a:tr>
              <a:tr h="0">
                <a:tc>
                  <a:txBody>
                    <a:bodyPr/>
                    <a:lstStyle/>
                    <a:p>
                      <a:pPr algn="l" fontAlgn="b"/>
                      <a:r>
                        <a:rPr lang="en-US" sz="1400" b="0" i="0" u="none" strike="noStrike" dirty="0">
                          <a:solidFill>
                            <a:srgbClr val="000000"/>
                          </a:solidFill>
                          <a:effectLst/>
                          <a:latin typeface="+mn-lt"/>
                        </a:rPr>
                        <a:t>Availability of transportation other than the bus (carpool, parent, etc.)</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i="0" u="none" strike="noStrike" dirty="0">
                          <a:solidFill>
                            <a:srgbClr val="000000"/>
                          </a:solidFill>
                          <a:effectLst/>
                          <a:latin typeface="Calibri" panose="020F0502020204030204" pitchFamily="34" charset="0"/>
                        </a:rPr>
                        <a:t>Rank 4</a:t>
                      </a:r>
                    </a:p>
                    <a:p>
                      <a:pPr algn="ctr" fontAlgn="b"/>
                      <a:r>
                        <a:rPr lang="en-US" sz="1400" b="0" i="0" u="none" strike="noStrike" dirty="0">
                          <a:solidFill>
                            <a:srgbClr val="000000"/>
                          </a:solidFill>
                          <a:effectLst/>
                          <a:latin typeface="Calibri" panose="020F0502020204030204" pitchFamily="34" charset="0"/>
                        </a:rPr>
                        <a:t>(Weighted Score = 3,118)</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AA19"/>
                    </a:solidFill>
                  </a:tcPr>
                </a:tc>
                <a:tc>
                  <a:txBody>
                    <a:bodyPr/>
                    <a:lstStyle/>
                    <a:p>
                      <a:pPr algn="ctr" fontAlgn="b"/>
                      <a:r>
                        <a:rPr lang="en-US" sz="1400" b="1" i="0" u="none" strike="noStrike" dirty="0">
                          <a:solidFill>
                            <a:srgbClr val="000000"/>
                          </a:solidFill>
                          <a:effectLst/>
                          <a:latin typeface="Calibri" panose="020F0502020204030204" pitchFamily="34" charset="0"/>
                        </a:rPr>
                        <a:t>Rank 5</a:t>
                      </a:r>
                    </a:p>
                    <a:p>
                      <a:pPr algn="ctr" fontAlgn="b"/>
                      <a:r>
                        <a:rPr lang="en-US" sz="1400" b="0" i="0" u="none" strike="noStrike" dirty="0">
                          <a:solidFill>
                            <a:srgbClr val="000000"/>
                          </a:solidFill>
                          <a:effectLst/>
                          <a:latin typeface="Calibri" panose="020F0502020204030204" pitchFamily="34" charset="0"/>
                        </a:rPr>
                        <a:t>(Weighted Score = 722)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AA19"/>
                    </a:solidFill>
                  </a:tcPr>
                </a:tc>
                <a:tc>
                  <a:txBody>
                    <a:bodyPr/>
                    <a:lstStyle/>
                    <a:p>
                      <a:pPr algn="ctr" fontAlgn="b"/>
                      <a:r>
                        <a:rPr lang="en-US" sz="1400" b="1" i="0" u="none" strike="noStrike" dirty="0">
                          <a:solidFill>
                            <a:srgbClr val="000000"/>
                          </a:solidFill>
                          <a:effectLst/>
                          <a:latin typeface="Calibri" panose="020F0502020204030204" pitchFamily="34" charset="0"/>
                        </a:rPr>
                        <a:t>Rank 4</a:t>
                      </a:r>
                    </a:p>
                    <a:p>
                      <a:pPr algn="ctr" fontAlgn="b"/>
                      <a:r>
                        <a:rPr lang="en-US" sz="1400" b="0" i="0" u="none" strike="noStrike" dirty="0">
                          <a:solidFill>
                            <a:srgbClr val="000000"/>
                          </a:solidFill>
                          <a:effectLst/>
                          <a:latin typeface="Calibri" panose="020F0502020204030204" pitchFamily="34" charset="0"/>
                        </a:rPr>
                        <a:t>(Weighted Score = 10,668)</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extLst>
                  <a:ext uri="{0D108BD9-81ED-4DB2-BD59-A6C34878D82A}">
                    <a16:rowId xmlns:a16="http://schemas.microsoft.com/office/drawing/2014/main" xmlns="" val="10005"/>
                  </a:ext>
                </a:extLst>
              </a:tr>
              <a:tr h="0">
                <a:tc>
                  <a:txBody>
                    <a:bodyPr/>
                    <a:lstStyle/>
                    <a:p>
                      <a:pPr algn="l" fontAlgn="b"/>
                      <a:r>
                        <a:rPr lang="en-US" sz="1400" b="0" i="0" u="none" strike="noStrike" dirty="0">
                          <a:solidFill>
                            <a:srgbClr val="000000"/>
                          </a:solidFill>
                          <a:effectLst/>
                          <a:latin typeface="+mn-lt"/>
                        </a:rPr>
                        <a:t>My work schedule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panose="020F0502020204030204" pitchFamily="34" charset="0"/>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i="0" u="none" strike="noStrike" dirty="0">
                          <a:solidFill>
                            <a:srgbClr val="000000"/>
                          </a:solidFill>
                          <a:effectLst/>
                          <a:latin typeface="Calibri" panose="020F0502020204030204" pitchFamily="34" charset="0"/>
                        </a:rPr>
                        <a:t>Rank 3 </a:t>
                      </a:r>
                    </a:p>
                    <a:p>
                      <a:pPr algn="ctr" fontAlgn="b"/>
                      <a:r>
                        <a:rPr lang="en-US" sz="1400" b="0" i="0" u="none" strike="noStrike" dirty="0">
                          <a:solidFill>
                            <a:srgbClr val="000000"/>
                          </a:solidFill>
                          <a:effectLst/>
                          <a:latin typeface="Calibri" panose="020F0502020204030204" pitchFamily="34" charset="0"/>
                        </a:rPr>
                        <a:t>(Weighted Score = 1,209)</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algn="ctr" fontAlgn="b"/>
                      <a:r>
                        <a:rPr lang="en-US" sz="1400" b="1" i="0" u="none" strike="noStrike" dirty="0">
                          <a:solidFill>
                            <a:srgbClr val="000000"/>
                          </a:solidFill>
                          <a:effectLst/>
                          <a:latin typeface="Calibri" panose="020F0502020204030204" pitchFamily="34" charset="0"/>
                        </a:rPr>
                        <a:t>Rank 5 </a:t>
                      </a:r>
                    </a:p>
                    <a:p>
                      <a:pPr algn="ctr" fontAlgn="b"/>
                      <a:r>
                        <a:rPr lang="en-US" sz="1400" b="0" i="0" u="none" strike="noStrike" dirty="0">
                          <a:solidFill>
                            <a:srgbClr val="000000"/>
                          </a:solidFill>
                          <a:effectLst/>
                          <a:latin typeface="Calibri" panose="020F0502020204030204" pitchFamily="34" charset="0"/>
                        </a:rPr>
                        <a:t>(Weighted Score = 10,378)</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AA19">
                        <a:alpha val="34902"/>
                      </a:srgbClr>
                    </a:solidFill>
                  </a:tcPr>
                </a:tc>
                <a:extLst>
                  <a:ext uri="{0D108BD9-81ED-4DB2-BD59-A6C34878D82A}">
                    <a16:rowId xmlns:a16="http://schemas.microsoft.com/office/drawing/2014/main" xmlns="" val="1435072846"/>
                  </a:ext>
                </a:extLst>
              </a:tr>
              <a:tr h="0">
                <a:tc>
                  <a:txBody>
                    <a:bodyPr/>
                    <a:lstStyle/>
                    <a:p>
                      <a:pPr algn="l" fontAlgn="b"/>
                      <a:r>
                        <a:rPr lang="en-US" sz="1400" b="0" i="0" u="none" strike="noStrike" dirty="0">
                          <a:solidFill>
                            <a:srgbClr val="000000"/>
                          </a:solidFill>
                          <a:effectLst/>
                          <a:latin typeface="+mn-lt"/>
                        </a:rPr>
                        <a:t>Before- and after-school care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panose="020F0502020204030204" pitchFamily="34" charset="0"/>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panose="020F0502020204030204" pitchFamily="34" charset="0"/>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i="0" u="none" strike="noStrike" dirty="0">
                          <a:solidFill>
                            <a:srgbClr val="000000"/>
                          </a:solidFill>
                          <a:effectLst/>
                          <a:latin typeface="Calibri" panose="020F0502020204030204" pitchFamily="34" charset="0"/>
                        </a:rPr>
                        <a:t>Rank 7</a:t>
                      </a:r>
                    </a:p>
                    <a:p>
                      <a:pPr algn="ctr" fontAlgn="b"/>
                      <a:r>
                        <a:rPr lang="en-US" sz="1400" b="0" i="0" u="none" strike="noStrike" dirty="0">
                          <a:solidFill>
                            <a:srgbClr val="000000"/>
                          </a:solidFill>
                          <a:effectLst/>
                          <a:latin typeface="Calibri" panose="020F0502020204030204" pitchFamily="34" charset="0"/>
                        </a:rPr>
                        <a:t>(Weighted Score = 6,784)</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AA19"/>
                    </a:solidFill>
                  </a:tcPr>
                </a:tc>
                <a:extLst>
                  <a:ext uri="{0D108BD9-81ED-4DB2-BD59-A6C34878D82A}">
                    <a16:rowId xmlns:a16="http://schemas.microsoft.com/office/drawing/2014/main" xmlns="" val="39242371"/>
                  </a:ext>
                </a:extLst>
              </a:tr>
              <a:tr h="0">
                <a:tc>
                  <a:txBody>
                    <a:bodyPr/>
                    <a:lstStyle/>
                    <a:p>
                      <a:pPr algn="l" fontAlgn="b"/>
                      <a:r>
                        <a:rPr lang="en-US" sz="1400" b="0" i="0" kern="1200" dirty="0">
                          <a:solidFill>
                            <a:schemeClr val="dk1"/>
                          </a:solidFill>
                          <a:effectLst/>
                          <a:latin typeface="+mn-lt"/>
                          <a:ea typeface="+mn-ea"/>
                          <a:cs typeface="+mn-cs"/>
                        </a:rPr>
                        <a:t>My child’s part-time job</a:t>
                      </a:r>
                      <a:endParaRPr lang="en-US" sz="1400" b="0" i="0" u="none" strike="noStrike" dirty="0">
                        <a:solidFill>
                          <a:srgbClr val="000000"/>
                        </a:solidFill>
                        <a:effectLst/>
                        <a:latin typeface="+mn-lt"/>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mn-lt"/>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mn-lt"/>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i="0" u="none" strike="noStrike" dirty="0">
                          <a:solidFill>
                            <a:srgbClr val="000000"/>
                          </a:solidFill>
                          <a:effectLst/>
                          <a:latin typeface="Calibri" panose="020F0502020204030204" pitchFamily="34" charset="0"/>
                        </a:rPr>
                        <a:t>Rank 6</a:t>
                      </a:r>
                    </a:p>
                    <a:p>
                      <a:pPr algn="ctr" fontAlgn="b"/>
                      <a:r>
                        <a:rPr lang="en-US" sz="1400" b="0" i="0" u="none" strike="noStrike" dirty="0">
                          <a:solidFill>
                            <a:srgbClr val="000000"/>
                          </a:solidFill>
                          <a:effectLst/>
                          <a:latin typeface="Calibri" panose="020F0502020204030204" pitchFamily="34" charset="0"/>
                        </a:rPr>
                        <a:t>(Weighted Score = 8,176)</a:t>
                      </a:r>
                      <a:endParaRPr lang="en-US" sz="1400" b="0" i="0" u="none" strike="noStrike" dirty="0">
                        <a:solidFill>
                          <a:srgbClr val="000000"/>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AA19">
                        <a:alpha val="69804"/>
                      </a:srgbClr>
                    </a:solidFill>
                  </a:tcPr>
                </a:tc>
                <a:extLst>
                  <a:ext uri="{0D108BD9-81ED-4DB2-BD59-A6C34878D82A}">
                    <a16:rowId xmlns:a16="http://schemas.microsoft.com/office/drawing/2014/main" xmlns="" val="1157901084"/>
                  </a:ext>
                </a:extLst>
              </a:tr>
            </a:tbl>
          </a:graphicData>
        </a:graphic>
      </p:graphicFrame>
      <p:sp>
        <p:nvSpPr>
          <p:cNvPr id="8" name="Rectangle 7"/>
          <p:cNvSpPr/>
          <p:nvPr/>
        </p:nvSpPr>
        <p:spPr>
          <a:xfrm>
            <a:off x="648288" y="2144409"/>
            <a:ext cx="3079690" cy="3539430"/>
          </a:xfrm>
          <a:prstGeom prst="rect">
            <a:avLst/>
          </a:prstGeom>
        </p:spPr>
        <p:txBody>
          <a:bodyPr wrap="square" anchor="ctr">
            <a:spAutoFit/>
          </a:bodyPr>
          <a:lstStyle/>
          <a:p>
            <a:r>
              <a:rPr lang="en-IN" sz="1400" b="1" dirty="0">
                <a:solidFill>
                  <a:schemeClr val="tx1">
                    <a:lumMod val="65000"/>
                    <a:lumOff val="35000"/>
                  </a:schemeClr>
                </a:solidFill>
                <a:cs typeface="Arial" panose="020B0604020202020204" pitchFamily="34" charset="0"/>
              </a:rPr>
              <a:t>The weighted score is based on how each participant ranked each option. For employees, Rank 1 received 5 points, Rank 2 received 4 points, Rank 3 received 3 points, Rank 4 received 2 points, and Rank 6 received 1 point.</a:t>
            </a:r>
          </a:p>
          <a:p>
            <a:endParaRPr lang="en-IN" sz="1400" b="1" dirty="0">
              <a:solidFill>
                <a:schemeClr val="tx1">
                  <a:lumMod val="65000"/>
                  <a:lumOff val="35000"/>
                </a:schemeClr>
              </a:solidFill>
              <a:cs typeface="Arial" panose="020B0604020202020204" pitchFamily="34" charset="0"/>
            </a:endParaRPr>
          </a:p>
          <a:p>
            <a:r>
              <a:rPr lang="en-IN" sz="1400" b="1" dirty="0">
                <a:solidFill>
                  <a:schemeClr val="tx1">
                    <a:lumMod val="65000"/>
                    <a:lumOff val="35000"/>
                  </a:schemeClr>
                </a:solidFill>
                <a:cs typeface="Arial" panose="020B0604020202020204" pitchFamily="34" charset="0"/>
              </a:rPr>
              <a:t>Students and parents of current students followed a similar pattern with Rank 1 receiving the most points and the lowest rank receiving the least points. These points were added for each participant group to create an overall rank, with Rank 1 receiving the most points and the lowest rank receiving the least points.</a:t>
            </a:r>
          </a:p>
        </p:txBody>
      </p:sp>
    </p:spTree>
    <p:extLst>
      <p:ext uri="{BB962C8B-B14F-4D97-AF65-F5344CB8AC3E}">
        <p14:creationId xmlns:p14="http://schemas.microsoft.com/office/powerpoint/2010/main" val="39770059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Offsetting Later Start Time</a:t>
            </a:r>
            <a:endParaRPr lang="en-IN" dirty="0">
              <a:effectLst/>
            </a:endParaRPr>
          </a:p>
        </p:txBody>
      </p:sp>
      <p:sp>
        <p:nvSpPr>
          <p:cNvPr id="2" name="Content Placeholder 1"/>
          <p:cNvSpPr>
            <a:spLocks noGrp="1"/>
          </p:cNvSpPr>
          <p:nvPr>
            <p:ph idx="1"/>
          </p:nvPr>
        </p:nvSpPr>
        <p:spPr/>
        <p:txBody>
          <a:bodyPr/>
          <a:lstStyle/>
          <a:p>
            <a:r>
              <a:rPr lang="en-US" b="1" dirty="0"/>
              <a:t>Starting 45 minutes later may result in the school day ending 10-20 minutes later. The additional time can be taken from other portions of the schedule. To offset the later start time without having to extend the school day another 30 minutes, which of the following approaches would you support? </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34</a:t>
            </a:fld>
            <a:endParaRPr lang="en-US" dirty="0">
              <a:effectLst/>
            </a:endParaRPr>
          </a:p>
        </p:txBody>
      </p:sp>
      <p:sp>
        <p:nvSpPr>
          <p:cNvPr id="6" name="TextBox 5"/>
          <p:cNvSpPr txBox="1"/>
          <p:nvPr/>
        </p:nvSpPr>
        <p:spPr>
          <a:xfrm>
            <a:off x="918634" y="6389621"/>
            <a:ext cx="9144000" cy="276999"/>
          </a:xfrm>
          <a:prstGeom prst="rect">
            <a:avLst/>
          </a:prstGeom>
          <a:noFill/>
        </p:spPr>
        <p:txBody>
          <a:bodyPr wrap="square" rtlCol="0">
            <a:spAutoFit/>
          </a:bodyPr>
          <a:lstStyle/>
          <a:p>
            <a:r>
              <a:rPr lang="en-US" sz="1200" i="1" dirty="0"/>
              <a:t>Note: Percentage totals may exceed 100 since participants could select more than one answer.</a:t>
            </a:r>
          </a:p>
        </p:txBody>
      </p:sp>
      <p:graphicFrame>
        <p:nvGraphicFramePr>
          <p:cNvPr id="8" name="Chart 7">
            <a:extLst>
              <a:ext uri="{FF2B5EF4-FFF2-40B4-BE49-F238E27FC236}">
                <a16:creationId xmlns:a16="http://schemas.microsoft.com/office/drawing/2014/main" xmlns="" id="{00000000-0008-0000-0500-000002000000}"/>
              </a:ext>
            </a:extLst>
          </p:cNvPr>
          <p:cNvGraphicFramePr>
            <a:graphicFrameLocks/>
          </p:cNvGraphicFramePr>
          <p:nvPr>
            <p:extLst>
              <p:ext uri="{D42A27DB-BD31-4B8C-83A1-F6EECF244321}">
                <p14:modId xmlns:p14="http://schemas.microsoft.com/office/powerpoint/2010/main" val="1228899775"/>
              </p:ext>
            </p:extLst>
          </p:nvPr>
        </p:nvGraphicFramePr>
        <p:xfrm>
          <a:off x="1066800" y="2274821"/>
          <a:ext cx="10058400" cy="4114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383051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xfrm>
            <a:off x="918634" y="699273"/>
            <a:ext cx="11186280" cy="515190"/>
          </a:xfrm>
          <a:effectLst/>
        </p:spPr>
        <p:txBody>
          <a:bodyPr>
            <a:normAutofit/>
          </a:bodyPr>
          <a:lstStyle/>
          <a:p>
            <a:r>
              <a:rPr lang="en-US" dirty="0"/>
              <a:t>Later School Start Time – Parents of Current High School Students </a:t>
            </a:r>
            <a:endParaRPr lang="en-IN" dirty="0">
              <a:effectLst/>
            </a:endParaRPr>
          </a:p>
        </p:txBody>
      </p:sp>
      <p:sp>
        <p:nvSpPr>
          <p:cNvPr id="2" name="Content Placeholder 1"/>
          <p:cNvSpPr>
            <a:spLocks noGrp="1"/>
          </p:cNvSpPr>
          <p:nvPr>
            <p:ph idx="1"/>
          </p:nvPr>
        </p:nvSpPr>
        <p:spPr/>
        <p:txBody>
          <a:bodyPr/>
          <a:lstStyle/>
          <a:p>
            <a:r>
              <a:rPr lang="en-US" b="1" dirty="0"/>
              <a:t>How strongly do you agree or disagree with the following statements about the potential impacts of changing the current high school start time? </a:t>
            </a:r>
          </a:p>
          <a:p>
            <a:endParaRPr lang="en-US" b="1" dirty="0"/>
          </a:p>
          <a:p>
            <a:r>
              <a:rPr lang="en-US" b="1" dirty="0"/>
              <a:t>A later high school start time could …</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35</a:t>
            </a:fld>
            <a:endParaRPr lang="en-US" dirty="0">
              <a:effectLst/>
            </a:endParaRPr>
          </a:p>
        </p:txBody>
      </p:sp>
      <p:graphicFrame>
        <p:nvGraphicFramePr>
          <p:cNvPr id="7" name="ChartObject"/>
          <p:cNvGraphicFramePr/>
          <p:nvPr>
            <p:extLst>
              <p:ext uri="{D42A27DB-BD31-4B8C-83A1-F6EECF244321}">
                <p14:modId xmlns:p14="http://schemas.microsoft.com/office/powerpoint/2010/main" val="2448726751"/>
              </p:ext>
            </p:extLst>
          </p:nvPr>
        </p:nvGraphicFramePr>
        <p:xfrm>
          <a:off x="1524000" y="2443162"/>
          <a:ext cx="9144000" cy="3883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918634" y="6370169"/>
            <a:ext cx="9538915" cy="276999"/>
          </a:xfrm>
          <a:prstGeom prst="rect">
            <a:avLst/>
          </a:prstGeom>
          <a:noFill/>
        </p:spPr>
        <p:txBody>
          <a:bodyPr wrap="square" rtlCol="0">
            <a:spAutoFit/>
          </a:bodyPr>
          <a:lstStyle/>
          <a:p>
            <a:r>
              <a:rPr lang="en-US" sz="1200" i="1" dirty="0"/>
              <a:t>Note: Only parents with a child or children in a Naperville 203 high school answered these questions.</a:t>
            </a:r>
          </a:p>
        </p:txBody>
      </p:sp>
    </p:spTree>
    <p:extLst>
      <p:ext uri="{BB962C8B-B14F-4D97-AF65-F5344CB8AC3E}">
        <p14:creationId xmlns:p14="http://schemas.microsoft.com/office/powerpoint/2010/main" val="42268397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t>Later School Start Time – High School Students </a:t>
            </a:r>
            <a:endParaRPr lang="en-IN" dirty="0">
              <a:effectLst/>
            </a:endParaRPr>
          </a:p>
        </p:txBody>
      </p:sp>
      <p:sp>
        <p:nvSpPr>
          <p:cNvPr id="2" name="Content Placeholder 1"/>
          <p:cNvSpPr>
            <a:spLocks noGrp="1"/>
          </p:cNvSpPr>
          <p:nvPr>
            <p:ph idx="1"/>
          </p:nvPr>
        </p:nvSpPr>
        <p:spPr/>
        <p:txBody>
          <a:bodyPr/>
          <a:lstStyle/>
          <a:p>
            <a:r>
              <a:rPr lang="en-US" b="1" dirty="0"/>
              <a:t>How strongly do you agree or disagree with the following statements about the potential impacts of changing the current high school start time? </a:t>
            </a:r>
          </a:p>
          <a:p>
            <a:endParaRPr lang="en-US" b="1" dirty="0"/>
          </a:p>
          <a:p>
            <a:r>
              <a:rPr lang="en-US" b="1" dirty="0"/>
              <a:t>A later high school start time could …</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36</a:t>
            </a:fld>
            <a:endParaRPr lang="en-US" dirty="0">
              <a:effectLst/>
            </a:endParaRPr>
          </a:p>
        </p:txBody>
      </p:sp>
      <p:graphicFrame>
        <p:nvGraphicFramePr>
          <p:cNvPr id="7" name="ChartObject"/>
          <p:cNvGraphicFramePr/>
          <p:nvPr>
            <p:extLst>
              <p:ext uri="{D42A27DB-BD31-4B8C-83A1-F6EECF244321}">
                <p14:modId xmlns:p14="http://schemas.microsoft.com/office/powerpoint/2010/main" val="3480919073"/>
              </p:ext>
            </p:extLst>
          </p:nvPr>
        </p:nvGraphicFramePr>
        <p:xfrm>
          <a:off x="1524000" y="2443162"/>
          <a:ext cx="9144000" cy="3882999"/>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918634" y="6356211"/>
            <a:ext cx="9708543" cy="276999"/>
          </a:xfrm>
          <a:prstGeom prst="rect">
            <a:avLst/>
          </a:prstGeom>
          <a:noFill/>
        </p:spPr>
        <p:txBody>
          <a:bodyPr wrap="square" rtlCol="0">
            <a:spAutoFit/>
          </a:bodyPr>
          <a:lstStyle/>
          <a:p>
            <a:r>
              <a:rPr lang="en-US" sz="1200" i="1" dirty="0"/>
              <a:t>Note: Only high school students answered these questions.</a:t>
            </a:r>
          </a:p>
        </p:txBody>
      </p:sp>
    </p:spTree>
    <p:extLst>
      <p:ext uri="{BB962C8B-B14F-4D97-AF65-F5344CB8AC3E}">
        <p14:creationId xmlns:p14="http://schemas.microsoft.com/office/powerpoint/2010/main" val="33426781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t>Later School Start Time – High School Employees </a:t>
            </a:r>
            <a:endParaRPr lang="en-IN" dirty="0">
              <a:effectLst/>
            </a:endParaRPr>
          </a:p>
        </p:txBody>
      </p:sp>
      <p:sp>
        <p:nvSpPr>
          <p:cNvPr id="2" name="Content Placeholder 1"/>
          <p:cNvSpPr>
            <a:spLocks noGrp="1"/>
          </p:cNvSpPr>
          <p:nvPr>
            <p:ph idx="1"/>
          </p:nvPr>
        </p:nvSpPr>
        <p:spPr/>
        <p:txBody>
          <a:bodyPr/>
          <a:lstStyle/>
          <a:p>
            <a:r>
              <a:rPr lang="en-US" b="1" dirty="0"/>
              <a:t>How strongly do you agree or disagree with the following statements about the potential impacts of changing the current high school start time? </a:t>
            </a:r>
          </a:p>
          <a:p>
            <a:endParaRPr lang="en-US" b="1" dirty="0"/>
          </a:p>
          <a:p>
            <a:r>
              <a:rPr lang="en-US" b="1" dirty="0"/>
              <a:t>A later high school start time could …</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37</a:t>
            </a:fld>
            <a:endParaRPr lang="en-US" dirty="0">
              <a:effectLst/>
            </a:endParaRPr>
          </a:p>
        </p:txBody>
      </p:sp>
      <p:graphicFrame>
        <p:nvGraphicFramePr>
          <p:cNvPr id="7" name="ChartObject"/>
          <p:cNvGraphicFramePr/>
          <p:nvPr>
            <p:extLst>
              <p:ext uri="{D42A27DB-BD31-4B8C-83A1-F6EECF244321}">
                <p14:modId xmlns:p14="http://schemas.microsoft.com/office/powerpoint/2010/main" val="3175136521"/>
              </p:ext>
            </p:extLst>
          </p:nvPr>
        </p:nvGraphicFramePr>
        <p:xfrm>
          <a:off x="1524000" y="2443162"/>
          <a:ext cx="9144000" cy="3883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918634" y="6370169"/>
            <a:ext cx="5226308" cy="276999"/>
          </a:xfrm>
          <a:prstGeom prst="rect">
            <a:avLst/>
          </a:prstGeom>
          <a:noFill/>
        </p:spPr>
        <p:txBody>
          <a:bodyPr wrap="square" rtlCol="0">
            <a:spAutoFit/>
          </a:bodyPr>
          <a:lstStyle/>
          <a:p>
            <a:r>
              <a:rPr lang="en-US" sz="1200" i="1" dirty="0"/>
              <a:t>Note: Only high school employees answered these questions.</a:t>
            </a:r>
          </a:p>
        </p:txBody>
      </p:sp>
    </p:spTree>
    <p:extLst>
      <p:ext uri="{BB962C8B-B14F-4D97-AF65-F5344CB8AC3E}">
        <p14:creationId xmlns:p14="http://schemas.microsoft.com/office/powerpoint/2010/main" val="29103278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xfrm>
            <a:off x="918634" y="699273"/>
            <a:ext cx="11113709" cy="515190"/>
          </a:xfrm>
          <a:effectLst/>
        </p:spPr>
        <p:txBody>
          <a:bodyPr>
            <a:normAutofit/>
          </a:bodyPr>
          <a:lstStyle/>
          <a:p>
            <a:r>
              <a:rPr lang="en-US" dirty="0">
                <a:effectLst/>
              </a:rPr>
              <a:t>Later School End Time – Parents of Current High School Students </a:t>
            </a:r>
            <a:endParaRPr lang="en-IN" dirty="0">
              <a:effectLst/>
            </a:endParaRPr>
          </a:p>
        </p:txBody>
      </p:sp>
      <p:sp>
        <p:nvSpPr>
          <p:cNvPr id="2" name="Content Placeholder 1"/>
          <p:cNvSpPr>
            <a:spLocks noGrp="1"/>
          </p:cNvSpPr>
          <p:nvPr>
            <p:ph idx="1"/>
          </p:nvPr>
        </p:nvSpPr>
        <p:spPr>
          <a:xfrm>
            <a:off x="918634" y="1422738"/>
            <a:ext cx="10354733" cy="4340225"/>
          </a:xfrm>
        </p:spPr>
        <p:txBody>
          <a:bodyPr/>
          <a:lstStyle/>
          <a:p>
            <a:r>
              <a:rPr lang="en-US" b="1" dirty="0"/>
              <a:t>How strongly do you agree or disagree with the following statements about the potential impacts of changing the current high school end time? </a:t>
            </a:r>
          </a:p>
          <a:p>
            <a:endParaRPr lang="en-US" b="1" dirty="0"/>
          </a:p>
          <a:p>
            <a:r>
              <a:rPr lang="en-US" b="1" dirty="0"/>
              <a:t>A later high school end time could … </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38</a:t>
            </a:fld>
            <a:endParaRPr lang="en-US" dirty="0">
              <a:effectLst/>
            </a:endParaRPr>
          </a:p>
        </p:txBody>
      </p:sp>
      <p:graphicFrame>
        <p:nvGraphicFramePr>
          <p:cNvPr id="7" name="ChartObject"/>
          <p:cNvGraphicFramePr/>
          <p:nvPr>
            <p:extLst>
              <p:ext uri="{D42A27DB-BD31-4B8C-83A1-F6EECF244321}">
                <p14:modId xmlns:p14="http://schemas.microsoft.com/office/powerpoint/2010/main" val="3669213011"/>
              </p:ext>
            </p:extLst>
          </p:nvPr>
        </p:nvGraphicFramePr>
        <p:xfrm>
          <a:off x="1066800" y="2340639"/>
          <a:ext cx="10058400" cy="402953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918634" y="6370169"/>
            <a:ext cx="9538915" cy="461665"/>
          </a:xfrm>
          <a:prstGeom prst="rect">
            <a:avLst/>
          </a:prstGeom>
          <a:noFill/>
        </p:spPr>
        <p:txBody>
          <a:bodyPr wrap="square" rtlCol="0">
            <a:spAutoFit/>
          </a:bodyPr>
          <a:lstStyle/>
          <a:p>
            <a:r>
              <a:rPr lang="en-US" sz="1200" i="1" dirty="0"/>
              <a:t>* For these items, disagreement is considered positive and agreement is considered negative.</a:t>
            </a:r>
          </a:p>
          <a:p>
            <a:r>
              <a:rPr lang="en-US" sz="1200" i="1" dirty="0"/>
              <a:t>Note: Only parents with a child or children in a Naperville 203 high school answered these questions.</a:t>
            </a:r>
          </a:p>
        </p:txBody>
      </p:sp>
    </p:spTree>
    <p:extLst>
      <p:ext uri="{BB962C8B-B14F-4D97-AF65-F5344CB8AC3E}">
        <p14:creationId xmlns:p14="http://schemas.microsoft.com/office/powerpoint/2010/main" val="9665234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Later School End Time – High School Students </a:t>
            </a:r>
            <a:endParaRPr lang="en-IN" dirty="0">
              <a:effectLst/>
            </a:endParaRPr>
          </a:p>
        </p:txBody>
      </p:sp>
      <p:sp>
        <p:nvSpPr>
          <p:cNvPr id="2" name="Content Placeholder 1"/>
          <p:cNvSpPr>
            <a:spLocks noGrp="1"/>
          </p:cNvSpPr>
          <p:nvPr>
            <p:ph idx="1"/>
          </p:nvPr>
        </p:nvSpPr>
        <p:spPr/>
        <p:txBody>
          <a:bodyPr/>
          <a:lstStyle/>
          <a:p>
            <a:r>
              <a:rPr lang="en-US" b="1" dirty="0"/>
              <a:t>How strongly do you agree or disagree with the following statements about the potential impacts of changing the current high school end time? </a:t>
            </a:r>
          </a:p>
          <a:p>
            <a:endParaRPr lang="en-US" b="1" dirty="0"/>
          </a:p>
          <a:p>
            <a:r>
              <a:rPr lang="en-US" b="1" dirty="0"/>
              <a:t>A later high school end time could …</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39</a:t>
            </a:fld>
            <a:endParaRPr lang="en-US" dirty="0">
              <a:effectLst/>
            </a:endParaRPr>
          </a:p>
        </p:txBody>
      </p:sp>
      <p:graphicFrame>
        <p:nvGraphicFramePr>
          <p:cNvPr id="7" name="ChartObject"/>
          <p:cNvGraphicFramePr/>
          <p:nvPr>
            <p:extLst>
              <p:ext uri="{D42A27DB-BD31-4B8C-83A1-F6EECF244321}">
                <p14:modId xmlns:p14="http://schemas.microsoft.com/office/powerpoint/2010/main" val="3215154730"/>
              </p:ext>
            </p:extLst>
          </p:nvPr>
        </p:nvGraphicFramePr>
        <p:xfrm>
          <a:off x="1524000" y="2504208"/>
          <a:ext cx="9144000" cy="3821954"/>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918634" y="6356211"/>
            <a:ext cx="9708543" cy="461665"/>
          </a:xfrm>
          <a:prstGeom prst="rect">
            <a:avLst/>
          </a:prstGeom>
          <a:noFill/>
        </p:spPr>
        <p:txBody>
          <a:bodyPr wrap="square" rtlCol="0">
            <a:spAutoFit/>
          </a:bodyPr>
          <a:lstStyle/>
          <a:p>
            <a:r>
              <a:rPr lang="en-US" sz="1200" i="1" dirty="0"/>
              <a:t>* For these items, disagreement is considered positive and agreement is considered negative.</a:t>
            </a:r>
          </a:p>
          <a:p>
            <a:r>
              <a:rPr lang="en-US" sz="1200" i="1" dirty="0"/>
              <a:t>Note: Only high school students answered these questions.</a:t>
            </a:r>
          </a:p>
        </p:txBody>
      </p:sp>
    </p:spTree>
    <p:extLst>
      <p:ext uri="{BB962C8B-B14F-4D97-AF65-F5344CB8AC3E}">
        <p14:creationId xmlns:p14="http://schemas.microsoft.com/office/powerpoint/2010/main" val="633205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Understanding the Results</a:t>
            </a:r>
            <a:endParaRPr lang="en-IN" dirty="0">
              <a:effectLst/>
            </a:endParaRPr>
          </a:p>
        </p:txBody>
      </p:sp>
      <p:sp>
        <p:nvSpPr>
          <p:cNvPr id="6" name="Content Placeholder 5"/>
          <p:cNvSpPr>
            <a:spLocks noGrp="1"/>
          </p:cNvSpPr>
          <p:nvPr>
            <p:ph sz="half" idx="1"/>
          </p:nvPr>
        </p:nvSpPr>
        <p:spPr>
          <a:xfrm>
            <a:off x="918633" y="1600200"/>
            <a:ext cx="10311766" cy="4340225"/>
          </a:xfrm>
        </p:spPr>
        <p:txBody>
          <a:bodyPr/>
          <a:lstStyle/>
          <a:p>
            <a:r>
              <a:rPr lang="en-US" dirty="0"/>
              <a:t>This report summarizes the results and breaks them down by parents of current students, students, students (via parent/community member survey), parents of future students, and other community members.</a:t>
            </a:r>
          </a:p>
          <a:p>
            <a:endParaRPr lang="en-US" dirty="0"/>
          </a:p>
          <a:p>
            <a:r>
              <a:rPr lang="en-US" dirty="0"/>
              <a:t>Participants who took the parent and community member survey were separated into four groups.</a:t>
            </a:r>
          </a:p>
          <a:p>
            <a:pPr marL="834390" lvl="1" indent="-285750">
              <a:buFont typeface="Arial" panose="020B0604020202020204" pitchFamily="34" charset="0"/>
              <a:buChar char="•"/>
            </a:pPr>
            <a:r>
              <a:rPr lang="en-US" b="1" dirty="0"/>
              <a:t>Parents of current students </a:t>
            </a:r>
            <a:r>
              <a:rPr lang="en-US" dirty="0"/>
              <a:t>are participants who are the parent of a student currently attending a school in Naperville District 203.</a:t>
            </a:r>
          </a:p>
          <a:p>
            <a:pPr marL="834390" lvl="1" indent="-285750">
              <a:buFont typeface="Arial" panose="020B0604020202020204" pitchFamily="34" charset="0"/>
              <a:buChar char="•"/>
            </a:pPr>
            <a:r>
              <a:rPr lang="en-US" b="1" dirty="0"/>
              <a:t>Students (via parent/community member survey) </a:t>
            </a:r>
            <a:r>
              <a:rPr lang="en-US" dirty="0"/>
              <a:t>are participants who selected Other and then said they were a current Naperville 203 student.</a:t>
            </a:r>
          </a:p>
          <a:p>
            <a:pPr marL="834390" lvl="1" indent="-285750">
              <a:buFont typeface="Arial" panose="020B0604020202020204" pitchFamily="34" charset="0"/>
              <a:buChar char="•"/>
            </a:pPr>
            <a:r>
              <a:rPr lang="en-US" b="1" dirty="0"/>
              <a:t>Parents of future students </a:t>
            </a:r>
            <a:r>
              <a:rPr lang="en-US" dirty="0"/>
              <a:t>are participants who are the parent of a future Naperville District 203 student but did not say they had a student currently attending a Naperville District 203 school.</a:t>
            </a:r>
          </a:p>
          <a:p>
            <a:pPr marL="834390" lvl="1" indent="-285750">
              <a:buFont typeface="Arial" panose="020B0604020202020204" pitchFamily="34" charset="0"/>
              <a:buChar char="•"/>
            </a:pPr>
            <a:r>
              <a:rPr lang="en-US" b="1" dirty="0"/>
              <a:t>Other community members</a:t>
            </a:r>
            <a:r>
              <a:rPr lang="en-US" dirty="0"/>
              <a:t> are participants who are not the parent of either a current or future Naperville District 203 student.</a:t>
            </a:r>
            <a:endParaRPr lang="en-US" b="1" dirty="0"/>
          </a:p>
          <a:p>
            <a:endParaRPr lang="en-US" dirty="0"/>
          </a:p>
          <a:p>
            <a:r>
              <a:rPr lang="en-US" dirty="0"/>
              <a:t>Results do not reflect random sampling; therefore, they should not be generalized to all Naperville community members. Rather, results reflect only the perceptions and opinions of survey participants. Findings for each item in the report exclude participants who did not answer. In charts and stacked bar graphs, data labels less than 5 percent are not shown.</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4</a:t>
            </a:fld>
            <a:endParaRPr lang="en-US" dirty="0">
              <a:effectLst/>
            </a:endParaRPr>
          </a:p>
        </p:txBody>
      </p:sp>
      <p:cxnSp>
        <p:nvCxnSpPr>
          <p:cNvPr id="8" name="Straight Connector 7" descr="HdrLine"/>
          <p:cNvCxnSpPr/>
          <p:nvPr/>
        </p:nvCxnSpPr>
        <p:spPr>
          <a:xfrm>
            <a:off x="879391" y="1219200"/>
            <a:ext cx="10351008" cy="0"/>
          </a:xfrm>
          <a:prstGeom prst="line">
            <a:avLst/>
          </a:prstGeom>
          <a:ln>
            <a:solidFill>
              <a:schemeClr val="bg1">
                <a:lumMod val="85000"/>
              </a:schemeClr>
            </a:solidFill>
          </a:ln>
          <a:effectLst>
            <a:outerShdw blurRad="25400" dist="50800" dir="5400000" algn="ctr" rotWithShape="0">
              <a:schemeClr val="bg1"/>
            </a:outerShdw>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126477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Later School End Time – High School Employees</a:t>
            </a:r>
            <a:endParaRPr lang="en-IN" dirty="0">
              <a:effectLst/>
            </a:endParaRPr>
          </a:p>
        </p:txBody>
      </p:sp>
      <p:sp>
        <p:nvSpPr>
          <p:cNvPr id="2" name="Content Placeholder 1"/>
          <p:cNvSpPr>
            <a:spLocks noGrp="1"/>
          </p:cNvSpPr>
          <p:nvPr>
            <p:ph idx="1"/>
          </p:nvPr>
        </p:nvSpPr>
        <p:spPr/>
        <p:txBody>
          <a:bodyPr/>
          <a:lstStyle/>
          <a:p>
            <a:r>
              <a:rPr lang="en-US" b="1" dirty="0"/>
              <a:t>How strongly do you agree or disagree with the following statements about the potential impacts of changing the current high school end time? </a:t>
            </a:r>
          </a:p>
          <a:p>
            <a:endParaRPr lang="en-US" b="1" dirty="0"/>
          </a:p>
          <a:p>
            <a:r>
              <a:rPr lang="en-US" b="1" dirty="0"/>
              <a:t>A later high school end time could …</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40</a:t>
            </a:fld>
            <a:endParaRPr lang="en-US" dirty="0">
              <a:effectLst/>
            </a:endParaRPr>
          </a:p>
        </p:txBody>
      </p:sp>
      <p:graphicFrame>
        <p:nvGraphicFramePr>
          <p:cNvPr id="7" name="ChartObject"/>
          <p:cNvGraphicFramePr/>
          <p:nvPr>
            <p:extLst>
              <p:ext uri="{D42A27DB-BD31-4B8C-83A1-F6EECF244321}">
                <p14:modId xmlns:p14="http://schemas.microsoft.com/office/powerpoint/2010/main" val="2116137180"/>
              </p:ext>
            </p:extLst>
          </p:nvPr>
        </p:nvGraphicFramePr>
        <p:xfrm>
          <a:off x="1524000" y="2452254"/>
          <a:ext cx="9144000" cy="3873907"/>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918634" y="6370169"/>
            <a:ext cx="6922346" cy="461665"/>
          </a:xfrm>
          <a:prstGeom prst="rect">
            <a:avLst/>
          </a:prstGeom>
          <a:noFill/>
        </p:spPr>
        <p:txBody>
          <a:bodyPr wrap="square" rtlCol="0">
            <a:spAutoFit/>
          </a:bodyPr>
          <a:lstStyle/>
          <a:p>
            <a:r>
              <a:rPr lang="en-US" sz="1200" i="1" dirty="0"/>
              <a:t>* For these items, disagreement is considered positive and agreement is considered negative.</a:t>
            </a:r>
          </a:p>
          <a:p>
            <a:r>
              <a:rPr lang="en-US" sz="1200" i="1" dirty="0"/>
              <a:t>Note: Only high school employees answered these questions.</a:t>
            </a:r>
          </a:p>
        </p:txBody>
      </p:sp>
    </p:spTree>
    <p:extLst>
      <p:ext uri="{BB962C8B-B14F-4D97-AF65-F5344CB8AC3E}">
        <p14:creationId xmlns:p14="http://schemas.microsoft.com/office/powerpoint/2010/main" val="23206614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Support for Later High School Start Time</a:t>
            </a:r>
            <a:endParaRPr lang="en-IN" dirty="0">
              <a:effectLst/>
            </a:endParaRPr>
          </a:p>
        </p:txBody>
      </p:sp>
      <p:sp>
        <p:nvSpPr>
          <p:cNvPr id="3" name="Content Placeholder 2"/>
          <p:cNvSpPr>
            <a:spLocks noGrp="1"/>
          </p:cNvSpPr>
          <p:nvPr>
            <p:ph idx="1"/>
          </p:nvPr>
        </p:nvSpPr>
        <p:spPr/>
        <p:txBody>
          <a:bodyPr/>
          <a:lstStyle/>
          <a:p>
            <a:r>
              <a:rPr lang="en-IN" b="1" dirty="0"/>
              <a:t>The current school day starts at 7:45 a.m. and ends at 3:10 p.m. How strongly do you support or oppose moving the high school start time to 8:30 a.m.?</a:t>
            </a:r>
          </a:p>
          <a:p>
            <a:endParaRPr lang="en-IN" b="1" dirty="0"/>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41</a:t>
            </a:fld>
            <a:endParaRPr lang="en-US" dirty="0">
              <a:effectLst/>
            </a:endParaRPr>
          </a:p>
        </p:txBody>
      </p:sp>
      <p:graphicFrame>
        <p:nvGraphicFramePr>
          <p:cNvPr id="8" name="Chart 7"/>
          <p:cNvGraphicFramePr/>
          <p:nvPr>
            <p:extLst>
              <p:ext uri="{D42A27DB-BD31-4B8C-83A1-F6EECF244321}">
                <p14:modId xmlns:p14="http://schemas.microsoft.com/office/powerpoint/2010/main" val="2199296974"/>
              </p:ext>
            </p:extLst>
          </p:nvPr>
        </p:nvGraphicFramePr>
        <p:xfrm>
          <a:off x="1066800" y="1992572"/>
          <a:ext cx="10058400" cy="428539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939720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Support for Later High School End Time</a:t>
            </a:r>
            <a:endParaRPr lang="en-IN" dirty="0">
              <a:effectLst/>
            </a:endParaRPr>
          </a:p>
        </p:txBody>
      </p:sp>
      <p:sp>
        <p:nvSpPr>
          <p:cNvPr id="3" name="Content Placeholder 2"/>
          <p:cNvSpPr>
            <a:spLocks noGrp="1"/>
          </p:cNvSpPr>
          <p:nvPr>
            <p:ph idx="1"/>
          </p:nvPr>
        </p:nvSpPr>
        <p:spPr/>
        <p:txBody>
          <a:bodyPr/>
          <a:lstStyle/>
          <a:p>
            <a:r>
              <a:rPr lang="en-IN" b="1" dirty="0"/>
              <a:t>How strongly do you support or oppose changing the high school end time to approximately 3:30 p.m.? This may mean high school buses would leave school after 4 p.m. to transport students home.</a:t>
            </a:r>
          </a:p>
          <a:p>
            <a:endParaRPr lang="en-US" b="1" dirty="0"/>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42</a:t>
            </a:fld>
            <a:endParaRPr lang="en-US" dirty="0">
              <a:effectLst/>
            </a:endParaRPr>
          </a:p>
        </p:txBody>
      </p:sp>
      <p:graphicFrame>
        <p:nvGraphicFramePr>
          <p:cNvPr id="7" name="Chart 6"/>
          <p:cNvGraphicFramePr/>
          <p:nvPr>
            <p:extLst>
              <p:ext uri="{D42A27DB-BD31-4B8C-83A1-F6EECF244321}">
                <p14:modId xmlns:p14="http://schemas.microsoft.com/office/powerpoint/2010/main" val="2582434300"/>
              </p:ext>
            </p:extLst>
          </p:nvPr>
        </p:nvGraphicFramePr>
        <p:xfrm>
          <a:off x="1066800" y="1992572"/>
          <a:ext cx="10058400" cy="42853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57970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Professional Collaboration – High School Employees </a:t>
            </a:r>
            <a:endParaRPr lang="en-IN" dirty="0">
              <a:effectLst/>
            </a:endParaRPr>
          </a:p>
        </p:txBody>
      </p:sp>
      <p:sp>
        <p:nvSpPr>
          <p:cNvPr id="2" name="Content Placeholder 1"/>
          <p:cNvSpPr>
            <a:spLocks noGrp="1"/>
          </p:cNvSpPr>
          <p:nvPr>
            <p:ph idx="1"/>
          </p:nvPr>
        </p:nvSpPr>
        <p:spPr/>
        <p:txBody>
          <a:bodyPr/>
          <a:lstStyle/>
          <a:p>
            <a:r>
              <a:rPr lang="en-US" b="1" dirty="0"/>
              <a:t>How strongly do you support or oppose trading 20-25 minutes of instructional time for professional collaboration? (N=395)</a:t>
            </a:r>
          </a:p>
          <a:p>
            <a:endParaRPr lang="en-US" b="1" dirty="0"/>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43</a:t>
            </a:fld>
            <a:endParaRPr lang="en-US" dirty="0">
              <a:effectLst/>
            </a:endParaRPr>
          </a:p>
        </p:txBody>
      </p:sp>
      <p:graphicFrame>
        <p:nvGraphicFramePr>
          <p:cNvPr id="8" name="Chart 7"/>
          <p:cNvGraphicFramePr/>
          <p:nvPr>
            <p:extLst>
              <p:ext uri="{D42A27DB-BD31-4B8C-83A1-F6EECF244321}">
                <p14:modId xmlns:p14="http://schemas.microsoft.com/office/powerpoint/2010/main" val="3468142949"/>
              </p:ext>
            </p:extLst>
          </p:nvPr>
        </p:nvGraphicFramePr>
        <p:xfrm>
          <a:off x="1066800" y="1992572"/>
          <a:ext cx="10058400" cy="327914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918634" y="6374498"/>
            <a:ext cx="8058389" cy="276999"/>
          </a:xfrm>
          <a:prstGeom prst="rect">
            <a:avLst/>
          </a:prstGeom>
          <a:noFill/>
        </p:spPr>
        <p:txBody>
          <a:bodyPr wrap="square" rtlCol="0">
            <a:spAutoFit/>
          </a:bodyPr>
          <a:lstStyle/>
          <a:p>
            <a:r>
              <a:rPr lang="en-US" sz="1200" i="1" dirty="0"/>
              <a:t>Note: Only high school employees answered this question.</a:t>
            </a:r>
          </a:p>
        </p:txBody>
      </p:sp>
    </p:spTree>
    <p:extLst>
      <p:ext uri="{BB962C8B-B14F-4D97-AF65-F5344CB8AC3E}">
        <p14:creationId xmlns:p14="http://schemas.microsoft.com/office/powerpoint/2010/main" val="13698521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Impact of Changing School Times – High School Parents</a:t>
            </a:r>
            <a:endParaRPr lang="en-IN" dirty="0">
              <a:effectLst/>
            </a:endParaRP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44</a:t>
            </a:fld>
            <a:endParaRPr lang="en-US" dirty="0">
              <a:effectLst/>
            </a:endParaRPr>
          </a:p>
        </p:txBody>
      </p:sp>
      <p:graphicFrame>
        <p:nvGraphicFramePr>
          <p:cNvPr id="9" name="Content Placeholder 14"/>
          <p:cNvGraphicFramePr>
            <a:graphicFrameLocks noGrp="1"/>
          </p:cNvGraphicFramePr>
          <p:nvPr>
            <p:ph idx="1"/>
            <p:extLst>
              <p:ext uri="{D42A27DB-BD31-4B8C-83A1-F6EECF244321}">
                <p14:modId xmlns:p14="http://schemas.microsoft.com/office/powerpoint/2010/main" val="2245000376"/>
              </p:ext>
            </p:extLst>
          </p:nvPr>
        </p:nvGraphicFramePr>
        <p:xfrm>
          <a:off x="919163" y="1600200"/>
          <a:ext cx="10353675" cy="4340225"/>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918634" y="6370169"/>
            <a:ext cx="6909683" cy="276999"/>
          </a:xfrm>
          <a:prstGeom prst="rect">
            <a:avLst/>
          </a:prstGeom>
          <a:noFill/>
        </p:spPr>
        <p:txBody>
          <a:bodyPr wrap="square" rtlCol="0">
            <a:spAutoFit/>
          </a:bodyPr>
          <a:lstStyle/>
          <a:p>
            <a:r>
              <a:rPr lang="en-US" sz="1200" i="1" dirty="0"/>
              <a:t>Note: Only parents with a child or children in a Naperville 203 high school answered these questions.</a:t>
            </a:r>
          </a:p>
        </p:txBody>
      </p:sp>
    </p:spTree>
    <p:extLst>
      <p:ext uri="{BB962C8B-B14F-4D97-AF65-F5344CB8AC3E}">
        <p14:creationId xmlns:p14="http://schemas.microsoft.com/office/powerpoint/2010/main" val="17309400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Early Dismissal</a:t>
            </a:r>
            <a:endParaRPr lang="en-IN" dirty="0">
              <a:effectLst/>
            </a:endParaRPr>
          </a:p>
        </p:txBody>
      </p:sp>
      <p:sp>
        <p:nvSpPr>
          <p:cNvPr id="5" name="Content Placeholder 4"/>
          <p:cNvSpPr>
            <a:spLocks noGrp="1"/>
          </p:cNvSpPr>
          <p:nvPr>
            <p:ph idx="1"/>
          </p:nvPr>
        </p:nvSpPr>
        <p:spPr/>
        <p:txBody>
          <a:bodyPr/>
          <a:lstStyle/>
          <a:p>
            <a:r>
              <a:rPr lang="en-IN" b="1" dirty="0"/>
              <a:t>Students participating in sports have to leave school at 3:30 p.m. to compete. If the school day ended at 3:30 p.m., students would have to leave their last period at 3:15 p.m. How strongly do you support or oppose students leaving class at 3:15 p.m. on days they have games or competitions?</a:t>
            </a:r>
          </a:p>
          <a:p>
            <a:endParaRPr lang="en-US" b="1" dirty="0"/>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45</a:t>
            </a:fld>
            <a:endParaRPr lang="en-US" dirty="0">
              <a:effectLst/>
            </a:endParaRPr>
          </a:p>
        </p:txBody>
      </p:sp>
      <p:graphicFrame>
        <p:nvGraphicFramePr>
          <p:cNvPr id="14" name="Chart 13"/>
          <p:cNvGraphicFramePr/>
          <p:nvPr>
            <p:extLst>
              <p:ext uri="{D42A27DB-BD31-4B8C-83A1-F6EECF244321}">
                <p14:modId xmlns:p14="http://schemas.microsoft.com/office/powerpoint/2010/main" val="3440253339"/>
              </p:ext>
            </p:extLst>
          </p:nvPr>
        </p:nvGraphicFramePr>
        <p:xfrm>
          <a:off x="1066800" y="2238233"/>
          <a:ext cx="10058400" cy="409432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197718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Current Late Start Schedule</a:t>
            </a:r>
            <a:endParaRPr lang="en-IN" dirty="0">
              <a:effectLst/>
            </a:endParaRPr>
          </a:p>
        </p:txBody>
      </p:sp>
      <p:sp>
        <p:nvSpPr>
          <p:cNvPr id="2" name="Content Placeholder 1"/>
          <p:cNvSpPr>
            <a:spLocks noGrp="1"/>
          </p:cNvSpPr>
          <p:nvPr>
            <p:ph idx="1"/>
          </p:nvPr>
        </p:nvSpPr>
        <p:spPr/>
        <p:txBody>
          <a:bodyPr/>
          <a:lstStyle/>
          <a:p>
            <a:r>
              <a:rPr lang="en-US" b="1" dirty="0"/>
              <a:t>How strongly do you support or oppose the current late start schedule?</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46</a:t>
            </a:fld>
            <a:endParaRPr lang="en-US" dirty="0">
              <a:effectLst/>
            </a:endParaRPr>
          </a:p>
        </p:txBody>
      </p:sp>
      <p:graphicFrame>
        <p:nvGraphicFramePr>
          <p:cNvPr id="5" name="ChartObject"/>
          <p:cNvGraphicFramePr/>
          <p:nvPr>
            <p:extLst>
              <p:ext uri="{D42A27DB-BD31-4B8C-83A1-F6EECF244321}">
                <p14:modId xmlns:p14="http://schemas.microsoft.com/office/powerpoint/2010/main" val="264076740"/>
              </p:ext>
            </p:extLst>
          </p:nvPr>
        </p:nvGraphicFramePr>
        <p:xfrm>
          <a:off x="1524000" y="1905000"/>
          <a:ext cx="9144000" cy="4114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58469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Current Late Start Schedule (Continued)</a:t>
            </a:r>
            <a:endParaRPr lang="en-IN" dirty="0">
              <a:effectLst/>
            </a:endParaRPr>
          </a:p>
        </p:txBody>
      </p:sp>
      <p:sp>
        <p:nvSpPr>
          <p:cNvPr id="2" name="Content Placeholder 1"/>
          <p:cNvSpPr>
            <a:spLocks noGrp="1"/>
          </p:cNvSpPr>
          <p:nvPr>
            <p:ph idx="1"/>
          </p:nvPr>
        </p:nvSpPr>
        <p:spPr/>
        <p:txBody>
          <a:bodyPr/>
          <a:lstStyle/>
          <a:p>
            <a:r>
              <a:rPr lang="en-US" b="1" dirty="0"/>
              <a:t>How strongly do you support or oppose adding late start days each month?</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47</a:t>
            </a:fld>
            <a:endParaRPr lang="en-US" dirty="0">
              <a:effectLst/>
            </a:endParaRPr>
          </a:p>
        </p:txBody>
      </p:sp>
      <p:graphicFrame>
        <p:nvGraphicFramePr>
          <p:cNvPr id="5" name="ChartObject"/>
          <p:cNvGraphicFramePr/>
          <p:nvPr>
            <p:extLst>
              <p:ext uri="{D42A27DB-BD31-4B8C-83A1-F6EECF244321}">
                <p14:modId xmlns:p14="http://schemas.microsoft.com/office/powerpoint/2010/main" val="1653880832"/>
              </p:ext>
            </p:extLst>
          </p:nvPr>
        </p:nvGraphicFramePr>
        <p:xfrm>
          <a:off x="1524000" y="1905000"/>
          <a:ext cx="9144000" cy="4114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3996571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Impact of Schedule Change – Employees </a:t>
            </a:r>
            <a:endParaRPr lang="en-IN" dirty="0">
              <a:effectLst/>
            </a:endParaRPr>
          </a:p>
        </p:txBody>
      </p:sp>
      <p:sp>
        <p:nvSpPr>
          <p:cNvPr id="2" name="Content Placeholder 1"/>
          <p:cNvSpPr>
            <a:spLocks noGrp="1"/>
          </p:cNvSpPr>
          <p:nvPr>
            <p:ph idx="1"/>
          </p:nvPr>
        </p:nvSpPr>
        <p:spPr/>
        <p:txBody>
          <a:bodyPr/>
          <a:lstStyle/>
          <a:p>
            <a:r>
              <a:rPr lang="en-US" b="1" dirty="0"/>
              <a:t>What impact would a later start and/or end time have on the following aspects of your professional and personal life?</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48</a:t>
            </a:fld>
            <a:endParaRPr lang="en-US" dirty="0">
              <a:effectLst/>
            </a:endParaRPr>
          </a:p>
        </p:txBody>
      </p:sp>
      <p:graphicFrame>
        <p:nvGraphicFramePr>
          <p:cNvPr id="7" name="ChartObject"/>
          <p:cNvGraphicFramePr/>
          <p:nvPr>
            <p:extLst>
              <p:ext uri="{D42A27DB-BD31-4B8C-83A1-F6EECF244321}">
                <p14:modId xmlns:p14="http://schemas.microsoft.com/office/powerpoint/2010/main" val="4020697834"/>
              </p:ext>
            </p:extLst>
          </p:nvPr>
        </p:nvGraphicFramePr>
        <p:xfrm>
          <a:off x="1066800" y="1905000"/>
          <a:ext cx="10058400"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663599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Impact of Schedule Change – Employees (Continued) </a:t>
            </a:r>
            <a:endParaRPr lang="en-IN" dirty="0">
              <a:effectLst/>
            </a:endParaRPr>
          </a:p>
        </p:txBody>
      </p:sp>
      <p:sp>
        <p:nvSpPr>
          <p:cNvPr id="2" name="Content Placeholder 1"/>
          <p:cNvSpPr>
            <a:spLocks noGrp="1"/>
          </p:cNvSpPr>
          <p:nvPr>
            <p:ph idx="1"/>
          </p:nvPr>
        </p:nvSpPr>
        <p:spPr/>
        <p:txBody>
          <a:bodyPr/>
          <a:lstStyle/>
          <a:p>
            <a:r>
              <a:rPr lang="en-US" b="1" dirty="0"/>
              <a:t>What impact would a later start and/or end time have on the following aspects of your professional and personal life?</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49</a:t>
            </a:fld>
            <a:endParaRPr lang="en-US" dirty="0">
              <a:effectLst/>
            </a:endParaRPr>
          </a:p>
        </p:txBody>
      </p:sp>
      <p:graphicFrame>
        <p:nvGraphicFramePr>
          <p:cNvPr id="9" name="ChartObject"/>
          <p:cNvGraphicFramePr/>
          <p:nvPr/>
        </p:nvGraphicFramePr>
        <p:xfrm>
          <a:off x="1066800" y="1905000"/>
          <a:ext cx="10058400"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89625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a:t>
            </a:r>
          </a:p>
        </p:txBody>
      </p:sp>
      <p:graphicFrame>
        <p:nvGraphicFramePr>
          <p:cNvPr id="4" name="Content Placeholder 5"/>
          <p:cNvGraphicFramePr>
            <a:graphicFrameLocks/>
          </p:cNvGraphicFramePr>
          <p:nvPr>
            <p:extLst>
              <p:ext uri="{D42A27DB-BD31-4B8C-83A1-F6EECF244321}">
                <p14:modId xmlns:p14="http://schemas.microsoft.com/office/powerpoint/2010/main" val="241452940"/>
              </p:ext>
            </p:extLst>
          </p:nvPr>
        </p:nvGraphicFramePr>
        <p:xfrm>
          <a:off x="1943100" y="1827194"/>
          <a:ext cx="8412479" cy="2936240"/>
        </p:xfrm>
        <a:graphic>
          <a:graphicData uri="http://schemas.openxmlformats.org/drawingml/2006/table">
            <a:tbl>
              <a:tblPr firstRow="1" bandRow="1">
                <a:effectLst/>
                <a:tableStyleId>{72833802-FEF1-4C79-8D5D-14CF1EAF98D9}</a:tableStyleId>
              </a:tblPr>
              <a:tblGrid>
                <a:gridCol w="1852289">
                  <a:extLst>
                    <a:ext uri="{9D8B030D-6E8A-4147-A177-3AD203B41FA5}">
                      <a16:colId xmlns:a16="http://schemas.microsoft.com/office/drawing/2014/main" xmlns="" val="20000"/>
                    </a:ext>
                  </a:extLst>
                </a:gridCol>
                <a:gridCol w="1312038">
                  <a:extLst>
                    <a:ext uri="{9D8B030D-6E8A-4147-A177-3AD203B41FA5}">
                      <a16:colId xmlns:a16="http://schemas.microsoft.com/office/drawing/2014/main" xmlns="" val="20001"/>
                    </a:ext>
                  </a:extLst>
                </a:gridCol>
                <a:gridCol w="1312038">
                  <a:extLst>
                    <a:ext uri="{9D8B030D-6E8A-4147-A177-3AD203B41FA5}">
                      <a16:colId xmlns:a16="http://schemas.microsoft.com/office/drawing/2014/main" xmlns="" val="20002"/>
                    </a:ext>
                  </a:extLst>
                </a:gridCol>
                <a:gridCol w="1312038">
                  <a:extLst>
                    <a:ext uri="{9D8B030D-6E8A-4147-A177-3AD203B41FA5}">
                      <a16:colId xmlns:a16="http://schemas.microsoft.com/office/drawing/2014/main" xmlns="" val="20003"/>
                    </a:ext>
                  </a:extLst>
                </a:gridCol>
                <a:gridCol w="1312038">
                  <a:extLst>
                    <a:ext uri="{9D8B030D-6E8A-4147-A177-3AD203B41FA5}">
                      <a16:colId xmlns:a16="http://schemas.microsoft.com/office/drawing/2014/main" xmlns="" val="20004"/>
                    </a:ext>
                  </a:extLst>
                </a:gridCol>
                <a:gridCol w="1312038">
                  <a:extLst>
                    <a:ext uri="{9D8B030D-6E8A-4147-A177-3AD203B41FA5}">
                      <a16:colId xmlns:a16="http://schemas.microsoft.com/office/drawing/2014/main" xmlns="" val="20005"/>
                    </a:ext>
                  </a:extLst>
                </a:gridCol>
              </a:tblGrid>
              <a:tr h="370840">
                <a:tc>
                  <a:txBody>
                    <a:bodyPr/>
                    <a:lstStyle/>
                    <a:p>
                      <a:pPr algn="ctr"/>
                      <a:r>
                        <a:rPr lang="en-US" sz="1400" dirty="0">
                          <a:effectLst/>
                        </a:rPr>
                        <a:t>Respondent Group</a:t>
                      </a:r>
                      <a:endParaRPr lang="en-IN" sz="1400" dirty="0">
                        <a:effectLst/>
                      </a:endParaRPr>
                    </a:p>
                  </a:txBody>
                  <a:tcPr anchor="ctr">
                    <a:lnL w="12700" cap="flat" cmpd="sng" algn="ctr">
                      <a:solidFill>
                        <a:srgbClr val="869FC3"/>
                      </a:solidFill>
                      <a:prstDash val="solid"/>
                      <a:round/>
                      <a:headEnd type="none" w="med" len="med"/>
                      <a:tailEnd type="none" w="med" len="med"/>
                    </a:lnL>
                    <a:lnR w="12700" cap="flat" cmpd="sng" algn="ctr">
                      <a:solidFill>
                        <a:srgbClr val="114188"/>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114188"/>
                    </a:solidFill>
                  </a:tcPr>
                </a:tc>
                <a:tc>
                  <a:txBody>
                    <a:bodyPr/>
                    <a:lstStyle/>
                    <a:p>
                      <a:pPr algn="ctr"/>
                      <a:r>
                        <a:rPr lang="en-US" sz="1400" dirty="0">
                          <a:effectLst/>
                        </a:rPr>
                        <a:t>Number of Invitations Delivered (NMax)</a:t>
                      </a:r>
                      <a:endParaRPr lang="en-IN" sz="1400" dirty="0">
                        <a:effectLst/>
                      </a:endParaRPr>
                    </a:p>
                  </a:txBody>
                  <a:tcPr anchor="ctr">
                    <a:lnL w="12700" cap="flat" cmpd="sng" algn="ctr">
                      <a:solidFill>
                        <a:srgbClr val="114188"/>
                      </a:solidFill>
                      <a:prstDash val="solid"/>
                      <a:round/>
                      <a:headEnd type="none" w="med" len="med"/>
                      <a:tailEnd type="none" w="med" len="med"/>
                    </a:lnL>
                    <a:lnR w="12700" cap="flat" cmpd="sng" algn="ctr">
                      <a:solidFill>
                        <a:srgbClr val="114188"/>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114188"/>
                    </a:solidFill>
                  </a:tcPr>
                </a:tc>
                <a:tc>
                  <a:txBody>
                    <a:bodyPr/>
                    <a:lstStyle/>
                    <a:p>
                      <a:pPr algn="ctr"/>
                      <a:r>
                        <a:rPr lang="en-US" sz="1400" dirty="0">
                          <a:effectLst/>
                        </a:rPr>
                        <a:t>Number of Responses (N)</a:t>
                      </a:r>
                      <a:endParaRPr lang="en-IN" sz="1400" dirty="0">
                        <a:effectLst/>
                      </a:endParaRPr>
                    </a:p>
                  </a:txBody>
                  <a:tcPr anchor="ctr">
                    <a:lnL w="12700" cap="flat" cmpd="sng" algn="ctr">
                      <a:solidFill>
                        <a:srgbClr val="114188"/>
                      </a:solidFill>
                      <a:prstDash val="solid"/>
                      <a:round/>
                      <a:headEnd type="none" w="med" len="med"/>
                      <a:tailEnd type="none" w="med" len="med"/>
                    </a:lnL>
                    <a:lnR w="12700" cap="flat" cmpd="sng" algn="ctr">
                      <a:solidFill>
                        <a:srgbClr val="114188"/>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114188"/>
                    </a:solidFill>
                  </a:tcPr>
                </a:tc>
                <a:tc>
                  <a:txBody>
                    <a:bodyPr/>
                    <a:lstStyle/>
                    <a:p>
                      <a:pPr algn="ctr"/>
                      <a:r>
                        <a:rPr lang="en-US" sz="1400" baseline="0" dirty="0">
                          <a:effectLst/>
                        </a:rPr>
                        <a:t>Response Rate</a:t>
                      </a:r>
                      <a:endParaRPr lang="en-IN" sz="1400" dirty="0">
                        <a:effectLst/>
                      </a:endParaRPr>
                    </a:p>
                  </a:txBody>
                  <a:tcPr anchor="ctr">
                    <a:lnL w="12700" cap="flat" cmpd="sng" algn="ctr">
                      <a:solidFill>
                        <a:srgbClr val="114188"/>
                      </a:solidFill>
                      <a:prstDash val="solid"/>
                      <a:round/>
                      <a:headEnd type="none" w="med" len="med"/>
                      <a:tailEnd type="none" w="med" len="med"/>
                    </a:lnL>
                    <a:lnR w="12700" cap="flat" cmpd="sng" algn="ctr">
                      <a:solidFill>
                        <a:srgbClr val="114188"/>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114188"/>
                    </a:solidFill>
                  </a:tcPr>
                </a:tc>
                <a:tc>
                  <a:txBody>
                    <a:bodyPr/>
                    <a:lstStyle/>
                    <a:p>
                      <a:pPr marL="0" algn="ctr" defTabSz="457200" rtl="0" eaLnBrk="1" fontAlgn="ctr" latinLnBrk="0" hangingPunct="1"/>
                      <a:r>
                        <a:rPr lang="en-IN" sz="1400" b="1" i="0" kern="1200" dirty="0">
                          <a:solidFill>
                            <a:schemeClr val="lt1"/>
                          </a:solidFill>
                          <a:effectLst/>
                          <a:latin typeface="+mn-lt"/>
                          <a:ea typeface="+mn-ea"/>
                          <a:cs typeface="+mn-cs"/>
                        </a:rPr>
                        <a:t>Public</a:t>
                      </a:r>
                      <a:r>
                        <a:rPr lang="en-IN" sz="1400" b="1" i="0" kern="1200" baseline="0" dirty="0">
                          <a:solidFill>
                            <a:schemeClr val="lt1"/>
                          </a:solidFill>
                          <a:effectLst/>
                          <a:latin typeface="+mn-lt"/>
                          <a:ea typeface="+mn-ea"/>
                          <a:cs typeface="+mn-cs"/>
                        </a:rPr>
                        <a:t> Access Link</a:t>
                      </a:r>
                      <a:r>
                        <a:rPr lang="en-IN" sz="1400" b="1" i="0" kern="1200" dirty="0">
                          <a:solidFill>
                            <a:schemeClr val="lt1"/>
                          </a:solidFill>
                          <a:effectLst/>
                          <a:latin typeface="+mn-lt"/>
                          <a:ea typeface="+mn-ea"/>
                          <a:cs typeface="+mn-cs"/>
                        </a:rPr>
                        <a:t> Responses</a:t>
                      </a:r>
                      <a:endParaRPr lang="en-IN" sz="1400" b="1" i="0" u="none" strike="noStrike" kern="1200" dirty="0">
                        <a:solidFill>
                          <a:schemeClr val="bg1"/>
                        </a:solidFill>
                        <a:effectLst/>
                        <a:latin typeface="+mn-lt"/>
                        <a:ea typeface="+mn-ea"/>
                        <a:cs typeface="+mn-cs"/>
                      </a:endParaRPr>
                    </a:p>
                  </a:txBody>
                  <a:tcPr anchor="ctr">
                    <a:lnL w="12700" cap="flat" cmpd="sng" algn="ctr">
                      <a:solidFill>
                        <a:srgbClr val="114188"/>
                      </a:solidFill>
                      <a:prstDash val="solid"/>
                      <a:round/>
                      <a:headEnd type="none" w="med" len="med"/>
                      <a:tailEnd type="none" w="med" len="med"/>
                    </a:lnL>
                    <a:lnR w="12700" cap="flat" cmpd="sng" algn="ctr">
                      <a:solidFill>
                        <a:srgbClr val="114188"/>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114188"/>
                    </a:solidFill>
                  </a:tcPr>
                </a:tc>
                <a:tc>
                  <a:txBody>
                    <a:bodyPr/>
                    <a:lstStyle/>
                    <a:p>
                      <a:pPr marL="0" algn="ctr" defTabSz="457200" rtl="0" eaLnBrk="1" fontAlgn="ctr" latinLnBrk="0" hangingPunct="1"/>
                      <a:r>
                        <a:rPr lang="en-IN" sz="1400" b="1" i="0" kern="1200" dirty="0">
                          <a:solidFill>
                            <a:schemeClr val="lt1"/>
                          </a:solidFill>
                          <a:effectLst/>
                          <a:latin typeface="+mn-lt"/>
                          <a:ea typeface="+mn-ea"/>
                          <a:cs typeface="+mn-cs"/>
                        </a:rPr>
                        <a:t>Total Responses</a:t>
                      </a:r>
                      <a:endParaRPr lang="en-IN" sz="1400" b="1" i="0" u="none" strike="noStrike" kern="1200" dirty="0">
                        <a:solidFill>
                          <a:schemeClr val="bg1"/>
                        </a:solidFill>
                        <a:effectLst/>
                        <a:latin typeface="+mn-lt"/>
                        <a:ea typeface="+mn-ea"/>
                        <a:cs typeface="+mn-cs"/>
                      </a:endParaRPr>
                    </a:p>
                  </a:txBody>
                  <a:tcPr anchor="ctr">
                    <a:lnL w="12700" cap="flat" cmpd="sng" algn="ctr">
                      <a:solidFill>
                        <a:srgbClr val="114188"/>
                      </a:solidFill>
                      <a:prstDash val="solid"/>
                      <a:round/>
                      <a:headEnd type="none" w="med" len="med"/>
                      <a:tailEnd type="none" w="med" len="med"/>
                    </a:lnL>
                    <a:lnR w="12700" cap="flat" cmpd="sng" algn="ctr">
                      <a:solidFill>
                        <a:srgbClr val="869FC3"/>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114188"/>
                    </a:solidFill>
                  </a:tcPr>
                </a:tc>
                <a:extLst>
                  <a:ext uri="{0D108BD9-81ED-4DB2-BD59-A6C34878D82A}">
                    <a16:rowId xmlns:a16="http://schemas.microsoft.com/office/drawing/2014/main" xmlns="" val="10000"/>
                  </a:ext>
                </a:extLst>
              </a:tr>
              <a:tr h="370840">
                <a:tc>
                  <a:txBody>
                    <a:bodyPr/>
                    <a:lstStyle/>
                    <a:p>
                      <a:pPr algn="ctr"/>
                      <a:r>
                        <a:rPr lang="en-US" sz="1400" dirty="0">
                          <a:effectLst/>
                        </a:rPr>
                        <a:t>Parents/Community Members</a:t>
                      </a:r>
                    </a:p>
                  </a:txBody>
                  <a:tcPr anchor="ctr">
                    <a:lnL w="12700" cap="flat" cmpd="sng" algn="ctr">
                      <a:solidFill>
                        <a:srgbClr val="869FC3"/>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tc>
                  <a:txBody>
                    <a:bodyPr/>
                    <a:lstStyle/>
                    <a:p>
                      <a:pPr algn="ctr"/>
                      <a:r>
                        <a:rPr lang="en-IN" sz="1400" dirty="0">
                          <a:effectLst/>
                        </a:rPr>
                        <a:t>17,575</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tc>
                  <a:txBody>
                    <a:bodyPr/>
                    <a:lstStyle/>
                    <a:p>
                      <a:pPr algn="ctr"/>
                      <a:r>
                        <a:rPr lang="en-US" sz="1400" dirty="0">
                          <a:effectLst/>
                        </a:rPr>
                        <a:t>6,530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tc>
                  <a:txBody>
                    <a:bodyPr/>
                    <a:lstStyle/>
                    <a:p>
                      <a:pPr algn="ctr"/>
                      <a:r>
                        <a:rPr lang="en-IN" sz="1400" dirty="0">
                          <a:effectLst/>
                        </a:rPr>
                        <a:t>37%</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tc>
                  <a:txBody>
                    <a:bodyPr/>
                    <a:lstStyle/>
                    <a:p>
                      <a:pPr marL="0" marR="0" indent="0" algn="ctr" defTabSz="457200" rtl="0" eaLnBrk="1" fontAlgn="auto" latinLnBrk="0" hangingPunct="1">
                        <a:lnSpc>
                          <a:spcPct val="100000"/>
                        </a:lnSpc>
                        <a:spcBef>
                          <a:spcPct val="0"/>
                        </a:spcBef>
                        <a:spcAft>
                          <a:spcPct val="0"/>
                        </a:spcAft>
                        <a:buClrTx/>
                        <a:buSzTx/>
                        <a:buFontTx/>
                        <a:buNone/>
                      </a:pPr>
                      <a:r>
                        <a:rPr lang="en-US" sz="1400" dirty="0">
                          <a:effectLst/>
                          <a:latin typeface="+mn-lt"/>
                        </a:rPr>
                        <a:t>2,169</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tc>
                  <a:txBody>
                    <a:bodyPr/>
                    <a:lstStyle/>
                    <a:p>
                      <a:pPr marL="0" marR="0" indent="0" algn="ctr" defTabSz="457200" rtl="0" eaLnBrk="1" fontAlgn="auto" latinLnBrk="0" hangingPunct="1">
                        <a:lnSpc>
                          <a:spcPct val="100000"/>
                        </a:lnSpc>
                        <a:spcBef>
                          <a:spcPct val="0"/>
                        </a:spcBef>
                        <a:spcAft>
                          <a:spcPct val="0"/>
                        </a:spcAft>
                        <a:buClrTx/>
                        <a:buSzTx/>
                        <a:buFontTx/>
                        <a:buNone/>
                      </a:pPr>
                      <a:r>
                        <a:rPr lang="en-US" sz="1400" dirty="0">
                          <a:effectLst/>
                          <a:latin typeface="+mn-lt"/>
                        </a:rPr>
                        <a:t>8,699</a:t>
                      </a:r>
                    </a:p>
                  </a:txBody>
                  <a:tcPr anchor="ctr">
                    <a:lnL w="12700" cap="flat" cmpd="sng" algn="ctr">
                      <a:solidFill>
                        <a:srgbClr val="FFFFFF"/>
                      </a:solidFill>
                      <a:prstDash val="solid"/>
                      <a:round/>
                      <a:headEnd type="none" w="med" len="med"/>
                      <a:tailEnd type="none" w="med" len="med"/>
                    </a:lnL>
                    <a:lnR w="12700" cap="flat" cmpd="sng" algn="ctr">
                      <a:solidFill>
                        <a:srgbClr val="869FC3"/>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xmlns="" val="2029037130"/>
                  </a:ext>
                </a:extLst>
              </a:tr>
              <a:tr h="370840">
                <a:tc>
                  <a:txBody>
                    <a:bodyPr/>
                    <a:lstStyle/>
                    <a:p>
                      <a:pPr algn="ctr"/>
                      <a:r>
                        <a:rPr lang="en-US" sz="1400" dirty="0">
                          <a:effectLst/>
                        </a:rPr>
                        <a:t>Employees</a:t>
                      </a:r>
                    </a:p>
                  </a:txBody>
                  <a:tcPr anchor="ctr">
                    <a:lnL w="12700" cap="flat" cmpd="sng" algn="ctr">
                      <a:solidFill>
                        <a:srgbClr val="869FC3"/>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tc>
                  <a:txBody>
                    <a:bodyPr/>
                    <a:lstStyle/>
                    <a:p>
                      <a:pPr algn="ctr"/>
                      <a:r>
                        <a:rPr lang="en-IN" sz="1400" dirty="0">
                          <a:effectLst/>
                        </a:rPr>
                        <a:t>2,494</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tc>
                  <a:txBody>
                    <a:bodyPr/>
                    <a:lstStyle/>
                    <a:p>
                      <a:pPr algn="ctr"/>
                      <a:r>
                        <a:rPr lang="en-US" sz="1400" dirty="0">
                          <a:effectLst/>
                        </a:rPr>
                        <a:t>1,387</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tc>
                  <a:txBody>
                    <a:bodyPr/>
                    <a:lstStyle/>
                    <a:p>
                      <a:pPr algn="ctr"/>
                      <a:r>
                        <a:rPr lang="en-IN" sz="1400" dirty="0">
                          <a:effectLst/>
                        </a:rPr>
                        <a:t>56%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tc>
                  <a:txBody>
                    <a:bodyPr/>
                    <a:lstStyle/>
                    <a:p>
                      <a:pPr marL="0" marR="0" indent="0" algn="ctr" defTabSz="457200" rtl="0" eaLnBrk="1" fontAlgn="auto" latinLnBrk="0" hangingPunct="1">
                        <a:lnSpc>
                          <a:spcPct val="100000"/>
                        </a:lnSpc>
                        <a:spcBef>
                          <a:spcPct val="0"/>
                        </a:spcBef>
                        <a:spcAft>
                          <a:spcPct val="0"/>
                        </a:spcAft>
                        <a:buClrTx/>
                        <a:buSzTx/>
                        <a:buFontTx/>
                        <a:buNone/>
                      </a:pPr>
                      <a:r>
                        <a:rPr lang="en-US" sz="1400" dirty="0">
                          <a:effectLst/>
                          <a:latin typeface="+mn-lt"/>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tc>
                  <a:txBody>
                    <a:bodyPr/>
                    <a:lstStyle/>
                    <a:p>
                      <a:pPr marL="0" marR="0" indent="0" algn="ctr" defTabSz="457200" rtl="0" eaLnBrk="1" fontAlgn="auto" latinLnBrk="0" hangingPunct="1">
                        <a:lnSpc>
                          <a:spcPct val="100000"/>
                        </a:lnSpc>
                        <a:spcBef>
                          <a:spcPct val="0"/>
                        </a:spcBef>
                        <a:spcAft>
                          <a:spcPct val="0"/>
                        </a:spcAft>
                        <a:buClrTx/>
                        <a:buSzTx/>
                        <a:buFontTx/>
                        <a:buNone/>
                      </a:pPr>
                      <a:r>
                        <a:rPr lang="en-US" sz="1400" dirty="0">
                          <a:effectLst/>
                          <a:latin typeface="+mn-lt"/>
                        </a:rPr>
                        <a:t>1,387</a:t>
                      </a:r>
                    </a:p>
                  </a:txBody>
                  <a:tcPr anchor="ctr">
                    <a:lnL w="12700" cap="flat" cmpd="sng" algn="ctr">
                      <a:solidFill>
                        <a:srgbClr val="FFFFFF"/>
                      </a:solidFill>
                      <a:prstDash val="solid"/>
                      <a:round/>
                      <a:headEnd type="none" w="med" len="med"/>
                      <a:tailEnd type="none" w="med" len="med"/>
                    </a:lnL>
                    <a:lnR w="12700" cap="flat" cmpd="sng" algn="ctr">
                      <a:solidFill>
                        <a:srgbClr val="869FC3"/>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xmlns="" val="493663335"/>
                  </a:ext>
                </a:extLst>
              </a:tr>
              <a:tr h="370840">
                <a:tc>
                  <a:txBody>
                    <a:bodyPr/>
                    <a:lstStyle/>
                    <a:p>
                      <a:pPr algn="ctr"/>
                      <a:r>
                        <a:rPr lang="en-US" sz="1400" dirty="0">
                          <a:effectLst/>
                        </a:rPr>
                        <a:t>Students (Grades 6-12)</a:t>
                      </a:r>
                    </a:p>
                  </a:txBody>
                  <a:tcPr anchor="ctr">
                    <a:lnL w="12700" cap="flat" cmpd="sng" algn="ctr">
                      <a:solidFill>
                        <a:srgbClr val="869FC3"/>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tc>
                  <a:txBody>
                    <a:bodyPr/>
                    <a:lstStyle/>
                    <a:p>
                      <a:pPr algn="ctr"/>
                      <a:r>
                        <a:rPr lang="en-IN" sz="1400" dirty="0">
                          <a:effectLst/>
                        </a:rPr>
                        <a:t>9,299</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tc>
                  <a:txBody>
                    <a:bodyPr/>
                    <a:lstStyle/>
                    <a:p>
                      <a:pPr algn="ctr"/>
                      <a:r>
                        <a:rPr lang="en-US" sz="1400" dirty="0">
                          <a:effectLst/>
                        </a:rPr>
                        <a:t>3,771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tc>
                  <a:txBody>
                    <a:bodyPr/>
                    <a:lstStyle/>
                    <a:p>
                      <a:pPr algn="ctr"/>
                      <a:r>
                        <a:rPr lang="en-IN" sz="1400" dirty="0">
                          <a:effectLst/>
                        </a:rPr>
                        <a:t>41%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tc>
                  <a:txBody>
                    <a:bodyPr/>
                    <a:lstStyle/>
                    <a:p>
                      <a:pPr marL="0" marR="0" indent="0" algn="ctr" defTabSz="457200" rtl="0" eaLnBrk="1" fontAlgn="auto" latinLnBrk="0" hangingPunct="1">
                        <a:lnSpc>
                          <a:spcPct val="100000"/>
                        </a:lnSpc>
                        <a:spcBef>
                          <a:spcPct val="0"/>
                        </a:spcBef>
                        <a:spcAft>
                          <a:spcPct val="0"/>
                        </a:spcAft>
                        <a:buClrTx/>
                        <a:buSzTx/>
                        <a:buFontTx/>
                        <a:buNone/>
                      </a:pPr>
                      <a:r>
                        <a:rPr lang="en-US" sz="1400" dirty="0">
                          <a:effectLst/>
                          <a:latin typeface="+mn-lt"/>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tc>
                  <a:txBody>
                    <a:bodyPr/>
                    <a:lstStyle/>
                    <a:p>
                      <a:pPr marL="0" marR="0" indent="0" algn="ctr" defTabSz="457200" rtl="0" eaLnBrk="1" fontAlgn="auto" latinLnBrk="0" hangingPunct="1">
                        <a:lnSpc>
                          <a:spcPct val="100000"/>
                        </a:lnSpc>
                        <a:spcBef>
                          <a:spcPct val="0"/>
                        </a:spcBef>
                        <a:spcAft>
                          <a:spcPct val="0"/>
                        </a:spcAft>
                        <a:buClrTx/>
                        <a:buSzTx/>
                        <a:buFontTx/>
                        <a:buNone/>
                      </a:pPr>
                      <a:r>
                        <a:rPr lang="en-US" sz="1400" dirty="0">
                          <a:effectLst/>
                          <a:latin typeface="+mn-lt"/>
                        </a:rPr>
                        <a:t>3,771</a:t>
                      </a:r>
                    </a:p>
                  </a:txBody>
                  <a:tcPr anchor="ctr">
                    <a:lnL w="12700" cap="flat" cmpd="sng" algn="ctr">
                      <a:solidFill>
                        <a:srgbClr val="FFFFFF"/>
                      </a:solidFill>
                      <a:prstDash val="solid"/>
                      <a:round/>
                      <a:headEnd type="none" w="med" len="med"/>
                      <a:tailEnd type="none" w="med" len="med"/>
                    </a:lnL>
                    <a:lnR w="12700" cap="flat" cmpd="sng" algn="ctr">
                      <a:solidFill>
                        <a:srgbClr val="869FC3"/>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xmlns="" val="3610870697"/>
                  </a:ext>
                </a:extLst>
              </a:tr>
              <a:tr h="370840">
                <a:tc>
                  <a:txBody>
                    <a:bodyPr/>
                    <a:lstStyle/>
                    <a:p>
                      <a:pPr algn="ctr"/>
                      <a:r>
                        <a:rPr lang="en-US" sz="1400" dirty="0">
                          <a:effectLst/>
                        </a:rPr>
                        <a:t>Students (via parent/community member survey)</a:t>
                      </a:r>
                    </a:p>
                  </a:txBody>
                  <a:tcPr anchor="ctr">
                    <a:lnL w="12700" cap="flat" cmpd="sng" algn="ctr">
                      <a:solidFill>
                        <a:srgbClr val="869FC3"/>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tc>
                  <a:txBody>
                    <a:bodyPr/>
                    <a:lstStyle/>
                    <a:p>
                      <a:pPr algn="ctr"/>
                      <a:r>
                        <a:rPr lang="en-IN" sz="1400" dirty="0">
                          <a:effectLst/>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tc>
                  <a:txBody>
                    <a:bodyPr/>
                    <a:lstStyle/>
                    <a:p>
                      <a:pPr algn="ctr"/>
                      <a:r>
                        <a:rPr lang="en-US" sz="1400" dirty="0">
                          <a:effectLst/>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tc>
                  <a:txBody>
                    <a:bodyPr/>
                    <a:lstStyle/>
                    <a:p>
                      <a:pPr algn="ctr"/>
                      <a:r>
                        <a:rPr lang="en-IN" sz="1400" dirty="0">
                          <a:effectLst/>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tc>
                  <a:txBody>
                    <a:bodyPr/>
                    <a:lstStyle/>
                    <a:p>
                      <a:pPr marL="0" marR="0" indent="0" algn="ctr" defTabSz="457200" rtl="0" eaLnBrk="1" fontAlgn="auto" latinLnBrk="0" hangingPunct="1">
                        <a:lnSpc>
                          <a:spcPct val="100000"/>
                        </a:lnSpc>
                        <a:spcBef>
                          <a:spcPct val="0"/>
                        </a:spcBef>
                        <a:spcAft>
                          <a:spcPct val="0"/>
                        </a:spcAft>
                        <a:buClrTx/>
                        <a:buSzTx/>
                        <a:buFontTx/>
                        <a:buNone/>
                      </a:pPr>
                      <a:r>
                        <a:rPr lang="en-US" sz="1400" dirty="0">
                          <a:effectLst/>
                          <a:latin typeface="+mn-lt"/>
                        </a:rPr>
                        <a:t>829</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tc>
                  <a:txBody>
                    <a:bodyPr/>
                    <a:lstStyle/>
                    <a:p>
                      <a:pPr marL="0" marR="0" indent="0" algn="ctr" defTabSz="457200" rtl="0" eaLnBrk="1" fontAlgn="auto" latinLnBrk="0" hangingPunct="1">
                        <a:lnSpc>
                          <a:spcPct val="100000"/>
                        </a:lnSpc>
                        <a:spcBef>
                          <a:spcPct val="0"/>
                        </a:spcBef>
                        <a:spcAft>
                          <a:spcPct val="0"/>
                        </a:spcAft>
                        <a:buClrTx/>
                        <a:buSzTx/>
                        <a:buFontTx/>
                        <a:buNone/>
                      </a:pPr>
                      <a:r>
                        <a:rPr lang="en-US" sz="1400" dirty="0">
                          <a:effectLst/>
                          <a:latin typeface="+mn-lt"/>
                        </a:rPr>
                        <a:t>829</a:t>
                      </a:r>
                    </a:p>
                  </a:txBody>
                  <a:tcPr anchor="ctr">
                    <a:lnL w="12700" cap="flat" cmpd="sng" algn="ctr">
                      <a:solidFill>
                        <a:srgbClr val="FFFFFF"/>
                      </a:solidFill>
                      <a:prstDash val="solid"/>
                      <a:round/>
                      <a:headEnd type="none" w="med" len="med"/>
                      <a:tailEnd type="none" w="med" len="med"/>
                    </a:lnL>
                    <a:lnR w="12700" cap="flat" cmpd="sng" algn="ctr">
                      <a:solidFill>
                        <a:srgbClr val="869FC3"/>
                      </a:solidFill>
                      <a:prstDash val="solid"/>
                      <a:round/>
                      <a:headEnd type="none" w="med" len="med"/>
                      <a:tailEnd type="none" w="med" len="med"/>
                    </a:lnR>
                    <a:lnT w="12700" cap="flat" cmpd="sng" algn="ctr">
                      <a:solidFill>
                        <a:srgbClr val="869FC3"/>
                      </a:solidFill>
                      <a:prstDash val="solid"/>
                      <a:round/>
                      <a:headEnd type="none" w="med" len="med"/>
                      <a:tailEnd type="none" w="med" len="med"/>
                    </a:lnT>
                    <a:lnB w="12700" cap="flat" cmpd="sng" algn="ctr">
                      <a:solidFill>
                        <a:srgbClr val="869FC3"/>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xmlns="" val="1256936238"/>
                  </a:ext>
                </a:extLst>
              </a:tr>
            </a:tbl>
          </a:graphicData>
        </a:graphic>
      </p:graphicFrame>
      <p:sp>
        <p:nvSpPr>
          <p:cNvPr id="5" name="TextBox 4"/>
          <p:cNvSpPr txBox="1"/>
          <p:nvPr/>
        </p:nvSpPr>
        <p:spPr>
          <a:xfrm>
            <a:off x="918634" y="6370169"/>
            <a:ext cx="9406647" cy="276999"/>
          </a:xfrm>
          <a:prstGeom prst="rect">
            <a:avLst/>
          </a:prstGeom>
          <a:noFill/>
        </p:spPr>
        <p:txBody>
          <a:bodyPr wrap="square" rtlCol="0">
            <a:spAutoFit/>
          </a:bodyPr>
          <a:lstStyle/>
          <a:p>
            <a:r>
              <a:rPr lang="en-US" sz="1200" i="1" dirty="0"/>
              <a:t>Note: 829 students took the survey through the community survey using a public URL and are indicated as “Student (through Community Survey)”.</a:t>
            </a:r>
          </a:p>
        </p:txBody>
      </p:sp>
      <p:sp>
        <p:nvSpPr>
          <p:cNvPr id="6" name="Slide Number Placeholder 5"/>
          <p:cNvSpPr>
            <a:spLocks noGrp="1"/>
          </p:cNvSpPr>
          <p:nvPr>
            <p:ph type="sldNum" sz="quarter" idx="12"/>
          </p:nvPr>
        </p:nvSpPr>
        <p:spPr/>
        <p:txBody>
          <a:bodyPr/>
          <a:lstStyle/>
          <a:p>
            <a:fld id="{96821CE6-8522-4C96-AF4F-AEA9854986D6}" type="slidenum">
              <a:rPr lang="en-US" smtClean="0"/>
              <a:t>5</a:t>
            </a:fld>
            <a:endParaRPr lang="en-US" dirty="0"/>
          </a:p>
        </p:txBody>
      </p:sp>
    </p:spTree>
    <p:extLst>
      <p:ext uri="{BB962C8B-B14F-4D97-AF65-F5344CB8AC3E}">
        <p14:creationId xmlns:p14="http://schemas.microsoft.com/office/powerpoint/2010/main" val="8062820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Activities – Parents/Community Members and Employees</a:t>
            </a:r>
            <a:endParaRPr lang="en-IN" dirty="0">
              <a:effectLst/>
            </a:endParaRP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50</a:t>
            </a:fld>
            <a:endParaRPr lang="en-US" dirty="0">
              <a:effectLst/>
            </a:endParaRPr>
          </a:p>
        </p:txBody>
      </p:sp>
      <p:sp>
        <p:nvSpPr>
          <p:cNvPr id="11" name="Rectangle 10"/>
          <p:cNvSpPr/>
          <p:nvPr/>
        </p:nvSpPr>
        <p:spPr>
          <a:xfrm>
            <a:off x="737170" y="6130527"/>
            <a:ext cx="9957334" cy="646331"/>
          </a:xfrm>
          <a:prstGeom prst="rect">
            <a:avLst/>
          </a:prstGeom>
        </p:spPr>
        <p:txBody>
          <a:bodyPr wrap="square">
            <a:spAutoFit/>
          </a:bodyPr>
          <a:lstStyle/>
          <a:p>
            <a:r>
              <a:rPr lang="en-US" sz="1200" i="1" dirty="0"/>
              <a:t>Notes: </a:t>
            </a:r>
          </a:p>
          <a:p>
            <a:pPr marL="171450" indent="-171450">
              <a:buFont typeface="Arial" panose="020B0604020202020204" pitchFamily="34" charset="0"/>
              <a:buChar char="•"/>
            </a:pPr>
            <a:r>
              <a:rPr lang="en-IN" sz="1200" i="1" dirty="0"/>
              <a:t>‘My activities do not include students’ responses were excluded from calculations.</a:t>
            </a:r>
          </a:p>
          <a:p>
            <a:pPr marL="171450" indent="-171450">
              <a:buFont typeface="Arial" panose="020B0604020202020204" pitchFamily="34" charset="0"/>
              <a:buChar char="•"/>
            </a:pPr>
            <a:r>
              <a:rPr lang="en-IN" sz="1200" i="1" dirty="0"/>
              <a:t>Only participants who volunteer in after-school or evening activities for Naperville 203 students responded to these questions. </a:t>
            </a:r>
          </a:p>
        </p:txBody>
      </p:sp>
      <p:graphicFrame>
        <p:nvGraphicFramePr>
          <p:cNvPr id="8" name="ChartObject"/>
          <p:cNvGraphicFramePr/>
          <p:nvPr>
            <p:extLst>
              <p:ext uri="{D42A27DB-BD31-4B8C-83A1-F6EECF244321}">
                <p14:modId xmlns:p14="http://schemas.microsoft.com/office/powerpoint/2010/main" val="2760038297"/>
              </p:ext>
            </p:extLst>
          </p:nvPr>
        </p:nvGraphicFramePr>
        <p:xfrm>
          <a:off x="997217" y="1739956"/>
          <a:ext cx="10058400"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741829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Insights</a:t>
            </a:r>
          </a:p>
        </p:txBody>
      </p:sp>
      <p:sp>
        <p:nvSpPr>
          <p:cNvPr id="3" name="Content Placeholder 2"/>
          <p:cNvSpPr>
            <a:spLocks noGrp="1"/>
          </p:cNvSpPr>
          <p:nvPr>
            <p:ph idx="1"/>
          </p:nvPr>
        </p:nvSpPr>
        <p:spPr>
          <a:xfrm>
            <a:off x="918634" y="1600200"/>
            <a:ext cx="10354733" cy="4902200"/>
          </a:xfrm>
        </p:spPr>
        <p:txBody>
          <a:bodyPr>
            <a:normAutofit/>
          </a:bodyPr>
          <a:lstStyle/>
          <a:p>
            <a:pPr marL="834390" lvl="1" indent="-285750">
              <a:buFont typeface="Arial" panose="020B0604020202020204" pitchFamily="34" charset="0"/>
              <a:buChar char="•"/>
            </a:pPr>
            <a:r>
              <a:rPr lang="en-US" dirty="0"/>
              <a:t>Students’ health and sleep received the highest weighted score and students’ academic performance received the second highest weighted score as the most important factors to consider for a preferred school schedule for all populations at all levels, except for middle school employees. Middle school employees gave students’ academic performance the highest weighted score and students’ health and sleep the second highest weighted score as the most important factors to consider in their preferred school schedule.</a:t>
            </a:r>
          </a:p>
          <a:p>
            <a:pPr marL="834390" lvl="1" indent="-285750">
              <a:buFont typeface="Arial" panose="020B0604020202020204" pitchFamily="34" charset="0"/>
              <a:buChar char="•"/>
            </a:pPr>
            <a:endParaRPr lang="en-US" dirty="0"/>
          </a:p>
          <a:p>
            <a:pPr marL="834390" lvl="1" indent="-285750">
              <a:buFont typeface="Arial" panose="020B0604020202020204" pitchFamily="34" charset="0"/>
              <a:buChar char="•"/>
            </a:pPr>
            <a:r>
              <a:rPr lang="en-US" dirty="0"/>
              <a:t>74% of elementary school employees said they would spend extra time collaborating with peers if the school day was 30 minutes longer.</a:t>
            </a:r>
          </a:p>
          <a:p>
            <a:pPr marL="834390" lvl="1" indent="-285750">
              <a:buFont typeface="Arial" panose="020B0604020202020204" pitchFamily="34" charset="0"/>
              <a:buChar char="•"/>
            </a:pPr>
            <a:endParaRPr lang="en-US" dirty="0"/>
          </a:p>
          <a:p>
            <a:pPr marL="834390" lvl="1" indent="-285750">
              <a:buFont typeface="Arial" panose="020B0604020202020204" pitchFamily="34" charset="0"/>
              <a:buChar char="•"/>
            </a:pPr>
            <a:r>
              <a:rPr lang="en-US" dirty="0"/>
              <a:t>71% of parents of current students, 77% of students, and 54% of employees said starting middle school at 8:30 a.m. would have a positive impact on students’ health.</a:t>
            </a:r>
          </a:p>
          <a:p>
            <a:pPr marL="834390" lvl="1" indent="-285750">
              <a:buFont typeface="Arial" panose="020B0604020202020204" pitchFamily="34" charset="0"/>
              <a:buChar char="•"/>
            </a:pPr>
            <a:endParaRPr lang="en-US" dirty="0"/>
          </a:p>
          <a:p>
            <a:pPr marL="834390" lvl="1" indent="-285750">
              <a:buFont typeface="Arial" panose="020B0604020202020204" pitchFamily="34" charset="0"/>
              <a:buChar char="•"/>
            </a:pPr>
            <a:r>
              <a:rPr lang="en-US" dirty="0"/>
              <a:t>At least 58% of parents, students, and community members support or strongly support starting the middle school day at 8:30 a.m.</a:t>
            </a:r>
          </a:p>
          <a:p>
            <a:pPr marL="834390" lvl="1" indent="-285750">
              <a:buFont typeface="Arial" panose="020B0604020202020204" pitchFamily="34" charset="0"/>
              <a:buChar char="•"/>
            </a:pPr>
            <a:endParaRPr lang="en-US"/>
          </a:p>
          <a:p>
            <a:pPr marL="834390" lvl="1" indent="-285750">
              <a:buFont typeface="Arial" panose="020B0604020202020204" pitchFamily="34" charset="0"/>
              <a:buChar char="•"/>
            </a:pPr>
            <a:r>
              <a:rPr lang="en-US"/>
              <a:t>79</a:t>
            </a:r>
            <a:r>
              <a:rPr lang="en-US" dirty="0"/>
              <a:t>% of parents of current students, 93% of students, and 76% of employees said starting high school at 8:30 a.m. would have a positive impact on students’ health.</a:t>
            </a:r>
          </a:p>
          <a:p>
            <a:pPr marL="834390" lvl="1" indent="-285750">
              <a:buFont typeface="Arial" panose="020B0604020202020204" pitchFamily="34" charset="0"/>
              <a:buChar char="•"/>
            </a:pPr>
            <a:endParaRPr lang="en-US" dirty="0"/>
          </a:p>
          <a:p>
            <a:pPr marL="834390" lvl="1" indent="-285750">
              <a:buFont typeface="Arial" panose="020B0604020202020204" pitchFamily="34" charset="0"/>
              <a:buChar char="•"/>
            </a:pPr>
            <a:r>
              <a:rPr lang="en-US" dirty="0"/>
              <a:t>69% of parents of current students support or strongly support moving the high school start time to 8:30 a.m.</a:t>
            </a:r>
          </a:p>
          <a:p>
            <a:pPr marL="834390" lvl="1" indent="-285750">
              <a:buFont typeface="Arial" panose="020B0604020202020204" pitchFamily="34" charset="0"/>
              <a:buChar char="•"/>
            </a:pPr>
            <a:endParaRPr lang="en-US" dirty="0"/>
          </a:p>
          <a:p>
            <a:pPr marL="834390" lvl="1" indent="-285750">
              <a:buFont typeface="Arial" panose="020B0604020202020204" pitchFamily="34" charset="0"/>
              <a:buChar char="•"/>
            </a:pPr>
            <a:r>
              <a:rPr lang="en-US" dirty="0"/>
              <a:t>70% of high school employees support or strongly support exchanging 20-25 minutes of instructional time for professional collaboration.</a:t>
            </a:r>
          </a:p>
          <a:p>
            <a:pPr marL="834390" lvl="1" indent="-285750">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96821CE6-8522-4C96-AF4F-AEA9854986D6}" type="slidenum">
              <a:rPr lang="en-US" smtClean="0"/>
              <a:t>51</a:t>
            </a:fld>
            <a:endParaRPr lang="en-US" dirty="0"/>
          </a:p>
        </p:txBody>
      </p:sp>
    </p:spTree>
    <p:extLst>
      <p:ext uri="{BB962C8B-B14F-4D97-AF65-F5344CB8AC3E}">
        <p14:creationId xmlns:p14="http://schemas.microsoft.com/office/powerpoint/2010/main" val="24576896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3" name="TextBox 2"/>
          <p:cNvSpPr txBox="1"/>
          <p:nvPr/>
        </p:nvSpPr>
        <p:spPr>
          <a:xfrm>
            <a:off x="4802660" y="156519"/>
            <a:ext cx="2825579" cy="378940"/>
          </a:xfrm>
          <a:prstGeom prst="rect">
            <a:avLst/>
          </a:prstGeom>
          <a:solidFill>
            <a:schemeClr val="bg1"/>
          </a:solidFill>
          <a:effectLst/>
        </p:spPr>
        <p:txBody>
          <a:bodyPr wrap="square" rtlCol="0">
            <a:spAutoFit/>
          </a:bodyPr>
          <a:lstStyle/>
          <a:p>
            <a:endParaRPr lang="en-US" dirty="0">
              <a:effectLst/>
            </a:endParaRPr>
          </a:p>
        </p:txBody>
      </p:sp>
    </p:spTree>
    <p:extLst>
      <p:ext uri="{BB962C8B-B14F-4D97-AF65-F5344CB8AC3E}">
        <p14:creationId xmlns:p14="http://schemas.microsoft.com/office/powerpoint/2010/main" val="3835508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Participation (Continued)</a:t>
            </a:r>
            <a:endParaRPr lang="en-IN" dirty="0">
              <a:effectLst/>
            </a:endParaRPr>
          </a:p>
        </p:txBody>
      </p:sp>
      <p:sp>
        <p:nvSpPr>
          <p:cNvPr id="6" name="Content Placeholder 5"/>
          <p:cNvSpPr>
            <a:spLocks noGrp="1"/>
          </p:cNvSpPr>
          <p:nvPr>
            <p:ph idx="1"/>
          </p:nvPr>
        </p:nvSpPr>
        <p:spPr>
          <a:xfrm>
            <a:off x="918634" y="1405720"/>
            <a:ext cx="10354733" cy="4534706"/>
          </a:xfrm>
        </p:spPr>
        <p:txBody>
          <a:bodyPr/>
          <a:lstStyle/>
          <a:p>
            <a:r>
              <a:rPr lang="en-US" b="1" dirty="0"/>
              <a:t>How are you connected to the Naperville District 203 community? (N=8,699)</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6</a:t>
            </a:fld>
            <a:endParaRPr lang="en-US" dirty="0">
              <a:effectLst/>
            </a:endParaRPr>
          </a:p>
        </p:txBody>
      </p:sp>
      <p:sp>
        <p:nvSpPr>
          <p:cNvPr id="9" name="TextBox 8"/>
          <p:cNvSpPr txBox="1"/>
          <p:nvPr/>
        </p:nvSpPr>
        <p:spPr>
          <a:xfrm>
            <a:off x="918634" y="6396667"/>
            <a:ext cx="9144000" cy="276999"/>
          </a:xfrm>
          <a:prstGeom prst="rect">
            <a:avLst/>
          </a:prstGeom>
          <a:noFill/>
        </p:spPr>
        <p:txBody>
          <a:bodyPr wrap="square" rtlCol="0">
            <a:spAutoFit/>
          </a:bodyPr>
          <a:lstStyle/>
          <a:p>
            <a:r>
              <a:rPr lang="en-US" sz="1200" i="1" dirty="0"/>
              <a:t>Note: Percentage totals may exceed 100 since participants could select more than one answer.</a:t>
            </a:r>
          </a:p>
        </p:txBody>
      </p:sp>
      <p:graphicFrame>
        <p:nvGraphicFramePr>
          <p:cNvPr id="8" name="Chart 7">
            <a:extLst>
              <a:ext uri="{FF2B5EF4-FFF2-40B4-BE49-F238E27FC236}">
                <a16:creationId xmlns:a16="http://schemas.microsoft.com/office/drawing/2014/main" xmlns="" id="{DD3A0A5A-C44E-4783-9224-8AD959FF156C}"/>
              </a:ext>
            </a:extLst>
          </p:cNvPr>
          <p:cNvGraphicFramePr>
            <a:graphicFrameLocks/>
          </p:cNvGraphicFramePr>
          <p:nvPr>
            <p:extLst>
              <p:ext uri="{D42A27DB-BD31-4B8C-83A1-F6EECF244321}">
                <p14:modId xmlns:p14="http://schemas.microsoft.com/office/powerpoint/2010/main" val="3948151869"/>
              </p:ext>
            </p:extLst>
          </p:nvPr>
        </p:nvGraphicFramePr>
        <p:xfrm>
          <a:off x="918634" y="1620982"/>
          <a:ext cx="10354733" cy="48374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53091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Participation – Parents of Current Students</a:t>
            </a:r>
            <a:endParaRPr lang="en-IN" dirty="0">
              <a:effectLst/>
            </a:endParaRPr>
          </a:p>
        </p:txBody>
      </p:sp>
      <p:sp>
        <p:nvSpPr>
          <p:cNvPr id="6" name="Content Placeholder 5"/>
          <p:cNvSpPr>
            <a:spLocks noGrp="1"/>
          </p:cNvSpPr>
          <p:nvPr>
            <p:ph idx="1"/>
          </p:nvPr>
        </p:nvSpPr>
        <p:spPr>
          <a:xfrm>
            <a:off x="918634" y="1405720"/>
            <a:ext cx="10354733" cy="4534706"/>
          </a:xfrm>
        </p:spPr>
        <p:txBody>
          <a:bodyPr/>
          <a:lstStyle/>
          <a:p>
            <a:r>
              <a:rPr lang="en-IN" b="1" dirty="0"/>
              <a:t>Please select your child(ren)'s school(s). (N=7,023) </a:t>
            </a:r>
          </a:p>
          <a:p>
            <a:endParaRPr lang="en-US" b="1" dirty="0"/>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7</a:t>
            </a:fld>
            <a:endParaRPr lang="en-US" dirty="0">
              <a:effectLst/>
            </a:endParaRPr>
          </a:p>
        </p:txBody>
      </p:sp>
      <p:sp>
        <p:nvSpPr>
          <p:cNvPr id="9" name="TextBox 8"/>
          <p:cNvSpPr txBox="1"/>
          <p:nvPr/>
        </p:nvSpPr>
        <p:spPr>
          <a:xfrm>
            <a:off x="918634" y="6389621"/>
            <a:ext cx="9144000" cy="276999"/>
          </a:xfrm>
          <a:prstGeom prst="rect">
            <a:avLst/>
          </a:prstGeom>
          <a:noFill/>
        </p:spPr>
        <p:txBody>
          <a:bodyPr wrap="square" rtlCol="0">
            <a:spAutoFit/>
          </a:bodyPr>
          <a:lstStyle/>
          <a:p>
            <a:r>
              <a:rPr lang="en-US" sz="1200" i="1" dirty="0"/>
              <a:t>Note: Percentage totals may exceed 100 since participants could select more than one answer.</a:t>
            </a:r>
          </a:p>
        </p:txBody>
      </p:sp>
      <p:sp>
        <p:nvSpPr>
          <p:cNvPr id="8" name="Content Placeholder 12"/>
          <p:cNvSpPr txBox="1">
            <a:spLocks/>
          </p:cNvSpPr>
          <p:nvPr/>
        </p:nvSpPr>
        <p:spPr>
          <a:xfrm>
            <a:off x="6197601" y="1600200"/>
            <a:ext cx="5075767" cy="4340225"/>
          </a:xfrm>
          <a:prstGeom prst="rect">
            <a:avLst/>
          </a:prstGeom>
        </p:spPr>
        <p:txBody>
          <a:bodyPr/>
          <a:lstStyle>
            <a:lvl1pPr marL="228600" indent="-228600" algn="l" defTabSz="457200" rtl="0" eaLnBrk="1" latinLnBrk="0" hangingPunct="1">
              <a:spcBef>
                <a:spcPts val="0"/>
              </a:spcBef>
              <a:buClr>
                <a:schemeClr val="accent4"/>
              </a:buClr>
              <a:buSzPct val="90000"/>
              <a:buFont typeface="Wingdings" charset="2"/>
              <a:buChar char="§"/>
              <a:defRPr sz="1400" kern="1200">
                <a:solidFill>
                  <a:schemeClr val="tx1">
                    <a:lumMod val="65000"/>
                    <a:lumOff val="35000"/>
                  </a:schemeClr>
                </a:solidFill>
                <a:latin typeface="+mn-lt"/>
                <a:ea typeface="+mn-ea"/>
                <a:cs typeface="Arial" panose="020B0604020202020204" pitchFamily="34" charset="0"/>
              </a:defRPr>
            </a:lvl1pPr>
            <a:lvl2pPr marL="548640" indent="-228600" algn="l" defTabSz="457200" rtl="0" eaLnBrk="1" latinLnBrk="0" hangingPunct="1">
              <a:spcBef>
                <a:spcPts val="200"/>
              </a:spcBef>
              <a:buClr>
                <a:schemeClr val="accent4"/>
              </a:buClr>
              <a:buSzPct val="90000"/>
              <a:buFont typeface="Wingdings" charset="2"/>
              <a:buChar char="§"/>
              <a:defRPr sz="1400" kern="1200">
                <a:solidFill>
                  <a:schemeClr val="tx1">
                    <a:lumMod val="65000"/>
                    <a:lumOff val="35000"/>
                  </a:schemeClr>
                </a:solidFill>
                <a:latin typeface="+mn-lt"/>
                <a:ea typeface="+mn-ea"/>
                <a:cs typeface="Arial" panose="020B0604020202020204" pitchFamily="34" charset="0"/>
              </a:defRPr>
            </a:lvl2pPr>
            <a:lvl3pPr marL="822960" indent="-228600" algn="l" defTabSz="457200" rtl="0" eaLnBrk="1" latinLnBrk="0" hangingPunct="1">
              <a:spcBef>
                <a:spcPts val="200"/>
              </a:spcBef>
              <a:buClr>
                <a:schemeClr val="accent4"/>
              </a:buClr>
              <a:buSzPct val="90000"/>
              <a:buFont typeface="Wingdings" charset="2"/>
              <a:buChar char="§"/>
              <a:defRPr sz="1400" kern="1200">
                <a:solidFill>
                  <a:schemeClr val="tx1">
                    <a:lumMod val="65000"/>
                    <a:lumOff val="35000"/>
                  </a:schemeClr>
                </a:solidFill>
                <a:latin typeface="+mn-lt"/>
                <a:ea typeface="+mn-ea"/>
                <a:cs typeface="Arial" panose="020B0604020202020204" pitchFamily="34" charset="0"/>
              </a:defRPr>
            </a:lvl3pPr>
            <a:lvl4pPr marL="1097280" indent="-228600" algn="l" defTabSz="457200" rtl="0" eaLnBrk="1" latinLnBrk="0" hangingPunct="1">
              <a:spcBef>
                <a:spcPts val="200"/>
              </a:spcBef>
              <a:buClr>
                <a:schemeClr val="accent4"/>
              </a:buClr>
              <a:buSzPct val="90000"/>
              <a:buFont typeface="Wingdings" charset="2"/>
              <a:buChar char="§"/>
              <a:defRPr sz="1400" kern="1200">
                <a:solidFill>
                  <a:schemeClr val="tx1">
                    <a:lumMod val="65000"/>
                    <a:lumOff val="35000"/>
                  </a:schemeClr>
                </a:solidFill>
                <a:latin typeface="+mn-lt"/>
                <a:ea typeface="+mn-ea"/>
                <a:cs typeface="Arial" panose="020B0604020202020204" pitchFamily="34" charset="0"/>
              </a:defRPr>
            </a:lvl4pPr>
            <a:lvl5pPr marL="1371600" indent="-228600" algn="l" defTabSz="457200" rtl="0" eaLnBrk="1" latinLnBrk="0" hangingPunct="1">
              <a:spcBef>
                <a:spcPts val="200"/>
              </a:spcBef>
              <a:buClr>
                <a:schemeClr val="accent4"/>
              </a:buClr>
              <a:buSzPct val="90000"/>
              <a:buFont typeface="Wingdings" charset="2"/>
              <a:buChar char="§"/>
              <a:defRPr sz="1400" kern="1200">
                <a:solidFill>
                  <a:schemeClr val="tx1">
                    <a:lumMod val="65000"/>
                    <a:lumOff val="35000"/>
                  </a:schemeClr>
                </a:solidFill>
                <a:latin typeface="+mn-lt"/>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dirty="0"/>
          </a:p>
        </p:txBody>
      </p:sp>
      <p:graphicFrame>
        <p:nvGraphicFramePr>
          <p:cNvPr id="7" name="Chart 6"/>
          <p:cNvGraphicFramePr/>
          <p:nvPr>
            <p:extLst>
              <p:ext uri="{D42A27DB-BD31-4B8C-83A1-F6EECF244321}">
                <p14:modId xmlns:p14="http://schemas.microsoft.com/office/powerpoint/2010/main" val="2164103392"/>
              </p:ext>
            </p:extLst>
          </p:nvPr>
        </p:nvGraphicFramePr>
        <p:xfrm>
          <a:off x="1066800" y="1808018"/>
          <a:ext cx="10058400" cy="44563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51696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Participation – Employees </a:t>
            </a:r>
            <a:endParaRPr lang="en-IN" dirty="0">
              <a:effectLst/>
            </a:endParaRPr>
          </a:p>
        </p:txBody>
      </p:sp>
      <p:sp>
        <p:nvSpPr>
          <p:cNvPr id="13" name="Content Placeholder 12"/>
          <p:cNvSpPr>
            <a:spLocks noGrp="1"/>
          </p:cNvSpPr>
          <p:nvPr>
            <p:ph sz="half" idx="2"/>
          </p:nvPr>
        </p:nvSpPr>
        <p:spPr/>
        <p:txBody>
          <a:bodyPr/>
          <a:lstStyle/>
          <a:p>
            <a:r>
              <a:rPr lang="en-US" b="1" dirty="0"/>
              <a:t>Please select your primary department or work location. (N=1,387)</a:t>
            </a:r>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8</a:t>
            </a:fld>
            <a:endParaRPr lang="en-US" dirty="0">
              <a:effectLst/>
            </a:endParaRPr>
          </a:p>
        </p:txBody>
      </p:sp>
      <p:graphicFrame>
        <p:nvGraphicFramePr>
          <p:cNvPr id="12" name="ChartObject"/>
          <p:cNvGraphicFramePr>
            <a:graphicFrameLocks noGrp="1"/>
          </p:cNvGraphicFramePr>
          <p:nvPr>
            <p:ph sz="half" idx="1"/>
            <p:extLst>
              <p:ext uri="{D42A27DB-BD31-4B8C-83A1-F6EECF244321}">
                <p14:modId xmlns:p14="http://schemas.microsoft.com/office/powerpoint/2010/main" val="2224148249"/>
              </p:ext>
            </p:extLst>
          </p:nvPr>
        </p:nvGraphicFramePr>
        <p:xfrm>
          <a:off x="919163" y="1485900"/>
          <a:ext cx="5075237" cy="44545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extLst>
              <p:ext uri="{D42A27DB-BD31-4B8C-83A1-F6EECF244321}">
                <p14:modId xmlns:p14="http://schemas.microsoft.com/office/powerpoint/2010/main" val="608537507"/>
              </p:ext>
            </p:extLst>
          </p:nvPr>
        </p:nvGraphicFramePr>
        <p:xfrm>
          <a:off x="6197601" y="1979350"/>
          <a:ext cx="5075766"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6096000" y="6160557"/>
            <a:ext cx="4855028" cy="461665"/>
          </a:xfrm>
          <a:prstGeom prst="rect">
            <a:avLst/>
          </a:prstGeom>
          <a:noFill/>
        </p:spPr>
        <p:txBody>
          <a:bodyPr wrap="square" rtlCol="0">
            <a:spAutoFit/>
          </a:bodyPr>
          <a:lstStyle/>
          <a:p>
            <a:r>
              <a:rPr lang="en-US" sz="1200" i="1" dirty="0"/>
              <a:t>Note: Other includes administration, PSAC, building and grounds, and transportation staff.</a:t>
            </a:r>
          </a:p>
        </p:txBody>
      </p:sp>
    </p:spTree>
    <p:extLst>
      <p:ext uri="{BB962C8B-B14F-4D97-AF65-F5344CB8AC3E}">
        <p14:creationId xmlns:p14="http://schemas.microsoft.com/office/powerpoint/2010/main" val="3828578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10" name="Title 1"/>
          <p:cNvSpPr>
            <a:spLocks noGrp="1"/>
          </p:cNvSpPr>
          <p:nvPr>
            <p:ph type="title"/>
          </p:nvPr>
        </p:nvSpPr>
        <p:spPr>
          <a:effectLst/>
        </p:spPr>
        <p:txBody>
          <a:bodyPr/>
          <a:lstStyle/>
          <a:p>
            <a:r>
              <a:rPr lang="en-US" dirty="0">
                <a:effectLst/>
              </a:rPr>
              <a:t>School Calendar</a:t>
            </a:r>
            <a:endParaRPr lang="en-IN" dirty="0">
              <a:effectLst/>
            </a:endParaRPr>
          </a:p>
        </p:txBody>
      </p:sp>
      <p:sp>
        <p:nvSpPr>
          <p:cNvPr id="3" name="Content Placeholder 2"/>
          <p:cNvSpPr>
            <a:spLocks noGrp="1"/>
          </p:cNvSpPr>
          <p:nvPr>
            <p:ph idx="1"/>
          </p:nvPr>
        </p:nvSpPr>
        <p:spPr/>
        <p:txBody>
          <a:bodyPr/>
          <a:lstStyle/>
          <a:p>
            <a:r>
              <a:rPr lang="en-IN" b="1" dirty="0"/>
              <a:t>Please rate the importance of each of these goals in developing the school calendar.</a:t>
            </a:r>
          </a:p>
          <a:p>
            <a:endParaRPr lang="en-IN" b="1" dirty="0"/>
          </a:p>
          <a:p>
            <a:endParaRPr lang="en-IN" b="1" dirty="0"/>
          </a:p>
        </p:txBody>
      </p:sp>
      <p:sp>
        <p:nvSpPr>
          <p:cNvPr id="4" name="Slide Number Placeholder 3"/>
          <p:cNvSpPr>
            <a:spLocks noGrp="1"/>
          </p:cNvSpPr>
          <p:nvPr>
            <p:ph type="sldNum" sz="quarter" idx="12"/>
          </p:nvPr>
        </p:nvSpPr>
        <p:spPr>
          <a:effectLst/>
        </p:spPr>
        <p:txBody>
          <a:bodyPr/>
          <a:lstStyle/>
          <a:p>
            <a:fld id="{B6F15528-21DE-4FAA-801E-634DDDAF4B2B}" type="slidenum">
              <a:rPr lang="en-US" smtClean="0">
                <a:effectLst/>
              </a:rPr>
              <a:t>9</a:t>
            </a:fld>
            <a:endParaRPr lang="en-US" dirty="0">
              <a:effectLst/>
            </a:endParaRPr>
          </a:p>
        </p:txBody>
      </p:sp>
      <p:graphicFrame>
        <p:nvGraphicFramePr>
          <p:cNvPr id="8" name="Chart 7"/>
          <p:cNvGraphicFramePr/>
          <p:nvPr>
            <p:extLst>
              <p:ext uri="{D42A27DB-BD31-4B8C-83A1-F6EECF244321}">
                <p14:modId xmlns:p14="http://schemas.microsoft.com/office/powerpoint/2010/main" val="1032568571"/>
              </p:ext>
            </p:extLst>
          </p:nvPr>
        </p:nvGraphicFramePr>
        <p:xfrm>
          <a:off x="1066800" y="1849582"/>
          <a:ext cx="10058400" cy="4608821"/>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918634" y="6458404"/>
            <a:ext cx="10354732" cy="276999"/>
          </a:xfrm>
          <a:prstGeom prst="rect">
            <a:avLst/>
          </a:prstGeom>
        </p:spPr>
        <p:txBody>
          <a:bodyPr wrap="square">
            <a:spAutoFit/>
          </a:bodyPr>
          <a:lstStyle/>
          <a:p>
            <a:r>
              <a:rPr lang="en-US" sz="1200" i="1" dirty="0"/>
              <a:t>Answer Options: Not Important, Somewhat Important, Important, Very Important, No Opinion</a:t>
            </a:r>
            <a:endParaRPr lang="en-IN" sz="1200" i="1" dirty="0"/>
          </a:p>
        </p:txBody>
      </p:sp>
    </p:spTree>
    <p:extLst>
      <p:ext uri="{BB962C8B-B14F-4D97-AF65-F5344CB8AC3E}">
        <p14:creationId xmlns:p14="http://schemas.microsoft.com/office/powerpoint/2010/main" val="2962949320"/>
      </p:ext>
    </p:extLst>
  </p:cSld>
  <p:clrMapOvr>
    <a:masterClrMapping/>
  </p:clrMapOvr>
</p:sld>
</file>

<file path=ppt/theme/theme1.xml><?xml version="1.0" encoding="utf-8"?>
<a:theme xmlns:a="http://schemas.openxmlformats.org/drawingml/2006/main" name="2015-16">
  <a:themeElements>
    <a:clrScheme name="K12 Insight">
      <a:dk1>
        <a:sysClr val="windowText" lastClr="000000"/>
      </a:dk1>
      <a:lt1>
        <a:sysClr val="window" lastClr="FFFFFF"/>
      </a:lt1>
      <a:dk2>
        <a:srgbClr val="333333"/>
      </a:dk2>
      <a:lt2>
        <a:srgbClr val="EBEBEB"/>
      </a:lt2>
      <a:accent1>
        <a:srgbClr val="0887C9"/>
      </a:accent1>
      <a:accent2>
        <a:srgbClr val="13569A"/>
      </a:accent2>
      <a:accent3>
        <a:srgbClr val="63AD44"/>
      </a:accent3>
      <a:accent4>
        <a:srgbClr val="F5B81F"/>
      </a:accent4>
      <a:accent5>
        <a:srgbClr val="E84425"/>
      </a:accent5>
      <a:accent6>
        <a:srgbClr val="EBEBEB"/>
      </a:accent6>
      <a:hlink>
        <a:srgbClr val="13569A"/>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2015-16" id="{7F6AA529-4E94-4BA1-9CE8-F73D346E8A0A}" vid="{5D0E26B3-6996-462F-9EEA-68E67A43D3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K12 Insight Color Scheme">
    <a:dk1>
      <a:srgbClr val="000000"/>
    </a:dk1>
    <a:lt1>
      <a:sysClr val="window" lastClr="FFFFFF"/>
    </a:lt1>
    <a:dk2>
      <a:srgbClr val="333333"/>
    </a:dk2>
    <a:lt2>
      <a:srgbClr val="EBEBEB"/>
    </a:lt2>
    <a:accent1>
      <a:srgbClr val="0887C9"/>
    </a:accent1>
    <a:accent2>
      <a:srgbClr val="13569A"/>
    </a:accent2>
    <a:accent3>
      <a:srgbClr val="63AD44"/>
    </a:accent3>
    <a:accent4>
      <a:srgbClr val="F5B81F"/>
    </a:accent4>
    <a:accent5>
      <a:srgbClr val="E84425"/>
    </a:accent5>
    <a:accent6>
      <a:srgbClr val="EBEBEB"/>
    </a:accent6>
    <a:hlink>
      <a:srgbClr val="13569A"/>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K12 Insight Color Scheme">
    <a:dk1>
      <a:srgbClr val="000000"/>
    </a:dk1>
    <a:lt1>
      <a:sysClr val="window" lastClr="FFFFFF"/>
    </a:lt1>
    <a:dk2>
      <a:srgbClr val="333333"/>
    </a:dk2>
    <a:lt2>
      <a:srgbClr val="EBEBEB"/>
    </a:lt2>
    <a:accent1>
      <a:srgbClr val="0887C9"/>
    </a:accent1>
    <a:accent2>
      <a:srgbClr val="13569A"/>
    </a:accent2>
    <a:accent3>
      <a:srgbClr val="63AD44"/>
    </a:accent3>
    <a:accent4>
      <a:srgbClr val="F5B81F"/>
    </a:accent4>
    <a:accent5>
      <a:srgbClr val="E84425"/>
    </a:accent5>
    <a:accent6>
      <a:srgbClr val="EBEBEB"/>
    </a:accent6>
    <a:hlink>
      <a:srgbClr val="13569A"/>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K12 Insight Color Scheme">
    <a:dk1>
      <a:srgbClr val="000000"/>
    </a:dk1>
    <a:lt1>
      <a:sysClr val="window" lastClr="FFFFFF"/>
    </a:lt1>
    <a:dk2>
      <a:srgbClr val="333333"/>
    </a:dk2>
    <a:lt2>
      <a:srgbClr val="EBEBEB"/>
    </a:lt2>
    <a:accent1>
      <a:srgbClr val="0887C9"/>
    </a:accent1>
    <a:accent2>
      <a:srgbClr val="13569A"/>
    </a:accent2>
    <a:accent3>
      <a:srgbClr val="63AD44"/>
    </a:accent3>
    <a:accent4>
      <a:srgbClr val="F5B81F"/>
    </a:accent4>
    <a:accent5>
      <a:srgbClr val="E84425"/>
    </a:accent5>
    <a:accent6>
      <a:srgbClr val="EBEBEB"/>
    </a:accent6>
    <a:hlink>
      <a:srgbClr val="13569A"/>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K12 Insight Color Scheme">
    <a:dk1>
      <a:srgbClr val="000000"/>
    </a:dk1>
    <a:lt1>
      <a:sysClr val="window" lastClr="FFFFFF"/>
    </a:lt1>
    <a:dk2>
      <a:srgbClr val="333333"/>
    </a:dk2>
    <a:lt2>
      <a:srgbClr val="EBEBEB"/>
    </a:lt2>
    <a:accent1>
      <a:srgbClr val="0887C9"/>
    </a:accent1>
    <a:accent2>
      <a:srgbClr val="13569A"/>
    </a:accent2>
    <a:accent3>
      <a:srgbClr val="63AD44"/>
    </a:accent3>
    <a:accent4>
      <a:srgbClr val="F5B81F"/>
    </a:accent4>
    <a:accent5>
      <a:srgbClr val="E84425"/>
    </a:accent5>
    <a:accent6>
      <a:srgbClr val="EBEBEB"/>
    </a:accent6>
    <a:hlink>
      <a:srgbClr val="13569A"/>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K12 Insight Color Scheme">
    <a:dk1>
      <a:srgbClr val="000000"/>
    </a:dk1>
    <a:lt1>
      <a:sysClr val="window" lastClr="FFFFFF"/>
    </a:lt1>
    <a:dk2>
      <a:srgbClr val="333333"/>
    </a:dk2>
    <a:lt2>
      <a:srgbClr val="EBEBEB"/>
    </a:lt2>
    <a:accent1>
      <a:srgbClr val="0887C9"/>
    </a:accent1>
    <a:accent2>
      <a:srgbClr val="13569A"/>
    </a:accent2>
    <a:accent3>
      <a:srgbClr val="63AD44"/>
    </a:accent3>
    <a:accent4>
      <a:srgbClr val="F5B81F"/>
    </a:accent4>
    <a:accent5>
      <a:srgbClr val="E84425"/>
    </a:accent5>
    <a:accent6>
      <a:srgbClr val="EBEBEB"/>
    </a:accent6>
    <a:hlink>
      <a:srgbClr val="13569A"/>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K12 Insight Color Scheme">
    <a:dk1>
      <a:srgbClr val="000000"/>
    </a:dk1>
    <a:lt1>
      <a:sysClr val="window" lastClr="FFFFFF"/>
    </a:lt1>
    <a:dk2>
      <a:srgbClr val="333333"/>
    </a:dk2>
    <a:lt2>
      <a:srgbClr val="EBEBEB"/>
    </a:lt2>
    <a:accent1>
      <a:srgbClr val="0887C9"/>
    </a:accent1>
    <a:accent2>
      <a:srgbClr val="13569A"/>
    </a:accent2>
    <a:accent3>
      <a:srgbClr val="63AD44"/>
    </a:accent3>
    <a:accent4>
      <a:srgbClr val="F5B81F"/>
    </a:accent4>
    <a:accent5>
      <a:srgbClr val="E84425"/>
    </a:accent5>
    <a:accent6>
      <a:srgbClr val="EBEBEB"/>
    </a:accent6>
    <a:hlink>
      <a:srgbClr val="13569A"/>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K12 Insight Color Scheme">
    <a:dk1>
      <a:srgbClr val="000000"/>
    </a:dk1>
    <a:lt1>
      <a:sysClr val="window" lastClr="FFFFFF"/>
    </a:lt1>
    <a:dk2>
      <a:srgbClr val="333333"/>
    </a:dk2>
    <a:lt2>
      <a:srgbClr val="EBEBEB"/>
    </a:lt2>
    <a:accent1>
      <a:srgbClr val="0887C9"/>
    </a:accent1>
    <a:accent2>
      <a:srgbClr val="13569A"/>
    </a:accent2>
    <a:accent3>
      <a:srgbClr val="63AD44"/>
    </a:accent3>
    <a:accent4>
      <a:srgbClr val="F5B81F"/>
    </a:accent4>
    <a:accent5>
      <a:srgbClr val="E84425"/>
    </a:accent5>
    <a:accent6>
      <a:srgbClr val="EBEBEB"/>
    </a:accent6>
    <a:hlink>
      <a:srgbClr val="13569A"/>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8.xml><?xml version="1.0" encoding="utf-8"?>
<a:themeOverride xmlns:a="http://schemas.openxmlformats.org/drawingml/2006/main">
  <a:clrScheme name="K12 Insight Color Scheme">
    <a:dk1>
      <a:srgbClr val="000000"/>
    </a:dk1>
    <a:lt1>
      <a:sysClr val="window" lastClr="FFFFFF"/>
    </a:lt1>
    <a:dk2>
      <a:srgbClr val="333333"/>
    </a:dk2>
    <a:lt2>
      <a:srgbClr val="EBEBEB"/>
    </a:lt2>
    <a:accent1>
      <a:srgbClr val="0887C9"/>
    </a:accent1>
    <a:accent2>
      <a:srgbClr val="13569A"/>
    </a:accent2>
    <a:accent3>
      <a:srgbClr val="63AD44"/>
    </a:accent3>
    <a:accent4>
      <a:srgbClr val="F5B81F"/>
    </a:accent4>
    <a:accent5>
      <a:srgbClr val="E84425"/>
    </a:accent5>
    <a:accent6>
      <a:srgbClr val="EBEBEB"/>
    </a:accent6>
    <a:hlink>
      <a:srgbClr val="13569A"/>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9.xml><?xml version="1.0" encoding="utf-8"?>
<a:themeOverride xmlns:a="http://schemas.openxmlformats.org/drawingml/2006/main">
  <a:clrScheme name="K12 Insight Color Scheme">
    <a:dk1>
      <a:srgbClr val="000000"/>
    </a:dk1>
    <a:lt1>
      <a:sysClr val="window" lastClr="FFFFFF"/>
    </a:lt1>
    <a:dk2>
      <a:srgbClr val="333333"/>
    </a:dk2>
    <a:lt2>
      <a:srgbClr val="EBEBEB"/>
    </a:lt2>
    <a:accent1>
      <a:srgbClr val="0887C9"/>
    </a:accent1>
    <a:accent2>
      <a:srgbClr val="13569A"/>
    </a:accent2>
    <a:accent3>
      <a:srgbClr val="63AD44"/>
    </a:accent3>
    <a:accent4>
      <a:srgbClr val="F5B81F"/>
    </a:accent4>
    <a:accent5>
      <a:srgbClr val="E84425"/>
    </a:accent5>
    <a:accent6>
      <a:srgbClr val="EBEBEB"/>
    </a:accent6>
    <a:hlink>
      <a:srgbClr val="13569A"/>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0.xml><?xml version="1.0" encoding="utf-8"?>
<a:themeOverride xmlns:a="http://schemas.openxmlformats.org/drawingml/2006/main">
  <a:clrScheme name="K12 Insight Color Scheme">
    <a:dk1>
      <a:srgbClr val="000000"/>
    </a:dk1>
    <a:lt1>
      <a:sysClr val="window" lastClr="FFFFFF"/>
    </a:lt1>
    <a:dk2>
      <a:srgbClr val="333333"/>
    </a:dk2>
    <a:lt2>
      <a:srgbClr val="EBEBEB"/>
    </a:lt2>
    <a:accent1>
      <a:srgbClr val="0887C9"/>
    </a:accent1>
    <a:accent2>
      <a:srgbClr val="13569A"/>
    </a:accent2>
    <a:accent3>
      <a:srgbClr val="63AD44"/>
    </a:accent3>
    <a:accent4>
      <a:srgbClr val="F5B81F"/>
    </a:accent4>
    <a:accent5>
      <a:srgbClr val="E84425"/>
    </a:accent5>
    <a:accent6>
      <a:srgbClr val="EBEBEB"/>
    </a:accent6>
    <a:hlink>
      <a:srgbClr val="13569A"/>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K12 Insight Color Scheme">
    <a:dk1>
      <a:srgbClr val="000000"/>
    </a:dk1>
    <a:lt1>
      <a:sysClr val="window" lastClr="FFFFFF"/>
    </a:lt1>
    <a:dk2>
      <a:srgbClr val="333333"/>
    </a:dk2>
    <a:lt2>
      <a:srgbClr val="EBEBEB"/>
    </a:lt2>
    <a:accent1>
      <a:srgbClr val="0887C9"/>
    </a:accent1>
    <a:accent2>
      <a:srgbClr val="13569A"/>
    </a:accent2>
    <a:accent3>
      <a:srgbClr val="63AD44"/>
    </a:accent3>
    <a:accent4>
      <a:srgbClr val="F5B81F"/>
    </a:accent4>
    <a:accent5>
      <a:srgbClr val="E84425"/>
    </a:accent5>
    <a:accent6>
      <a:srgbClr val="EBEBEB"/>
    </a:accent6>
    <a:hlink>
      <a:srgbClr val="13569A"/>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K12 Insight Color Scheme">
    <a:dk1>
      <a:srgbClr val="000000"/>
    </a:dk1>
    <a:lt1>
      <a:sysClr val="window" lastClr="FFFFFF"/>
    </a:lt1>
    <a:dk2>
      <a:srgbClr val="333333"/>
    </a:dk2>
    <a:lt2>
      <a:srgbClr val="EBEBEB"/>
    </a:lt2>
    <a:accent1>
      <a:srgbClr val="0887C9"/>
    </a:accent1>
    <a:accent2>
      <a:srgbClr val="13569A"/>
    </a:accent2>
    <a:accent3>
      <a:srgbClr val="63AD44"/>
    </a:accent3>
    <a:accent4>
      <a:srgbClr val="F5B81F"/>
    </a:accent4>
    <a:accent5>
      <a:srgbClr val="E84425"/>
    </a:accent5>
    <a:accent6>
      <a:srgbClr val="EBEBEB"/>
    </a:accent6>
    <a:hlink>
      <a:srgbClr val="13569A"/>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2015-16</Template>
  <TotalTime>3140</TotalTime>
  <Words>3768</Words>
  <Application>Microsoft Office PowerPoint</Application>
  <PresentationFormat>Custom</PresentationFormat>
  <Paragraphs>455</Paragraphs>
  <Slides>52</Slides>
  <Notes>2</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2015-16</vt:lpstr>
      <vt:lpstr>School Calendar and Start Time Survey </vt:lpstr>
      <vt:lpstr>Project Overview</vt:lpstr>
      <vt:lpstr>Details of the Study</vt:lpstr>
      <vt:lpstr>Understanding the Results</vt:lpstr>
      <vt:lpstr>Participation</vt:lpstr>
      <vt:lpstr>Participation (Continued)</vt:lpstr>
      <vt:lpstr>Participation – Parents of Current Students</vt:lpstr>
      <vt:lpstr>Participation – Employees </vt:lpstr>
      <vt:lpstr>School Calendar</vt:lpstr>
      <vt:lpstr>School Calendar Alignment – Employees </vt:lpstr>
      <vt:lpstr>Elementary School Day</vt:lpstr>
      <vt:lpstr>Extra Time – Elementary School Employees </vt:lpstr>
      <vt:lpstr>Elementary School Ideas </vt:lpstr>
      <vt:lpstr>Elementary School Ideas (Continued) </vt:lpstr>
      <vt:lpstr>Elementary School Factors</vt:lpstr>
      <vt:lpstr>Impact of Longer School Day – Parents of Current Elementary School Students </vt:lpstr>
      <vt:lpstr>Impact of Longer School Day – Elementary School Employees</vt:lpstr>
      <vt:lpstr>Extending Elementary School Day</vt:lpstr>
      <vt:lpstr>Extending Elementary School Day</vt:lpstr>
      <vt:lpstr>Impact of Changing the School Day – Elementary School Employees</vt:lpstr>
      <vt:lpstr>Middle School Day</vt:lpstr>
      <vt:lpstr>Middle School Factors</vt:lpstr>
      <vt:lpstr>Later School Start Time – Parents of Current Middle School Students </vt:lpstr>
      <vt:lpstr>Later School Start Time – Middle School Students </vt:lpstr>
      <vt:lpstr>Later School Start Time – Middle School Employees</vt:lpstr>
      <vt:lpstr>Later School End Time – Parents of Current Middle School Students </vt:lpstr>
      <vt:lpstr>Later School End Time – Middle School Students </vt:lpstr>
      <vt:lpstr>Later School End Time – Middle School Employees</vt:lpstr>
      <vt:lpstr>Increasing Middle School Instructional Time – Employees </vt:lpstr>
      <vt:lpstr>Support for Later Middle School Start Time</vt:lpstr>
      <vt:lpstr>Impact of Changing School Times –Parents of Current Middle School Students</vt:lpstr>
      <vt:lpstr>High School Day</vt:lpstr>
      <vt:lpstr>High School Factors</vt:lpstr>
      <vt:lpstr>Offsetting Later Start Time</vt:lpstr>
      <vt:lpstr>Later School Start Time – Parents of Current High School Students </vt:lpstr>
      <vt:lpstr>Later School Start Time – High School Students </vt:lpstr>
      <vt:lpstr>Later School Start Time – High School Employees </vt:lpstr>
      <vt:lpstr>Later School End Time – Parents of Current High School Students </vt:lpstr>
      <vt:lpstr>Later School End Time – High School Students </vt:lpstr>
      <vt:lpstr>Later School End Time – High School Employees</vt:lpstr>
      <vt:lpstr>Support for Later High School Start Time</vt:lpstr>
      <vt:lpstr>Support for Later High School End Time</vt:lpstr>
      <vt:lpstr>Professional Collaboration – High School Employees </vt:lpstr>
      <vt:lpstr>Impact of Changing School Times – High School Parents</vt:lpstr>
      <vt:lpstr>Early Dismissal</vt:lpstr>
      <vt:lpstr>Current Late Start Schedule</vt:lpstr>
      <vt:lpstr>Current Late Start Schedule (Continued)</vt:lpstr>
      <vt:lpstr>Impact of Schedule Change – Employees </vt:lpstr>
      <vt:lpstr>Impact of Schedule Change – Employees (Continued) </vt:lpstr>
      <vt:lpstr>Activities – Parents/Community Members and Employees</vt:lpstr>
      <vt:lpstr>Key Insights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2016-17 School Calendar and Start Time Survey - Parent/Community - ALL (No STU)</dc:title>
  <dc:creator>Anita Mahadik</dc:creator>
  <cp:lastModifiedBy>Bob Ross</cp:lastModifiedBy>
  <cp:revision>213</cp:revision>
  <dcterms:created xsi:type="dcterms:W3CDTF">2016-10-25T07:25:53Z</dcterms:created>
  <dcterms:modified xsi:type="dcterms:W3CDTF">2016-11-11T21:09:47Z</dcterms:modified>
</cp:coreProperties>
</file>